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11" r:id="rId4"/>
    <p:sldMasterId id="2147483747" r:id="rId5"/>
    <p:sldMasterId id="2147483759" r:id="rId6"/>
    <p:sldMasterId id="2147483840" r:id="rId7"/>
    <p:sldMasterId id="2147483842" r:id="rId8"/>
    <p:sldMasterId id="2147483844" r:id="rId9"/>
    <p:sldMasterId id="2147483846" r:id="rId10"/>
    <p:sldMasterId id="2147483859" r:id="rId11"/>
    <p:sldMasterId id="2147483871" r:id="rId12"/>
    <p:sldMasterId id="2147483873" r:id="rId13"/>
  </p:sldMasterIdLst>
  <p:notesMasterIdLst>
    <p:notesMasterId r:id="rId37"/>
  </p:notesMasterIdLst>
  <p:sldIdLst>
    <p:sldId id="365" r:id="rId14"/>
    <p:sldId id="364" r:id="rId15"/>
    <p:sldId id="342" r:id="rId16"/>
    <p:sldId id="341" r:id="rId17"/>
    <p:sldId id="340" r:id="rId18"/>
    <p:sldId id="369" r:id="rId19"/>
    <p:sldId id="372" r:id="rId20"/>
    <p:sldId id="371" r:id="rId21"/>
    <p:sldId id="370" r:id="rId22"/>
    <p:sldId id="381" r:id="rId23"/>
    <p:sldId id="382" r:id="rId24"/>
    <p:sldId id="384" r:id="rId25"/>
    <p:sldId id="383" r:id="rId26"/>
    <p:sldId id="386" r:id="rId27"/>
    <p:sldId id="385" r:id="rId28"/>
    <p:sldId id="363" r:id="rId29"/>
    <p:sldId id="373" r:id="rId30"/>
    <p:sldId id="374" r:id="rId31"/>
    <p:sldId id="375" r:id="rId32"/>
    <p:sldId id="376" r:id="rId33"/>
    <p:sldId id="377" r:id="rId34"/>
    <p:sldId id="378" r:id="rId35"/>
    <p:sldId id="379" r:id="rId36"/>
  </p:sldIdLst>
  <p:sldSz cx="9144000" cy="5143500" type="screen16x9"/>
  <p:notesSz cx="6858000" cy="9144000"/>
  <p:defaultText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66FF66"/>
    <a:srgbClr val="EAEAEA"/>
    <a:srgbClr val="CC0000"/>
    <a:srgbClr val="FFCC00"/>
    <a:srgbClr val="CC99FF"/>
    <a:srgbClr val="CCECFF"/>
    <a:srgbClr val="6699FF"/>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29/08/2019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979187124"/>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8.xml"/><Relationship Id="rId1" Type="http://schemas.openxmlformats.org/officeDocument/2006/relationships/audio" Target="../media/audio1.wav"/><Relationship Id="rId4" Type="http://schemas.openxmlformats.org/officeDocument/2006/relationships/image" Target="../media/image12.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12.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61032347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66641059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1448664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85910045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07602129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115158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63463258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3415832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06808160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6418112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8442413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1068779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8"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dirty="0"/>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21"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7" y="1389850"/>
            <a:ext cx="4041775"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7"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8" y="1275608"/>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8" y="1350002"/>
            <a:ext cx="8207375" cy="3232863"/>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8" y="1383620"/>
            <a:ext cx="8207375" cy="3178857"/>
          </a:xfrm>
          <a:prstGeom prst="rect">
            <a:avLst/>
          </a:prstGeom>
        </p:spPr>
        <p:txBody>
          <a:bodyPr/>
          <a:lstStyle>
            <a:lvl1pPr marL="0" indent="0">
              <a:buFontTx/>
              <a:buNone/>
              <a:defRPr>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39" indent="-271439" algn="l">
              <a:defRPr sz="18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8" y="1383620"/>
            <a:ext cx="8207375" cy="3178857"/>
          </a:xfrm>
          <a:prstGeom prst="rect">
            <a:avLst/>
          </a:prstGeom>
        </p:spPr>
        <p:txBody>
          <a:bodyPr/>
          <a:lstStyle>
            <a:lvl1pPr marL="0" indent="0">
              <a:buFontTx/>
              <a:buNone/>
              <a:defRPr b="0">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31"/>
            <a:ext cx="6858000" cy="1241822"/>
          </a:xfrm>
          <a:prstGeom prst="rect">
            <a:avLst/>
          </a:prstGeom>
        </p:spPr>
        <p:txBody>
          <a:bodyPr lIns="91432" tIns="45716" rIns="91432" bIns="45716"/>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9"/>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lIns="91432" tIns="45716" rIns="91432" bIns="45716"/>
          <a:lstStyle>
            <a:lvl1pPr marL="0" indent="0">
              <a:buNone/>
              <a:defRPr sz="1800"/>
            </a:lvl1pPr>
            <a:lvl2pPr marL="342857" indent="0">
              <a:buNone/>
              <a:defRPr sz="1500"/>
            </a:lvl2pPr>
            <a:lvl3pPr marL="685715" indent="0">
              <a:buNone/>
              <a:defRPr sz="1400"/>
            </a:lvl3pPr>
            <a:lvl4pPr marL="1028573" indent="0">
              <a:buNone/>
              <a:defRPr sz="1200"/>
            </a:lvl4pPr>
            <a:lvl5pPr marL="1371430" indent="0">
              <a:buNone/>
              <a:defRPr sz="1200"/>
            </a:lvl5pPr>
            <a:lvl6pPr marL="1714289" indent="0">
              <a:buNone/>
              <a:defRPr sz="1200"/>
            </a:lvl6pPr>
            <a:lvl7pPr marL="2057144" indent="0">
              <a:buNone/>
              <a:defRPr sz="1200"/>
            </a:lvl7pPr>
            <a:lvl8pPr marL="2400000" indent="0">
              <a:buNone/>
              <a:defRPr sz="1200"/>
            </a:lvl8pPr>
            <a:lvl9pPr marL="2742857"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5"/>
            <a:ext cx="4629150" cy="3655219"/>
          </a:xfrm>
          <a:prstGeom prst="rect">
            <a:avLst/>
          </a:prstGeom>
        </p:spPr>
        <p:txBody>
          <a:bodyPr lIns="91432" tIns="45716" rIns="91432" bIns="45716"/>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5"/>
            <a:ext cx="4629150" cy="3655219"/>
          </a:xfrm>
          <a:prstGeom prst="rect">
            <a:avLst/>
          </a:prstGeom>
        </p:spPr>
        <p:txBody>
          <a:bodyPr lIns="91432" tIns="45716" rIns="91432" bIns="45716"/>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4" y="40481"/>
            <a:ext cx="6054725" cy="4592241"/>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lIns="91432" tIns="45716" rIns="91432" bIns="45716"/>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32" tIns="45716" rIns="91432" bIns="4571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30"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lIns="91432" tIns="45716" rIns="91432" bIns="4571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4"/>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0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151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48"/>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11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200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7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7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326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883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1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150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38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4650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52"/>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05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1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55"/>
            <a:ext cx="7240587" cy="411956"/>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200152"/>
            <a:ext cx="4038600" cy="1639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2954017"/>
            <a:ext cx="4038600" cy="1640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81304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a:xfrm>
            <a:off x="457200" y="4929354"/>
            <a:ext cx="2133600" cy="273844"/>
          </a:xfrm>
        </p:spPr>
        <p:txBody>
          <a:bodyPr/>
          <a:lstStyle/>
          <a:p>
            <a:fld id="{D0F12BD9-119F-4329-886E-D9C33FC28988}" type="datetimeFigureOut">
              <a:rPr lang="en-GB" smtClean="0">
                <a:solidFill>
                  <a:prstClr val="black">
                    <a:tint val="75000"/>
                  </a:prstClr>
                </a:solidFill>
              </a:rPr>
              <a:pPr/>
              <a:t>29/08/2019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54"/>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54"/>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5"/>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a:t>You will be able to:</a:t>
            </a:r>
          </a:p>
          <a:p>
            <a:pPr marL="0" indent="0">
              <a:buNone/>
            </a:pPr>
            <a:endParaRPr lang="en-GB" b="1" u="sng" dirty="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74" tIns="34289" rIns="68574" bIns="34289" rtlCol="0" anchor="ctr"/>
          <a:lstStyle/>
          <a:p>
            <a:pPr algn="ctr"/>
            <a:r>
              <a:rPr lang="en-GB" sz="2100" dirty="0">
                <a:solidFill>
                  <a:prstClr val="white"/>
                </a:solidFill>
              </a:rPr>
              <a:t>Rate your confidence with each LO with an  ‘1’</a:t>
            </a: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413"/>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90"/>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464" indent="0" algn="l">
              <a:buNone/>
              <a:defRPr/>
            </a:lvl5pPr>
          </a:lstStyle>
          <a:p>
            <a:pPr lvl="0"/>
            <a:r>
              <a:rPr lang="en-GB" b="1" u="sng" dirty="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74" tIns="34289" rIns="68574" bIns="34289" rtlCol="0" anchor="ctr"/>
          <a:lstStyle/>
          <a:p>
            <a:r>
              <a:rPr lang="en-GB" sz="2400" b="1" dirty="0">
                <a:solidFill>
                  <a:prstClr val="white"/>
                </a:solidFill>
              </a:rPr>
              <a:t>You will be able to:</a:t>
            </a: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74" tIns="34289" rIns="68574" bIns="34289" rtlCol="0" anchor="ctr"/>
          <a:lstStyle/>
          <a:p>
            <a:pPr algn="ctr"/>
            <a:r>
              <a:rPr lang="en-GB" sz="2400" b="1" dirty="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860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a:t>You will be able to:</a:t>
            </a:r>
          </a:p>
          <a:p>
            <a:pPr marL="0" indent="0">
              <a:buNone/>
            </a:pPr>
            <a:endParaRPr lang="en-GB" b="1" u="sng" dirty="0"/>
          </a:p>
        </p:txBody>
      </p:sp>
    </p:spTree>
    <p:extLst>
      <p:ext uri="{BB962C8B-B14F-4D97-AF65-F5344CB8AC3E}">
        <p14:creationId xmlns:p14="http://schemas.microsoft.com/office/powerpoint/2010/main" val="1719078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8Da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Unicellular or multicellular</a:t>
            </a: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435195202"/>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8Ea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Burning fuels </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864655375"/>
      </p:ext>
    </p:extLst>
  </p:cSld>
  <p:clrMapOvr>
    <a:masterClrMapping/>
  </p:clrMapOvr>
  <p:transition>
    <p:sndAc>
      <p:stSnd>
        <p:snd r:embed="rId1" name="click.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8Ea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411854982"/>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73416274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90710328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12851222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5916402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0973465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84055536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69986635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6902005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5388408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68377127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27758616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1563080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4119" name="Picture 39" descr="Chemical Reactions (II) Title 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0825" cy="5141119"/>
          </a:xfrm>
          <a:prstGeom prst="rect">
            <a:avLst/>
          </a:prstGeom>
          <a:noFill/>
          <a:extLst>
            <a:ext uri="{909E8E84-426E-40DD-AFC4-6F175D3DCCD1}">
              <a14:hiddenFill xmlns:a14="http://schemas.microsoft.com/office/drawing/2010/main">
                <a:solidFill>
                  <a:srgbClr val="FFFFFF"/>
                </a:solidFill>
              </a14:hiddenFill>
            </a:ext>
          </a:extLst>
        </p:spPr>
      </p:pic>
      <p:pic>
        <p:nvPicPr>
          <p:cNvPr id="174085" name="Picture 5"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74099" name="Text Box 19"/>
          <p:cNvSpPr txBox="1">
            <a:spLocks noChangeArrowheads="1"/>
          </p:cNvSpPr>
          <p:nvPr/>
        </p:nvSpPr>
        <p:spPr bwMode="auto">
          <a:xfrm>
            <a:off x="7075489" y="4991100"/>
            <a:ext cx="118654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GB" altLang="en-US" sz="750" b="0">
                <a:solidFill>
                  <a:srgbClr val="5B0091"/>
                </a:solidFill>
                <a:cs typeface="Arial" panose="020B0604020202020204" pitchFamily="34" charset="0"/>
              </a:rPr>
              <a:t>© Boardworks Ltd 2008</a:t>
            </a:r>
          </a:p>
        </p:txBody>
      </p:sp>
      <p:sp>
        <p:nvSpPr>
          <p:cNvPr id="174118" name="Text Box 38"/>
          <p:cNvSpPr txBox="1">
            <a:spLocks noChangeArrowheads="1"/>
          </p:cNvSpPr>
          <p:nvPr userDrawn="1"/>
        </p:nvSpPr>
        <p:spPr bwMode="auto">
          <a:xfrm>
            <a:off x="896939" y="4991100"/>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fld id="{750B0229-DD95-4193-BD4B-A13676F6D532}" type="slidenum">
              <a:rPr lang="en-GB" altLang="en-US" sz="750" b="0">
                <a:solidFill>
                  <a:srgbClr val="5B0091"/>
                </a:solidFill>
                <a:cs typeface="Arial" panose="020B0604020202020204" pitchFamily="34" charset="0"/>
              </a:rPr>
              <a:pPr algn="ctr" eaLnBrk="1" hangingPunct="1"/>
              <a:t>‹#›</a:t>
            </a:fld>
            <a:r>
              <a:rPr lang="en-GB" altLang="en-US" sz="750" b="0">
                <a:solidFill>
                  <a:srgbClr val="5B0091"/>
                </a:solidFill>
                <a:cs typeface="Arial" panose="020B0604020202020204" pitchFamily="34" charset="0"/>
              </a:rPr>
              <a:t> of 40</a:t>
            </a:r>
          </a:p>
        </p:txBody>
      </p:sp>
    </p:spTree>
    <p:extLst>
      <p:ext uri="{BB962C8B-B14F-4D97-AF65-F5344CB8AC3E}">
        <p14:creationId xmlns:p14="http://schemas.microsoft.com/office/powerpoint/2010/main" val="853621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359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Tree>
    <p:extLst>
      <p:ext uri="{BB962C8B-B14F-4D97-AF65-F5344CB8AC3E}">
        <p14:creationId xmlns:p14="http://schemas.microsoft.com/office/powerpoint/2010/main" val="25222242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44203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143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66148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6865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575578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1543050"/>
            <a:ext cx="2949575"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999315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00124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188" y="40481"/>
            <a:ext cx="206216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1938" y="40481"/>
            <a:ext cx="6038850"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21260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8Ec</a:t>
            </a:r>
            <a:endParaRPr lang="en-GB" altLang="en-US" sz="1050">
              <a:latin typeface="Arial Black" panose="020B0A040201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634821354"/>
      </p:ext>
    </p:extLst>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10.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2.jpe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11.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5.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2.xml"/><Relationship Id="rId1"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3.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2.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g"/><Relationship Id="rId2" Type="http://schemas.openxmlformats.org/officeDocument/2006/relationships/slideLayout" Target="../slideLayouts/slideLayout24.xml"/><Relationship Id="rId16"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7.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8.xml"/><Relationship Id="rId1"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8Ea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ja-JP" sz="18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Burning fuel</a:t>
            </a:r>
            <a:endPar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 Placeholder 8"/>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78648931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72" name="Picture 16" descr="slid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6"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73060" name="Text Box 4"/>
          <p:cNvSpPr txBox="1">
            <a:spLocks noChangeArrowheads="1"/>
          </p:cNvSpPr>
          <p:nvPr/>
        </p:nvSpPr>
        <p:spPr bwMode="auto">
          <a:xfrm>
            <a:off x="828676" y="33337"/>
            <a:ext cx="604837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sz="2100">
              <a:solidFill>
                <a:srgbClr val="5B0091"/>
              </a:solidFill>
              <a:cs typeface="Arial" panose="020B0604020202020204" pitchFamily="34" charset="0"/>
            </a:endParaRPr>
          </a:p>
        </p:txBody>
      </p:sp>
      <p:sp>
        <p:nvSpPr>
          <p:cNvPr id="173061" name="Rectangle 5"/>
          <p:cNvSpPr>
            <a:spLocks noGrp="1" noChangeArrowheads="1"/>
          </p:cNvSpPr>
          <p:nvPr>
            <p:ph type="title"/>
          </p:nvPr>
        </p:nvSpPr>
        <p:spPr bwMode="auto">
          <a:xfrm>
            <a:off x="261939" y="40482"/>
            <a:ext cx="7735887" cy="41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73063" name="Picture 7" descr="back_arrow_trans">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73071" name="Picture 15" descr="forward_arrow_grey">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73073" name="Text Box 17"/>
          <p:cNvSpPr txBox="1">
            <a:spLocks noChangeArrowheads="1"/>
          </p:cNvSpPr>
          <p:nvPr/>
        </p:nvSpPr>
        <p:spPr bwMode="auto">
          <a:xfrm>
            <a:off x="7075489" y="4991100"/>
            <a:ext cx="118654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GB" altLang="en-US" sz="750" b="0">
                <a:solidFill>
                  <a:srgbClr val="5B0091"/>
                </a:solidFill>
                <a:cs typeface="Arial" panose="020B0604020202020204" pitchFamily="34" charset="0"/>
              </a:rPr>
              <a:t>© Boardworks Ltd 2008</a:t>
            </a:r>
          </a:p>
        </p:txBody>
      </p:sp>
      <p:sp>
        <p:nvSpPr>
          <p:cNvPr id="173074" name="Text Box 18"/>
          <p:cNvSpPr txBox="1">
            <a:spLocks noChangeArrowheads="1"/>
          </p:cNvSpPr>
          <p:nvPr userDrawn="1"/>
        </p:nvSpPr>
        <p:spPr bwMode="auto">
          <a:xfrm>
            <a:off x="896939" y="4991100"/>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fld id="{DDF65F2C-D475-4723-875C-2FA0A4CB465D}" type="slidenum">
              <a:rPr lang="en-GB" altLang="en-US" sz="750" b="0">
                <a:solidFill>
                  <a:srgbClr val="5B0091"/>
                </a:solidFill>
                <a:cs typeface="Arial" panose="020B0604020202020204" pitchFamily="34" charset="0"/>
              </a:rPr>
              <a:pPr algn="ctr" eaLnBrk="1" hangingPunct="1"/>
              <a:t>‹#›</a:t>
            </a:fld>
            <a:r>
              <a:rPr lang="en-GB" altLang="en-US" sz="750" b="0">
                <a:solidFill>
                  <a:srgbClr val="5B0091"/>
                </a:solidFill>
                <a:cs typeface="Arial" panose="020B0604020202020204" pitchFamily="34" charset="0"/>
              </a:rPr>
              <a:t> of 40</a:t>
            </a:r>
          </a:p>
        </p:txBody>
      </p:sp>
    </p:spTree>
    <p:extLst>
      <p:ext uri="{BB962C8B-B14F-4D97-AF65-F5344CB8AC3E}">
        <p14:creationId xmlns:p14="http://schemas.microsoft.com/office/powerpoint/2010/main" val="142571388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fontAlgn="base">
        <a:spcBef>
          <a:spcPct val="0"/>
        </a:spcBef>
        <a:spcAft>
          <a:spcPct val="0"/>
        </a:spcAft>
        <a:defRPr sz="2100" b="1" kern="1200">
          <a:solidFill>
            <a:srgbClr val="FF6600"/>
          </a:solidFill>
          <a:latin typeface="+mj-lt"/>
          <a:ea typeface="+mj-ea"/>
          <a:cs typeface="+mj-cs"/>
        </a:defRPr>
      </a:lvl1pPr>
      <a:lvl2pPr algn="l" rtl="0" fontAlgn="base">
        <a:spcBef>
          <a:spcPct val="0"/>
        </a:spcBef>
        <a:spcAft>
          <a:spcPct val="0"/>
        </a:spcAft>
        <a:defRPr sz="2100" b="1">
          <a:solidFill>
            <a:srgbClr val="FF6600"/>
          </a:solidFill>
          <a:latin typeface="Arial" panose="020B0604020202020204" pitchFamily="34" charset="0"/>
        </a:defRPr>
      </a:lvl2pPr>
      <a:lvl3pPr algn="l" rtl="0" fontAlgn="base">
        <a:spcBef>
          <a:spcPct val="0"/>
        </a:spcBef>
        <a:spcAft>
          <a:spcPct val="0"/>
        </a:spcAft>
        <a:defRPr sz="2100" b="1">
          <a:solidFill>
            <a:srgbClr val="FF6600"/>
          </a:solidFill>
          <a:latin typeface="Arial" panose="020B0604020202020204" pitchFamily="34" charset="0"/>
        </a:defRPr>
      </a:lvl3pPr>
      <a:lvl4pPr algn="l" rtl="0" fontAlgn="base">
        <a:spcBef>
          <a:spcPct val="0"/>
        </a:spcBef>
        <a:spcAft>
          <a:spcPct val="0"/>
        </a:spcAft>
        <a:defRPr sz="2100" b="1">
          <a:solidFill>
            <a:srgbClr val="FF6600"/>
          </a:solidFill>
          <a:latin typeface="Arial" panose="020B0604020202020204" pitchFamily="34" charset="0"/>
        </a:defRPr>
      </a:lvl4pPr>
      <a:lvl5pPr algn="l" rtl="0" fontAlgn="base">
        <a:spcBef>
          <a:spcPct val="0"/>
        </a:spcBef>
        <a:spcAft>
          <a:spcPct val="0"/>
        </a:spcAft>
        <a:defRPr sz="2100" b="1">
          <a:solidFill>
            <a:srgbClr val="FF6600"/>
          </a:solidFill>
          <a:latin typeface="Arial" panose="020B0604020202020204" pitchFamily="34" charset="0"/>
        </a:defRPr>
      </a:lvl5pPr>
      <a:lvl6pPr marL="342900" algn="l" rtl="0" fontAlgn="base">
        <a:spcBef>
          <a:spcPct val="0"/>
        </a:spcBef>
        <a:spcAft>
          <a:spcPct val="0"/>
        </a:spcAft>
        <a:defRPr sz="2100" b="1">
          <a:solidFill>
            <a:srgbClr val="FF6600"/>
          </a:solidFill>
          <a:latin typeface="Arial" panose="020B0604020202020204" pitchFamily="34" charset="0"/>
        </a:defRPr>
      </a:lvl6pPr>
      <a:lvl7pPr marL="685800" algn="l" rtl="0" fontAlgn="base">
        <a:spcBef>
          <a:spcPct val="0"/>
        </a:spcBef>
        <a:spcAft>
          <a:spcPct val="0"/>
        </a:spcAft>
        <a:defRPr sz="2100" b="1">
          <a:solidFill>
            <a:srgbClr val="FF6600"/>
          </a:solidFill>
          <a:latin typeface="Arial" panose="020B0604020202020204" pitchFamily="34" charset="0"/>
        </a:defRPr>
      </a:lvl7pPr>
      <a:lvl8pPr marL="1028700" algn="l" rtl="0" fontAlgn="base">
        <a:spcBef>
          <a:spcPct val="0"/>
        </a:spcBef>
        <a:spcAft>
          <a:spcPct val="0"/>
        </a:spcAft>
        <a:defRPr sz="2100" b="1">
          <a:solidFill>
            <a:srgbClr val="FF6600"/>
          </a:solidFill>
          <a:latin typeface="Arial" panose="020B0604020202020204" pitchFamily="34" charset="0"/>
        </a:defRPr>
      </a:lvl8pPr>
      <a:lvl9pPr marL="1371600" algn="l" rtl="0" fontAlgn="base">
        <a:spcBef>
          <a:spcPct val="0"/>
        </a:spcBef>
        <a:spcAft>
          <a:spcPct val="0"/>
        </a:spcAft>
        <a:defRPr sz="2100" b="1">
          <a:solidFill>
            <a:srgbClr val="FF6600"/>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719760017"/>
      </p:ext>
    </p:extLst>
  </p:cSld>
  <p:clrMap bg1="lt1" tx1="dk1" bg2="lt2" tx2="dk2" accent1="accent1" accent2="accent2" accent3="accent3" accent4="accent4" accent5="accent5" accent6="accent6" hlink="hlink" folHlink="folHlink"/>
  <p:sldLayoutIdLst>
    <p:sldLayoutId id="214748387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8Ec</a:t>
            </a:r>
            <a:endParaRPr lang="en-GB" altLang="en-US" sz="1050">
              <a:latin typeface="Arial Black" panose="020B0A040201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ja-JP" sz="1800" b="1">
                <a:solidFill>
                  <a:schemeClr val="bg1"/>
                </a:solidFill>
                <a:ea typeface="MS PGothic" panose="020B0600070205080204" pitchFamily="34" charset="-128"/>
              </a:rPr>
              <a:t>Fire safety</a:t>
            </a:r>
            <a:endParaRPr lang="en-GB" altLang="en-US" sz="1800">
              <a:solidFill>
                <a:schemeClr val="bg1"/>
              </a:solidFill>
            </a:endParaRPr>
          </a:p>
        </p:txBody>
      </p:sp>
      <p:sp>
        <p:nvSpPr>
          <p:cNvPr id="9" name="Text Placeholder 8"/>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93054877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10"/>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lIns="91432" tIns="45716" rIns="91432" bIns="45716" rtlCol="0">
            <a:noAutofit/>
          </a:bodyPr>
          <a:lstStyle/>
          <a:p>
            <a:r>
              <a:rPr lang="en-GB" sz="1800" b="1" dirty="0"/>
              <a:t>CP1a</a:t>
            </a:r>
          </a:p>
        </p:txBody>
      </p:sp>
      <p:sp>
        <p:nvSpPr>
          <p:cNvPr id="16" name="TextBox 15"/>
          <p:cNvSpPr txBox="1"/>
          <p:nvPr userDrawn="1"/>
        </p:nvSpPr>
        <p:spPr>
          <a:xfrm>
            <a:off x="2854474" y="129247"/>
            <a:ext cx="5698976" cy="271550"/>
          </a:xfrm>
          <a:prstGeom prst="rect">
            <a:avLst/>
          </a:prstGeom>
          <a:noFill/>
        </p:spPr>
        <p:txBody>
          <a:bodyPr wrap="square" lIns="91432" tIns="45716" rIns="91432" bIns="45716" rtlCol="0">
            <a:noAutofit/>
          </a:bodyPr>
          <a:lstStyle/>
          <a:p>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Vectors and scalars</a:t>
            </a:r>
            <a:r>
              <a:rPr lang="en-GB" sz="1500" dirty="0"/>
              <a:t> </a:t>
            </a:r>
            <a:endParaRPr lang="en-GB" sz="1500" b="0" dirty="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866" algn="ctr" rtl="0" fontAlgn="base">
        <a:spcBef>
          <a:spcPct val="0"/>
        </a:spcBef>
        <a:spcAft>
          <a:spcPct val="0"/>
        </a:spcAft>
        <a:defRPr sz="3300">
          <a:solidFill>
            <a:schemeClr val="tx2"/>
          </a:solidFill>
          <a:latin typeface="Verdana" pitchFamily="34" charset="0"/>
        </a:defRPr>
      </a:lvl6pPr>
      <a:lvl7pPr marL="685732" algn="ctr" rtl="0" fontAlgn="base">
        <a:spcBef>
          <a:spcPct val="0"/>
        </a:spcBef>
        <a:spcAft>
          <a:spcPct val="0"/>
        </a:spcAft>
        <a:defRPr sz="3300">
          <a:solidFill>
            <a:schemeClr val="tx2"/>
          </a:solidFill>
          <a:latin typeface="Verdana" pitchFamily="34" charset="0"/>
        </a:defRPr>
      </a:lvl7pPr>
      <a:lvl8pPr marL="1028598" algn="ctr" rtl="0" fontAlgn="base">
        <a:spcBef>
          <a:spcPct val="0"/>
        </a:spcBef>
        <a:spcAft>
          <a:spcPct val="0"/>
        </a:spcAft>
        <a:defRPr sz="3300">
          <a:solidFill>
            <a:schemeClr val="tx2"/>
          </a:solidFill>
          <a:latin typeface="Verdana" pitchFamily="34" charset="0"/>
        </a:defRPr>
      </a:lvl8pPr>
      <a:lvl9pPr marL="1371464" algn="ctr" rtl="0" fontAlgn="base">
        <a:spcBef>
          <a:spcPct val="0"/>
        </a:spcBef>
        <a:spcAft>
          <a:spcPct val="0"/>
        </a:spcAft>
        <a:defRPr sz="3300">
          <a:solidFill>
            <a:schemeClr val="tx2"/>
          </a:solidFill>
          <a:latin typeface="Verdana" pitchFamily="34" charset="0"/>
        </a:defRPr>
      </a:lvl9pPr>
    </p:titleStyle>
    <p:bodyStyle>
      <a:lvl1pPr marL="257150" indent="-2571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157" indent="-21429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165"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030"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2896"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762" indent="-171434" algn="l" rtl="0" fontAlgn="base">
        <a:spcBef>
          <a:spcPct val="20000"/>
        </a:spcBef>
        <a:spcAft>
          <a:spcPct val="0"/>
        </a:spcAft>
        <a:buFont typeface="Wingdings" pitchFamily="2" charset="2"/>
        <a:defRPr sz="1800">
          <a:solidFill>
            <a:schemeClr val="tx1"/>
          </a:solidFill>
          <a:latin typeface="+mn-lt"/>
        </a:defRPr>
      </a:lvl6pPr>
      <a:lvl7pPr marL="2228628" indent="-171434" algn="l" rtl="0" fontAlgn="base">
        <a:spcBef>
          <a:spcPct val="20000"/>
        </a:spcBef>
        <a:spcAft>
          <a:spcPct val="0"/>
        </a:spcAft>
        <a:buFont typeface="Wingdings" pitchFamily="2" charset="2"/>
        <a:defRPr sz="1800">
          <a:solidFill>
            <a:schemeClr val="tx1"/>
          </a:solidFill>
          <a:latin typeface="+mn-lt"/>
        </a:defRPr>
      </a:lvl7pPr>
      <a:lvl8pPr marL="2571494" indent="-171434" algn="l" rtl="0" fontAlgn="base">
        <a:spcBef>
          <a:spcPct val="20000"/>
        </a:spcBef>
        <a:spcAft>
          <a:spcPct val="0"/>
        </a:spcAft>
        <a:buFont typeface="Wingdings" pitchFamily="2" charset="2"/>
        <a:defRPr sz="1800">
          <a:solidFill>
            <a:schemeClr val="tx1"/>
          </a:solidFill>
          <a:latin typeface="+mn-lt"/>
        </a:defRPr>
      </a:lvl8pPr>
      <a:lvl9pPr marL="2914361" indent="-171434"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6" y="15"/>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52" y="4991114"/>
            <a:ext cx="655637" cy="2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spcBef>
                <a:spcPct val="50000"/>
              </a:spcBef>
            </a:pPr>
            <a:fld id="{FAB59FCC-0A3A-46DF-A152-5F287C56295E}" type="slidenum">
              <a:rPr lang="en-GB" altLang="en-US" sz="800" b="0">
                <a:solidFill>
                  <a:srgbClr val="5B0091"/>
                </a:solidFill>
                <a:cs typeface="Arial" panose="020B0604020202020204" pitchFamily="34" charset="0"/>
              </a:rPr>
              <a:pPr>
                <a:spcBef>
                  <a:spcPct val="50000"/>
                </a:spcBef>
              </a:pPr>
              <a:t>‹#›</a:t>
            </a:fld>
            <a:r>
              <a:rPr lang="en-GB" altLang="en-US" sz="80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4"/>
            <a:ext cx="2133600" cy="21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eaLnBrk="0" hangingPunct="0"/>
            <a:r>
              <a:rPr lang="en-GB" altLang="en-US" sz="80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5"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20"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57" algn="l" rtl="0" fontAlgn="base">
        <a:spcBef>
          <a:spcPct val="0"/>
        </a:spcBef>
        <a:spcAft>
          <a:spcPct val="0"/>
        </a:spcAft>
        <a:defRPr sz="2100" b="1">
          <a:solidFill>
            <a:srgbClr val="286DA6"/>
          </a:solidFill>
          <a:latin typeface="Arial" panose="020B0604020202020204" pitchFamily="34" charset="0"/>
        </a:defRPr>
      </a:lvl6pPr>
      <a:lvl7pPr marL="685715" algn="l" rtl="0" fontAlgn="base">
        <a:spcBef>
          <a:spcPct val="0"/>
        </a:spcBef>
        <a:spcAft>
          <a:spcPct val="0"/>
        </a:spcAft>
        <a:defRPr sz="2100" b="1">
          <a:solidFill>
            <a:srgbClr val="286DA6"/>
          </a:solidFill>
          <a:latin typeface="Arial" panose="020B0604020202020204" pitchFamily="34" charset="0"/>
        </a:defRPr>
      </a:lvl7pPr>
      <a:lvl8pPr marL="1028573" algn="l" rtl="0" fontAlgn="base">
        <a:spcBef>
          <a:spcPct val="0"/>
        </a:spcBef>
        <a:spcAft>
          <a:spcPct val="0"/>
        </a:spcAft>
        <a:defRPr sz="2100" b="1">
          <a:solidFill>
            <a:srgbClr val="286DA6"/>
          </a:solidFill>
          <a:latin typeface="Arial" panose="020B0604020202020204" pitchFamily="34" charset="0"/>
        </a:defRPr>
      </a:lvl8pPr>
      <a:lvl9pPr marL="1371430" algn="l" rtl="0" fontAlgn="base">
        <a:spcBef>
          <a:spcPct val="0"/>
        </a:spcBef>
        <a:spcAft>
          <a:spcPct val="0"/>
        </a:spcAft>
        <a:defRPr sz="2100" b="1">
          <a:solidFill>
            <a:srgbClr val="286DA6"/>
          </a:solidFill>
          <a:latin typeface="Arial" panose="020B0604020202020204" pitchFamily="34" charset="0"/>
        </a:defRPr>
      </a:lvl9pPr>
    </p:titleStyle>
    <p:bodyStyle>
      <a:lvl1pPr marL="257144" indent="-257144" algn="l" rtl="0" fontAlgn="base">
        <a:spcBef>
          <a:spcPct val="20000"/>
        </a:spcBef>
        <a:spcAft>
          <a:spcPct val="0"/>
        </a:spcAft>
        <a:buChar char="•"/>
        <a:defRPr sz="2400" kern="1200">
          <a:solidFill>
            <a:schemeClr val="tx1"/>
          </a:solidFill>
          <a:latin typeface="+mn-lt"/>
          <a:ea typeface="+mn-ea"/>
          <a:cs typeface="+mn-cs"/>
        </a:defRPr>
      </a:lvl1pPr>
      <a:lvl2pPr marL="557143" indent="-214288" algn="l" rtl="0" fontAlgn="base">
        <a:spcBef>
          <a:spcPct val="20000"/>
        </a:spcBef>
        <a:spcAft>
          <a:spcPct val="0"/>
        </a:spcAft>
        <a:buChar char="–"/>
        <a:defRPr sz="2100" kern="1200">
          <a:solidFill>
            <a:schemeClr val="tx1"/>
          </a:solidFill>
          <a:latin typeface="+mn-lt"/>
          <a:ea typeface="+mn-ea"/>
          <a:cs typeface="+mn-cs"/>
        </a:defRPr>
      </a:lvl2pPr>
      <a:lvl3pPr marL="857144" indent="-171430" algn="l" rtl="0" fontAlgn="base">
        <a:spcBef>
          <a:spcPct val="20000"/>
        </a:spcBef>
        <a:spcAft>
          <a:spcPct val="0"/>
        </a:spcAft>
        <a:buChar char="•"/>
        <a:defRPr sz="1800" kern="1200">
          <a:solidFill>
            <a:schemeClr val="tx1"/>
          </a:solidFill>
          <a:latin typeface="+mn-lt"/>
          <a:ea typeface="+mn-ea"/>
          <a:cs typeface="+mn-cs"/>
        </a:defRPr>
      </a:lvl3pPr>
      <a:lvl4pPr marL="1200000" indent="-171430" algn="l" rtl="0" fontAlgn="base">
        <a:spcBef>
          <a:spcPct val="20000"/>
        </a:spcBef>
        <a:spcAft>
          <a:spcPct val="0"/>
        </a:spcAft>
        <a:buChar char="–"/>
        <a:defRPr sz="1500" kern="1200">
          <a:solidFill>
            <a:schemeClr val="tx1"/>
          </a:solidFill>
          <a:latin typeface="+mn-lt"/>
          <a:ea typeface="+mn-ea"/>
          <a:cs typeface="+mn-cs"/>
        </a:defRPr>
      </a:lvl4pPr>
      <a:lvl5pPr marL="1542857" indent="-171430" algn="l" rtl="0" fontAlgn="base">
        <a:spcBef>
          <a:spcPct val="20000"/>
        </a:spcBef>
        <a:spcAft>
          <a:spcPct val="0"/>
        </a:spcAft>
        <a:buChar char="»"/>
        <a:defRPr sz="15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9" y="4"/>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2" y="4991105"/>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defTabSz="914310" fontAlgn="base">
              <a:spcBef>
                <a:spcPct val="50000"/>
              </a:spcBef>
              <a:spcAft>
                <a:spcPct val="0"/>
              </a:spcAft>
            </a:pPr>
            <a:fld id="{7A3AF35F-028F-4719-B3FA-C1992370E411}" type="slidenum">
              <a:rPr lang="en-GB" altLang="en-US" sz="1000" smtClean="0">
                <a:solidFill>
                  <a:srgbClr val="5B0091"/>
                </a:solidFill>
                <a:cs typeface="Arial" charset="0"/>
              </a:rPr>
              <a:pPr algn="ctr" defTabSz="91431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5"/>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defTabSz="91431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154" algn="l" rtl="0" fontAlgn="base">
        <a:spcBef>
          <a:spcPct val="0"/>
        </a:spcBef>
        <a:spcAft>
          <a:spcPct val="0"/>
        </a:spcAft>
        <a:defRPr sz="2800" b="1">
          <a:solidFill>
            <a:srgbClr val="286DA6"/>
          </a:solidFill>
          <a:latin typeface="Arial" charset="0"/>
        </a:defRPr>
      </a:lvl6pPr>
      <a:lvl7pPr marL="914310" algn="l" rtl="0" fontAlgn="base">
        <a:spcBef>
          <a:spcPct val="0"/>
        </a:spcBef>
        <a:spcAft>
          <a:spcPct val="0"/>
        </a:spcAft>
        <a:defRPr sz="2800" b="1">
          <a:solidFill>
            <a:srgbClr val="286DA6"/>
          </a:solidFill>
          <a:latin typeface="Arial" charset="0"/>
        </a:defRPr>
      </a:lvl7pPr>
      <a:lvl8pPr marL="1371464" algn="l" rtl="0" fontAlgn="base">
        <a:spcBef>
          <a:spcPct val="0"/>
        </a:spcBef>
        <a:spcAft>
          <a:spcPct val="0"/>
        </a:spcAft>
        <a:defRPr sz="2800" b="1">
          <a:solidFill>
            <a:srgbClr val="286DA6"/>
          </a:solidFill>
          <a:latin typeface="Arial" charset="0"/>
        </a:defRPr>
      </a:lvl8pPr>
      <a:lvl9pPr marL="1828619" algn="l" rtl="0" fontAlgn="base">
        <a:spcBef>
          <a:spcPct val="0"/>
        </a:spcBef>
        <a:spcAft>
          <a:spcPct val="0"/>
        </a:spcAft>
        <a:defRPr sz="2800" b="1">
          <a:solidFill>
            <a:srgbClr val="286DA6"/>
          </a:solidFill>
          <a:latin typeface="Arial" charset="0"/>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7" indent="-285722" algn="l" rtl="0" fontAlgn="base">
        <a:spcBef>
          <a:spcPct val="20000"/>
        </a:spcBef>
        <a:spcAft>
          <a:spcPct val="0"/>
        </a:spcAft>
        <a:buChar char="–"/>
        <a:defRPr sz="2800">
          <a:solidFill>
            <a:schemeClr val="tx1"/>
          </a:solidFill>
          <a:latin typeface="+mn-lt"/>
        </a:defRPr>
      </a:lvl2pPr>
      <a:lvl3pPr marL="1142887" indent="-228576" algn="l" rtl="0" fontAlgn="base">
        <a:spcBef>
          <a:spcPct val="20000"/>
        </a:spcBef>
        <a:spcAft>
          <a:spcPct val="0"/>
        </a:spcAft>
        <a:buChar char="•"/>
        <a:defRPr sz="2400">
          <a:solidFill>
            <a:schemeClr val="tx1"/>
          </a:solidFill>
          <a:latin typeface="+mn-lt"/>
        </a:defRPr>
      </a:lvl3pPr>
      <a:lvl4pPr marL="1600040" indent="-228576" algn="l" rtl="0" fontAlgn="base">
        <a:spcBef>
          <a:spcPct val="20000"/>
        </a:spcBef>
        <a:spcAft>
          <a:spcPct val="0"/>
        </a:spcAft>
        <a:buChar char="–"/>
        <a:defRPr sz="2000">
          <a:solidFill>
            <a:schemeClr val="tx1"/>
          </a:solidFill>
          <a:latin typeface="+mn-lt"/>
        </a:defRPr>
      </a:lvl4pPr>
      <a:lvl5pPr marL="2057195" indent="-228576" algn="l" rtl="0" fontAlgn="base">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4" tIns="34289" rIns="68574" bIns="3428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74" tIns="34289" rIns="6857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336"/>
            <a:ext cx="21336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9EE4FE77-FB8F-440E-ACC6-C186698785E6}" type="datetimeFigureOut">
              <a:rPr lang="en-GB" smtClean="0">
                <a:solidFill>
                  <a:prstClr val="black">
                    <a:tint val="75000"/>
                  </a:prstClr>
                </a:solidFill>
              </a:rPr>
              <a:pPr/>
              <a:t>29/08/2019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36"/>
            <a:ext cx="28956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36"/>
            <a:ext cx="21336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63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3" r:id="rId13"/>
    <p:sldLayoutId id="2147483774" r:id="rId14"/>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1687"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133805489"/>
      </p:ext>
    </p:extLst>
  </p:cSld>
  <p:clrMap bg1="lt1" tx1="dk1" bg2="lt2" tx2="dk2" accent1="accent1" accent2="accent2" accent3="accent3" accent4="accent4" accent5="accent5" accent6="accent6" hlink="hlink" folHlink="folHlink"/>
  <p:sldLayoutIdLst>
    <p:sldLayoutId id="214748384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tmplLst>
          <p:tmpl lvl="1">
            <p:tnLst>
              <p:par>
                <p:cTn presetID="1" presetClass="entr" presetSubtype="0" fill="hold" nodeType="clickEffect">
                  <p:stCondLst>
                    <p:cond delay="0"/>
                  </p:stCondLst>
                  <p:childTnLst>
                    <p:set>
                      <p:cBhvr>
                        <p:cTn dur="1" fill="hold">
                          <p:stCondLst>
                            <p:cond delay="499"/>
                          </p:stCondLst>
                        </p:cTn>
                        <p:tgtEl>
                          <p:spTgt spid="7168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179269045"/>
      </p:ext>
    </p:extLst>
  </p:cSld>
  <p:clrMap bg1="lt1" tx1="dk1" bg2="lt2" tx2="dk2" accent1="accent1" accent2="accent2" accent3="accent3" accent4="accent4" accent5="accent5" accent6="accent6" hlink="hlink" folHlink="folHlink"/>
  <p:sldLayoutIdLst>
    <p:sldLayoutId id="2147483843"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802873161"/>
      </p:ext>
    </p:extLst>
  </p:cSld>
  <p:clrMap bg1="lt1" tx1="dk1" bg2="lt2" tx2="dk2" accent1="accent1" accent2="accent2" accent3="accent3" accent4="accent4" accent5="accent5" accent6="accent6" hlink="hlink" folHlink="folHlink"/>
  <p:sldLayoutIdLst>
    <p:sldLayoutId id="2147483845"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Energy" TargetMode="External"/><Relationship Id="rId2" Type="http://schemas.openxmlformats.org/officeDocument/2006/relationships/hyperlink" Target="https://en.wikipedia.org/wiki/Volume" TargetMode="External"/><Relationship Id="rId1" Type="http://schemas.openxmlformats.org/officeDocument/2006/relationships/slideLayout" Target="../slideLayouts/slideLayout18.xml"/><Relationship Id="rId6" Type="http://schemas.openxmlformats.org/officeDocument/2006/relationships/image" Target="../media/image38.jpeg"/><Relationship Id="rId5" Type="http://schemas.openxmlformats.org/officeDocument/2006/relationships/hyperlink" Target="https://en.wikipedia.org/wiki/Gas" TargetMode="External"/><Relationship Id="rId4" Type="http://schemas.openxmlformats.org/officeDocument/2006/relationships/hyperlink" Target="https://en.wikipedia.org/wiki/Temperatur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hyperlink" Target="https://www.pearsonactivelearn.com/" TargetMode="External"/><Relationship Id="rId12" Type="http://schemas.openxmlformats.org/officeDocument/2006/relationships/image" Target="../media/image21.png"/><Relationship Id="rId2"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 Type="http://schemas.openxmlformats.org/officeDocument/2006/relationships/slideLayout" Target="../slideLayouts/slideLayout59.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hyperlink" Target="https://highamspark.fireflycloud.net/" TargetMode="External"/><Relationship Id="rId10" Type="http://schemas.openxmlformats.org/officeDocument/2006/relationships/image" Target="../media/image19.png"/><Relationship Id="rId4" Type="http://schemas.openxmlformats.org/officeDocument/2006/relationships/hyperlink" Target="http://www.twitter.com/hpscience" TargetMode="External"/><Relationship Id="rId9" Type="http://schemas.openxmlformats.org/officeDocument/2006/relationships/hyperlink" Target="https://www.youtube.com/channel/UCuvnztKGXBYUuEm6LUmFLG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318034" y="33337"/>
            <a:ext cx="2507932" cy="540544"/>
          </a:xfrm>
        </p:spPr>
        <p:txBody>
          <a:bodyPr/>
          <a:lstStyle/>
          <a:p>
            <a:pPr eaLnBrk="1" hangingPunct="1"/>
            <a:r>
              <a:rPr lang="en-GB" u="sng" dirty="0">
                <a:solidFill>
                  <a:schemeClr val="bg1"/>
                </a:solidFill>
              </a:rPr>
              <a:t>Requisitions</a:t>
            </a:r>
            <a:endParaRPr lang="en-GB" altLang="en-US" dirty="0">
              <a:solidFill>
                <a:schemeClr val="bg1"/>
              </a:solidFill>
            </a:endParaRPr>
          </a:p>
        </p:txBody>
      </p:sp>
      <p:sp>
        <p:nvSpPr>
          <p:cNvPr id="98308"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5" name="TextBox 4"/>
          <p:cNvSpPr txBox="1"/>
          <p:nvPr/>
        </p:nvSpPr>
        <p:spPr>
          <a:xfrm>
            <a:off x="171451" y="627460"/>
            <a:ext cx="1040130" cy="646331"/>
          </a:xfrm>
          <a:prstGeom prst="rect">
            <a:avLst/>
          </a:prstGeom>
          <a:noFill/>
        </p:spPr>
        <p:txBody>
          <a:bodyPr wrap="square" rtlCol="0">
            <a:spAutoFit/>
          </a:bodyPr>
          <a:lstStyle/>
          <a:p>
            <a:r>
              <a:rPr lang="en-GB" sz="1800" dirty="0"/>
              <a:t>Demo: </a:t>
            </a:r>
          </a:p>
          <a:p>
            <a:endParaRPr lang="en-GB" sz="1800" dirty="0"/>
          </a:p>
        </p:txBody>
      </p:sp>
      <p:sp>
        <p:nvSpPr>
          <p:cNvPr id="6" name="TextBox 5"/>
          <p:cNvSpPr txBox="1"/>
          <p:nvPr/>
        </p:nvSpPr>
        <p:spPr>
          <a:xfrm>
            <a:off x="111204" y="3699242"/>
            <a:ext cx="3466386" cy="1477328"/>
          </a:xfrm>
          <a:prstGeom prst="rect">
            <a:avLst/>
          </a:prstGeom>
          <a:noFill/>
        </p:spPr>
        <p:txBody>
          <a:bodyPr wrap="square" rtlCol="0">
            <a:spAutoFit/>
          </a:bodyPr>
          <a:lstStyle/>
          <a:p>
            <a:r>
              <a:rPr lang="en-GB" sz="1800" dirty="0"/>
              <a:t>worksheets: </a:t>
            </a:r>
          </a:p>
          <a:p>
            <a:r>
              <a:rPr lang="en-GB" sz="1800" dirty="0"/>
              <a:t>8Ec-1 </a:t>
            </a:r>
          </a:p>
          <a:p>
            <a:r>
              <a:rPr lang="en-GB" sz="1800" dirty="0"/>
              <a:t>8Ec-3 or 7</a:t>
            </a:r>
          </a:p>
          <a:p>
            <a:r>
              <a:rPr lang="en-GB" sz="1800" dirty="0"/>
              <a:t>8Ec-5</a:t>
            </a:r>
          </a:p>
          <a:p>
            <a:endParaRPr lang="en-GB" sz="1800" dirty="0"/>
          </a:p>
        </p:txBody>
      </p:sp>
      <p:sp>
        <p:nvSpPr>
          <p:cNvPr id="2" name="Rectangle 1">
            <a:extLst>
              <a:ext uri="{FF2B5EF4-FFF2-40B4-BE49-F238E27FC236}">
                <a16:creationId xmlns:a16="http://schemas.microsoft.com/office/drawing/2014/main" id="{581EBD86-1F0B-49D7-B2A6-14CC82A5E8FD}"/>
              </a:ext>
            </a:extLst>
          </p:cNvPr>
          <p:cNvSpPr/>
          <p:nvPr/>
        </p:nvSpPr>
        <p:spPr>
          <a:xfrm>
            <a:off x="111204" y="950625"/>
            <a:ext cx="6495335" cy="2677656"/>
          </a:xfrm>
          <a:prstGeom prst="rect">
            <a:avLst/>
          </a:prstGeom>
        </p:spPr>
        <p:txBody>
          <a:bodyPr wrap="square">
            <a:spAutoFit/>
          </a:bodyPr>
          <a:lstStyle/>
          <a:p>
            <a:r>
              <a:rPr lang="en-GB" dirty="0"/>
              <a:t>Powder explosion demonstration </a:t>
            </a:r>
          </a:p>
          <a:p>
            <a:r>
              <a:rPr lang="en-GB" dirty="0"/>
              <a:t>Measure a spatula of cornflour into each of two heat-resistant dishes. Place one dish on a heat resistant mat and use a wax taper to try to set light to the powder. It probably will not light, but try hard. Students should note what happens.</a:t>
            </a:r>
          </a:p>
          <a:p>
            <a:r>
              <a:rPr lang="en-GB" dirty="0"/>
              <a:t>Tell students that the second dish will be placed inside the apparatus shown above. When the lid of the tin is closed, powder will be gently blown into the flame. Give them time to compare the two set-ups and to predict what will happen with the tin arrangement. Then place the second dish in the tin, light the candle, close the lid firmly and gently blow the powder using the pump. An explosion should occur, removing the lid of the tin. Students should identify that oxygen in the air is needed for combustion. Blowing the cornflour using a stream of air increases the surface area of cornflour in </a:t>
            </a:r>
          </a:p>
        </p:txBody>
      </p:sp>
      <p:pic>
        <p:nvPicPr>
          <p:cNvPr id="3" name="Picture 2">
            <a:extLst>
              <a:ext uri="{FF2B5EF4-FFF2-40B4-BE49-F238E27FC236}">
                <a16:creationId xmlns:a16="http://schemas.microsoft.com/office/drawing/2014/main" id="{651FEF7A-89C7-4FAF-A949-C4D8FF789AAA}"/>
              </a:ext>
            </a:extLst>
          </p:cNvPr>
          <p:cNvPicPr>
            <a:picLocks noChangeAspect="1"/>
          </p:cNvPicPr>
          <p:nvPr/>
        </p:nvPicPr>
        <p:blipFill>
          <a:blip r:embed="rId3"/>
          <a:stretch>
            <a:fillRect/>
          </a:stretch>
        </p:blipFill>
        <p:spPr>
          <a:xfrm>
            <a:off x="6800849" y="849273"/>
            <a:ext cx="2171700" cy="2057400"/>
          </a:xfrm>
          <a:prstGeom prst="rect">
            <a:avLst/>
          </a:prstGeom>
        </p:spPr>
      </p:pic>
    </p:spTree>
    <p:extLst>
      <p:ext uri="{BB962C8B-B14F-4D97-AF65-F5344CB8AC3E}">
        <p14:creationId xmlns:p14="http://schemas.microsoft.com/office/powerpoint/2010/main" val="1259707251"/>
      </p:ext>
    </p:extLst>
  </p:cSld>
  <p:clrMapOvr>
    <a:masterClrMapping/>
  </p:clrMapOvr>
  <p:transition>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427"/>
            <a:ext cx="8031637" cy="584775"/>
          </a:xfrm>
          <a:prstGeom prst="rect">
            <a:avLst/>
          </a:prstGeom>
          <a:noFill/>
        </p:spPr>
        <p:txBody>
          <a:bodyPr wrap="square" rtlCol="0">
            <a:spAutoFit/>
          </a:bodyPr>
          <a:lstStyle/>
          <a:p>
            <a:r>
              <a:rPr lang="en-GB" sz="3200" dirty="0"/>
              <a:t>Combustion is an exothermic reaction.</a:t>
            </a:r>
          </a:p>
        </p:txBody>
      </p:sp>
      <p:sp>
        <p:nvSpPr>
          <p:cNvPr id="5" name="AutoShape 26"/>
          <p:cNvSpPr>
            <a:spLocks noChangeArrowheads="1"/>
          </p:cNvSpPr>
          <p:nvPr/>
        </p:nvSpPr>
        <p:spPr bwMode="auto">
          <a:xfrm>
            <a:off x="1611984" y="3967885"/>
            <a:ext cx="4534293" cy="599325"/>
          </a:xfrm>
          <a:prstGeom prst="roundRect">
            <a:avLst>
              <a:gd name="adj" fmla="val 6856"/>
            </a:avLst>
          </a:prstGeom>
          <a:solidFill>
            <a:srgbClr val="3366FF"/>
          </a:solidFill>
          <a:ln w="25400">
            <a:noFill/>
            <a:round/>
            <a:headEnd/>
            <a:tailEnd/>
          </a:ln>
          <a:effec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57200" indent="-457200">
              <a:buFont typeface="Wingdings 2"/>
              <a:buChar char="!"/>
              <a:tabLst>
                <a:tab pos="407074" algn="l"/>
              </a:tabLst>
            </a:pPr>
            <a:r>
              <a:rPr lang="en-GB" altLang="en-US" sz="2800" dirty="0">
                <a:solidFill>
                  <a:schemeClr val="bg1"/>
                </a:solidFill>
                <a:sym typeface="Wingdings 2" pitchFamily="18" charset="2"/>
              </a:rPr>
              <a:t>Copy this into your book</a:t>
            </a:r>
          </a:p>
        </p:txBody>
      </p:sp>
      <p:sp>
        <p:nvSpPr>
          <p:cNvPr id="6" name="Cloud Callout 5"/>
          <p:cNvSpPr/>
          <p:nvPr/>
        </p:nvSpPr>
        <p:spPr>
          <a:xfrm>
            <a:off x="6532775" y="84841"/>
            <a:ext cx="2611225" cy="194192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does this mean?</a:t>
            </a:r>
          </a:p>
        </p:txBody>
      </p:sp>
      <p:sp>
        <p:nvSpPr>
          <p:cNvPr id="8" name="TextBox 7"/>
          <p:cNvSpPr txBox="1"/>
          <p:nvPr/>
        </p:nvSpPr>
        <p:spPr>
          <a:xfrm>
            <a:off x="-1" y="603941"/>
            <a:ext cx="6306533" cy="1077218"/>
          </a:xfrm>
          <a:prstGeom prst="rect">
            <a:avLst/>
          </a:prstGeom>
          <a:noFill/>
        </p:spPr>
        <p:txBody>
          <a:bodyPr wrap="square" rtlCol="0">
            <a:spAutoFit/>
          </a:bodyPr>
          <a:lstStyle/>
          <a:p>
            <a:r>
              <a:rPr lang="en-GB" sz="3200" dirty="0"/>
              <a:t>Exothermic reactions release energy that we can feel as heat.</a:t>
            </a:r>
          </a:p>
        </p:txBody>
      </p:sp>
      <p:sp>
        <p:nvSpPr>
          <p:cNvPr id="9" name="TextBox 8"/>
          <p:cNvSpPr txBox="1"/>
          <p:nvPr/>
        </p:nvSpPr>
        <p:spPr>
          <a:xfrm>
            <a:off x="0" y="1681159"/>
            <a:ext cx="8031637" cy="1077218"/>
          </a:xfrm>
          <a:prstGeom prst="rect">
            <a:avLst/>
          </a:prstGeom>
          <a:noFill/>
        </p:spPr>
        <p:txBody>
          <a:bodyPr wrap="square" rtlCol="0">
            <a:spAutoFit/>
          </a:bodyPr>
          <a:lstStyle/>
          <a:p>
            <a:r>
              <a:rPr lang="en-GB" sz="3200" dirty="0"/>
              <a:t>This release of energy will increase the temperature of the surroundings.</a:t>
            </a:r>
          </a:p>
        </p:txBody>
      </p:sp>
      <p:sp>
        <p:nvSpPr>
          <p:cNvPr id="10" name="TextBox 9"/>
          <p:cNvSpPr txBox="1"/>
          <p:nvPr/>
        </p:nvSpPr>
        <p:spPr>
          <a:xfrm>
            <a:off x="-1" y="2758377"/>
            <a:ext cx="8031637" cy="1077218"/>
          </a:xfrm>
          <a:prstGeom prst="rect">
            <a:avLst/>
          </a:prstGeom>
          <a:noFill/>
        </p:spPr>
        <p:txBody>
          <a:bodyPr wrap="square" rtlCol="0">
            <a:spAutoFit/>
          </a:bodyPr>
          <a:lstStyle/>
          <a:p>
            <a:r>
              <a:rPr lang="en-GB" sz="3200" dirty="0"/>
              <a:t>Different fuels release different amounts of energy.</a:t>
            </a:r>
          </a:p>
        </p:txBody>
      </p:sp>
    </p:spTree>
    <p:extLst>
      <p:ext uri="{BB962C8B-B14F-4D97-AF65-F5344CB8AC3E}">
        <p14:creationId xmlns:p14="http://schemas.microsoft.com/office/powerpoint/2010/main" val="19302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397" y="0"/>
            <a:ext cx="4352925" cy="895350"/>
          </a:xfrm>
          <a:prstGeom prst="rect">
            <a:avLst/>
          </a:prstGeom>
        </p:spPr>
      </p:pic>
      <p:sp>
        <p:nvSpPr>
          <p:cNvPr id="4" name="TextBox 3"/>
          <p:cNvSpPr txBox="1"/>
          <p:nvPr/>
        </p:nvSpPr>
        <p:spPr>
          <a:xfrm>
            <a:off x="4986779" y="117835"/>
            <a:ext cx="3893270" cy="1200329"/>
          </a:xfrm>
          <a:prstGeom prst="rect">
            <a:avLst/>
          </a:prstGeom>
          <a:noFill/>
        </p:spPr>
        <p:txBody>
          <a:bodyPr wrap="square" rtlCol="0">
            <a:spAutoFit/>
          </a:bodyPr>
          <a:lstStyle/>
          <a:p>
            <a:r>
              <a:rPr lang="en-GB" sz="2400" dirty="0"/>
              <a:t>Comparing fuels practical – this could be used for the </a:t>
            </a:r>
            <a:r>
              <a:rPr lang="en-GB" sz="2400" dirty="0" err="1"/>
              <a:t>ws</a:t>
            </a:r>
            <a:r>
              <a:rPr lang="en-GB" sz="2400" dirty="0"/>
              <a:t> ‘fair testing’ objectives </a:t>
            </a:r>
          </a:p>
        </p:txBody>
      </p:sp>
      <p:pic>
        <p:nvPicPr>
          <p:cNvPr id="5" name="Picture 4"/>
          <p:cNvPicPr>
            <a:picLocks noChangeAspect="1"/>
          </p:cNvPicPr>
          <p:nvPr/>
        </p:nvPicPr>
        <p:blipFill>
          <a:blip r:embed="rId3"/>
          <a:stretch>
            <a:fillRect/>
          </a:stretch>
        </p:blipFill>
        <p:spPr>
          <a:xfrm>
            <a:off x="189763" y="1271194"/>
            <a:ext cx="4333875" cy="847725"/>
          </a:xfrm>
          <a:prstGeom prst="rect">
            <a:avLst/>
          </a:prstGeom>
        </p:spPr>
      </p:pic>
      <p:sp>
        <p:nvSpPr>
          <p:cNvPr id="6" name="TextBox 5"/>
          <p:cNvSpPr txBox="1"/>
          <p:nvPr/>
        </p:nvSpPr>
        <p:spPr>
          <a:xfrm>
            <a:off x="4986779" y="1354317"/>
            <a:ext cx="3318235" cy="830997"/>
          </a:xfrm>
          <a:prstGeom prst="rect">
            <a:avLst/>
          </a:prstGeom>
          <a:noFill/>
        </p:spPr>
        <p:txBody>
          <a:bodyPr wrap="square" rtlCol="0">
            <a:spAutoFit/>
          </a:bodyPr>
          <a:lstStyle/>
          <a:p>
            <a:r>
              <a:rPr lang="en-GB" sz="2400" dirty="0"/>
              <a:t>Energy in fuels – no </a:t>
            </a:r>
            <a:r>
              <a:rPr lang="en-GB" sz="2400" dirty="0" err="1"/>
              <a:t>prac</a:t>
            </a:r>
            <a:r>
              <a:rPr lang="en-GB" sz="2400" dirty="0"/>
              <a:t> data exercise</a:t>
            </a:r>
          </a:p>
        </p:txBody>
      </p:sp>
    </p:spTree>
    <p:extLst>
      <p:ext uri="{BB962C8B-B14F-4D97-AF65-F5344CB8AC3E}">
        <p14:creationId xmlns:p14="http://schemas.microsoft.com/office/powerpoint/2010/main" val="119178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a:solidFill>
                  <a:srgbClr val="FFFF00"/>
                </a:solidFill>
                <a:latin typeface="Trebuchet MS" pitchFamily="34" charset="0"/>
              </a:rPr>
              <a:t>Learning Objectives</a:t>
            </a: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dirty="0"/>
                        <a:t>Name the three sides of the fire triangle.</a:t>
                      </a:r>
                    </a:p>
                    <a:p>
                      <a:pPr marL="285750" lvl="0" indent="-285750">
                        <a:buFont typeface="Arial" panose="020B0604020202020204" pitchFamily="34" charset="0"/>
                        <a:buChar char="•"/>
                      </a:pPr>
                      <a:r>
                        <a:rPr lang="en-GB" dirty="0"/>
                        <a:t>Describe how to stay safe in familiar situations.</a:t>
                      </a:r>
                    </a:p>
                    <a:p>
                      <a:pPr marL="285750" lvl="0" indent="-285750">
                        <a:buFont typeface="Arial" panose="020B0604020202020204" pitchFamily="34" charset="0"/>
                        <a:buChar char="•"/>
                      </a:pPr>
                      <a:r>
                        <a:rPr lang="en-GB" dirty="0"/>
                        <a:t>Recognise hazard symbols. </a:t>
                      </a:r>
                    </a:p>
                    <a:p>
                      <a:pPr marL="285750" lvl="0" indent="-285750">
                        <a:buFont typeface="Arial" panose="020B0604020202020204" pitchFamily="34" charset="0"/>
                        <a:buChar char="•"/>
                      </a:pPr>
                      <a:r>
                        <a:rPr lang="en-GB" dirty="0"/>
                        <a:t>Use the idea of the ‘fire triangle’ to explain how to extinguish a fire.</a:t>
                      </a:r>
                    </a:p>
                    <a:p>
                      <a:pPr marL="285750" lvl="0" indent="-285750">
                        <a:buFont typeface="Arial" panose="020B0604020202020204" pitchFamily="34" charset="0"/>
                        <a:buChar char="•"/>
                      </a:pPr>
                      <a:r>
                        <a:rPr lang="en-GB" dirty="0"/>
                        <a:t>Explain why different types of fire need to be put out in different ways. </a:t>
                      </a:r>
                      <a:endParaRPr lang="en-GB" sz="1400" kern="1200" dirty="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dirty="0"/>
                        <a:t>Describe what is meant by exothermic changes. </a:t>
                      </a:r>
                    </a:p>
                    <a:p>
                      <a:pPr marL="285750" lvl="0" indent="-285750">
                        <a:buFont typeface="Arial" panose="020B0604020202020204" pitchFamily="34" charset="0"/>
                        <a:buChar char="•"/>
                      </a:pPr>
                      <a:r>
                        <a:rPr lang="en-GB" dirty="0"/>
                        <a:t>Compare the temperature rise of water when some fuels are burnt.</a:t>
                      </a:r>
                    </a:p>
                    <a:p>
                      <a:pPr marL="285750" lvl="0" indent="-285750">
                        <a:buFont typeface="Arial" panose="020B0604020202020204" pitchFamily="34" charset="0"/>
                        <a:buChar char="•"/>
                      </a:pPr>
                      <a:r>
                        <a:rPr lang="en-GB" dirty="0"/>
                        <a:t>Apply knowledge of explosive reactions to explain why they occur more/less rapidly when variables (proportion of fuel/oxygen mixture, the droplet size, the oxidiser) are changed. </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Justify methods of risk reduction.</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Evaluate data on burning fuels to deduce the best energy per gram of fuel.</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L-Shape 8">
            <a:extLst>
              <a:ext uri="{FF2B5EF4-FFF2-40B4-BE49-F238E27FC236}">
                <a16:creationId xmlns:a16="http://schemas.microsoft.com/office/drawing/2014/main" id="{E4BDFE33-3F55-406B-8475-A9595A6E053E}"/>
              </a:ext>
            </a:extLst>
          </p:cNvPr>
          <p:cNvSpPr/>
          <p:nvPr/>
        </p:nvSpPr>
        <p:spPr>
          <a:xfrm rot="19231653">
            <a:off x="2524021" y="2435740"/>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Shape 15">
            <a:extLst>
              <a:ext uri="{FF2B5EF4-FFF2-40B4-BE49-F238E27FC236}">
                <a16:creationId xmlns:a16="http://schemas.microsoft.com/office/drawing/2014/main" id="{E4BDFE33-3F55-406B-8475-A9595A6E053E}"/>
              </a:ext>
            </a:extLst>
          </p:cNvPr>
          <p:cNvSpPr/>
          <p:nvPr/>
        </p:nvSpPr>
        <p:spPr>
          <a:xfrm rot="19231653">
            <a:off x="5210244" y="1685563"/>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Shape 16">
            <a:extLst>
              <a:ext uri="{FF2B5EF4-FFF2-40B4-BE49-F238E27FC236}">
                <a16:creationId xmlns:a16="http://schemas.microsoft.com/office/drawing/2014/main" id="{E4BDFE33-3F55-406B-8475-A9595A6E053E}"/>
              </a:ext>
            </a:extLst>
          </p:cNvPr>
          <p:cNvSpPr/>
          <p:nvPr/>
        </p:nvSpPr>
        <p:spPr>
          <a:xfrm rot="19231653">
            <a:off x="2670094" y="1797736"/>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Shape 17">
            <a:extLst>
              <a:ext uri="{FF2B5EF4-FFF2-40B4-BE49-F238E27FC236}">
                <a16:creationId xmlns:a16="http://schemas.microsoft.com/office/drawing/2014/main" id="{E4BDFE33-3F55-406B-8475-A9595A6E053E}"/>
              </a:ext>
            </a:extLst>
          </p:cNvPr>
          <p:cNvSpPr/>
          <p:nvPr/>
        </p:nvSpPr>
        <p:spPr>
          <a:xfrm rot="19231653">
            <a:off x="5402803" y="2132376"/>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Shape 18">
            <a:extLst>
              <a:ext uri="{FF2B5EF4-FFF2-40B4-BE49-F238E27FC236}">
                <a16:creationId xmlns:a16="http://schemas.microsoft.com/office/drawing/2014/main" id="{E4BDFE33-3F55-406B-8475-A9595A6E053E}"/>
              </a:ext>
            </a:extLst>
          </p:cNvPr>
          <p:cNvSpPr/>
          <p:nvPr/>
        </p:nvSpPr>
        <p:spPr>
          <a:xfrm rot="19231653">
            <a:off x="8111921" y="2175516"/>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Shape 19">
            <a:extLst>
              <a:ext uri="{FF2B5EF4-FFF2-40B4-BE49-F238E27FC236}">
                <a16:creationId xmlns:a16="http://schemas.microsoft.com/office/drawing/2014/main" id="{A51FA9EE-E28F-44FD-8B40-3E4419260E9E}"/>
              </a:ext>
            </a:extLst>
          </p:cNvPr>
          <p:cNvSpPr/>
          <p:nvPr/>
        </p:nvSpPr>
        <p:spPr>
          <a:xfrm rot="19231653">
            <a:off x="2448223" y="2177531"/>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Shape 20">
            <a:extLst>
              <a:ext uri="{FF2B5EF4-FFF2-40B4-BE49-F238E27FC236}">
                <a16:creationId xmlns:a16="http://schemas.microsoft.com/office/drawing/2014/main" id="{22B6325D-B0BD-408E-AEA4-D7A0A6C3CE7F}"/>
              </a:ext>
            </a:extLst>
          </p:cNvPr>
          <p:cNvSpPr/>
          <p:nvPr/>
        </p:nvSpPr>
        <p:spPr>
          <a:xfrm rot="19231653">
            <a:off x="2524021" y="2803588"/>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Shape 21">
            <a:extLst>
              <a:ext uri="{FF2B5EF4-FFF2-40B4-BE49-F238E27FC236}">
                <a16:creationId xmlns:a16="http://schemas.microsoft.com/office/drawing/2014/main" id="{82314561-F8BF-485B-BE4C-85FAE0C63737}"/>
              </a:ext>
            </a:extLst>
          </p:cNvPr>
          <p:cNvSpPr/>
          <p:nvPr/>
        </p:nvSpPr>
        <p:spPr>
          <a:xfrm rot="19231653">
            <a:off x="2207548" y="3418854"/>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Shape 22">
            <a:extLst>
              <a:ext uri="{FF2B5EF4-FFF2-40B4-BE49-F238E27FC236}">
                <a16:creationId xmlns:a16="http://schemas.microsoft.com/office/drawing/2014/main" id="{E1B1803E-A661-4A93-9A21-3646B17800F7}"/>
              </a:ext>
            </a:extLst>
          </p:cNvPr>
          <p:cNvSpPr/>
          <p:nvPr/>
        </p:nvSpPr>
        <p:spPr>
          <a:xfrm rot="19231653">
            <a:off x="8365066" y="1663983"/>
            <a:ext cx="280435" cy="117532"/>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763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197CD6-7DE2-43FA-B49C-6177A2034DA6}"/>
              </a:ext>
            </a:extLst>
          </p:cNvPr>
          <p:cNvPicPr>
            <a:picLocks noChangeAspect="1"/>
          </p:cNvPicPr>
          <p:nvPr/>
        </p:nvPicPr>
        <p:blipFill>
          <a:blip r:embed="rId2"/>
          <a:stretch>
            <a:fillRect/>
          </a:stretch>
        </p:blipFill>
        <p:spPr>
          <a:xfrm>
            <a:off x="4834890" y="828374"/>
            <a:ext cx="3680460" cy="3486752"/>
          </a:xfrm>
          <a:prstGeom prst="rect">
            <a:avLst/>
          </a:prstGeom>
        </p:spPr>
      </p:pic>
      <p:sp>
        <p:nvSpPr>
          <p:cNvPr id="4" name="AutoShape 26">
            <a:extLst>
              <a:ext uri="{FF2B5EF4-FFF2-40B4-BE49-F238E27FC236}">
                <a16:creationId xmlns:a16="http://schemas.microsoft.com/office/drawing/2014/main" id="{B23A2B5F-FAE1-4A53-AA52-690DD09EBD85}"/>
              </a:ext>
            </a:extLst>
          </p:cNvPr>
          <p:cNvSpPr>
            <a:spLocks noChangeArrowheads="1"/>
          </p:cNvSpPr>
          <p:nvPr/>
        </p:nvSpPr>
        <p:spPr bwMode="auto">
          <a:xfrm>
            <a:off x="-1" y="0"/>
            <a:ext cx="7612381" cy="402672"/>
          </a:xfrm>
          <a:prstGeom prst="roundRect">
            <a:avLst>
              <a:gd name="adj" fmla="val 6856"/>
            </a:avLst>
          </a:prstGeom>
          <a:solidFill>
            <a:srgbClr val="3366FF"/>
          </a:solidFill>
          <a:ln w="25400">
            <a:noFill/>
            <a:round/>
            <a:headEnd/>
            <a:tailEnd/>
          </a:ln>
          <a:effec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r>
              <a:rPr lang="en-GB" sz="2000" dirty="0">
                <a:solidFill>
                  <a:schemeClr val="bg1"/>
                </a:solidFill>
              </a:rPr>
              <a:t>Watch the following demos then try to explain what you have seen</a:t>
            </a:r>
          </a:p>
        </p:txBody>
      </p:sp>
      <p:pic>
        <p:nvPicPr>
          <p:cNvPr id="7" name="Picture 6">
            <a:extLst>
              <a:ext uri="{FF2B5EF4-FFF2-40B4-BE49-F238E27FC236}">
                <a16:creationId xmlns:a16="http://schemas.microsoft.com/office/drawing/2014/main" id="{FFCC0F44-B795-4F92-BE93-38047EFADEA9}"/>
              </a:ext>
            </a:extLst>
          </p:cNvPr>
          <p:cNvPicPr>
            <a:picLocks noChangeAspect="1"/>
          </p:cNvPicPr>
          <p:nvPr/>
        </p:nvPicPr>
        <p:blipFill>
          <a:blip r:embed="rId3"/>
          <a:stretch>
            <a:fillRect/>
          </a:stretch>
        </p:blipFill>
        <p:spPr>
          <a:xfrm>
            <a:off x="855344" y="3199447"/>
            <a:ext cx="3088006" cy="1784627"/>
          </a:xfrm>
          <a:prstGeom prst="rect">
            <a:avLst/>
          </a:prstGeom>
        </p:spPr>
      </p:pic>
      <p:pic>
        <p:nvPicPr>
          <p:cNvPr id="11" name="Picture 10">
            <a:extLst>
              <a:ext uri="{FF2B5EF4-FFF2-40B4-BE49-F238E27FC236}">
                <a16:creationId xmlns:a16="http://schemas.microsoft.com/office/drawing/2014/main" id="{E4885A5E-C974-4D54-A663-B74E873A8080}"/>
              </a:ext>
            </a:extLst>
          </p:cNvPr>
          <p:cNvPicPr>
            <a:picLocks noChangeAspect="1"/>
          </p:cNvPicPr>
          <p:nvPr/>
        </p:nvPicPr>
        <p:blipFill>
          <a:blip r:embed="rId4"/>
          <a:stretch>
            <a:fillRect/>
          </a:stretch>
        </p:blipFill>
        <p:spPr>
          <a:xfrm rot="16662974">
            <a:off x="1189671" y="1490661"/>
            <a:ext cx="2419350" cy="1476375"/>
          </a:xfrm>
          <a:prstGeom prst="rect">
            <a:avLst/>
          </a:prstGeom>
        </p:spPr>
      </p:pic>
      <p:sp>
        <p:nvSpPr>
          <p:cNvPr id="12" name="Rectangle 11">
            <a:extLst>
              <a:ext uri="{FF2B5EF4-FFF2-40B4-BE49-F238E27FC236}">
                <a16:creationId xmlns:a16="http://schemas.microsoft.com/office/drawing/2014/main" id="{392149D2-D232-4FF3-B473-DE483B6A0A92}"/>
              </a:ext>
            </a:extLst>
          </p:cNvPr>
          <p:cNvSpPr/>
          <p:nvPr/>
        </p:nvSpPr>
        <p:spPr>
          <a:xfrm>
            <a:off x="1657350" y="828374"/>
            <a:ext cx="1931670" cy="588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4" name="Oval 13">
            <a:extLst>
              <a:ext uri="{FF2B5EF4-FFF2-40B4-BE49-F238E27FC236}">
                <a16:creationId xmlns:a16="http://schemas.microsoft.com/office/drawing/2014/main" id="{2D23A43F-D7E3-436B-8043-A434DDB42FE4}"/>
              </a:ext>
            </a:extLst>
          </p:cNvPr>
          <p:cNvSpPr/>
          <p:nvPr/>
        </p:nvSpPr>
        <p:spPr>
          <a:xfrm>
            <a:off x="2149912" y="3137235"/>
            <a:ext cx="1059418" cy="588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1A23A5-C00C-4965-A08C-4C16246C047B}"/>
              </a:ext>
            </a:extLst>
          </p:cNvPr>
          <p:cNvSpPr txBox="1"/>
          <p:nvPr/>
        </p:nvSpPr>
        <p:spPr>
          <a:xfrm>
            <a:off x="0" y="464884"/>
            <a:ext cx="5029200" cy="1631216"/>
          </a:xfrm>
          <a:prstGeom prst="rect">
            <a:avLst/>
          </a:prstGeom>
          <a:noFill/>
        </p:spPr>
        <p:txBody>
          <a:bodyPr wrap="square" rtlCol="0">
            <a:spAutoFit/>
          </a:bodyPr>
          <a:lstStyle/>
          <a:p>
            <a:r>
              <a:rPr lang="en-GB" sz="2000" dirty="0"/>
              <a:t>When the fine mist of powder is blown across the candle flame, the combustion reaction happens very quickly. The carbon dioxide and water vapour are released, rapidly over filling the tin. The lid will then pop off. </a:t>
            </a:r>
          </a:p>
        </p:txBody>
      </p:sp>
    </p:spTree>
    <p:extLst>
      <p:ext uri="{BB962C8B-B14F-4D97-AF65-F5344CB8AC3E}">
        <p14:creationId xmlns:p14="http://schemas.microsoft.com/office/powerpoint/2010/main" val="76087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B95C2-6BD9-423C-97F4-14CFE415C3D5}"/>
              </a:ext>
            </a:extLst>
          </p:cNvPr>
          <p:cNvSpPr/>
          <p:nvPr/>
        </p:nvSpPr>
        <p:spPr>
          <a:xfrm>
            <a:off x="106327" y="117041"/>
            <a:ext cx="9037673" cy="1815882"/>
          </a:xfrm>
          <a:prstGeom prst="rect">
            <a:avLst/>
          </a:prstGeom>
        </p:spPr>
        <p:txBody>
          <a:bodyPr wrap="square">
            <a:spAutoFit/>
          </a:bodyPr>
          <a:lstStyle/>
          <a:p>
            <a:r>
              <a:rPr lang="en-GB" sz="2800" dirty="0">
                <a:solidFill>
                  <a:srgbClr val="222222"/>
                </a:solidFill>
                <a:latin typeface="Arial" panose="020B0604020202020204" pitchFamily="34" charset="0"/>
              </a:rPr>
              <a:t>An </a:t>
            </a:r>
            <a:r>
              <a:rPr lang="en-GB" sz="2800" b="1" dirty="0">
                <a:solidFill>
                  <a:srgbClr val="222222"/>
                </a:solidFill>
                <a:latin typeface="Arial" panose="020B0604020202020204" pitchFamily="34" charset="0"/>
              </a:rPr>
              <a:t>explosion</a:t>
            </a:r>
            <a:r>
              <a:rPr lang="en-GB" sz="2800" dirty="0">
                <a:solidFill>
                  <a:srgbClr val="222222"/>
                </a:solidFill>
                <a:latin typeface="Arial" panose="020B0604020202020204" pitchFamily="34" charset="0"/>
              </a:rPr>
              <a:t> is a rapid increase in </a:t>
            </a:r>
            <a:r>
              <a:rPr lang="en-GB" sz="2800" dirty="0">
                <a:solidFill>
                  <a:srgbClr val="0B0080"/>
                </a:solidFill>
                <a:latin typeface="Arial" panose="020B0604020202020204" pitchFamily="34" charset="0"/>
                <a:hlinkClick r:id="rId2" tooltip="Volume"/>
              </a:rPr>
              <a:t>volume</a:t>
            </a:r>
            <a:r>
              <a:rPr lang="en-GB" sz="2800" dirty="0">
                <a:solidFill>
                  <a:srgbClr val="222222"/>
                </a:solidFill>
                <a:latin typeface="Arial" panose="020B0604020202020204" pitchFamily="34" charset="0"/>
              </a:rPr>
              <a:t> and release of </a:t>
            </a:r>
            <a:r>
              <a:rPr lang="en-GB" sz="2800" dirty="0">
                <a:solidFill>
                  <a:srgbClr val="0B0080"/>
                </a:solidFill>
                <a:latin typeface="Arial" panose="020B0604020202020204" pitchFamily="34" charset="0"/>
                <a:hlinkClick r:id="rId3" tooltip="Energy"/>
              </a:rPr>
              <a:t>energy</a:t>
            </a:r>
            <a:r>
              <a:rPr lang="en-GB" sz="2800" dirty="0">
                <a:solidFill>
                  <a:srgbClr val="222222"/>
                </a:solidFill>
                <a:latin typeface="Arial" panose="020B0604020202020204" pitchFamily="34" charset="0"/>
              </a:rPr>
              <a:t> in an extreme manner, usually with the generation of high </a:t>
            </a:r>
            <a:r>
              <a:rPr lang="en-GB" sz="2800" dirty="0">
                <a:solidFill>
                  <a:srgbClr val="0B0080"/>
                </a:solidFill>
                <a:latin typeface="Arial" panose="020B0604020202020204" pitchFamily="34" charset="0"/>
                <a:hlinkClick r:id="rId4" tooltip="Temperatures"/>
              </a:rPr>
              <a:t>temperatures</a:t>
            </a:r>
            <a:r>
              <a:rPr lang="en-GB" sz="2800" dirty="0">
                <a:solidFill>
                  <a:srgbClr val="222222"/>
                </a:solidFill>
                <a:latin typeface="Arial" panose="020B0604020202020204" pitchFamily="34" charset="0"/>
              </a:rPr>
              <a:t> and the release of </a:t>
            </a:r>
            <a:r>
              <a:rPr lang="en-GB" sz="2800" dirty="0">
                <a:solidFill>
                  <a:srgbClr val="0B0080"/>
                </a:solidFill>
                <a:latin typeface="Arial" panose="020B0604020202020204" pitchFamily="34" charset="0"/>
                <a:hlinkClick r:id="rId5" tooltip="Gas"/>
              </a:rPr>
              <a:t>gases</a:t>
            </a:r>
            <a:r>
              <a:rPr lang="en-GB" sz="2800" dirty="0">
                <a:solidFill>
                  <a:srgbClr val="222222"/>
                </a:solidFill>
                <a:latin typeface="Arial" panose="020B0604020202020204" pitchFamily="34" charset="0"/>
              </a:rPr>
              <a:t>.</a:t>
            </a:r>
            <a:r>
              <a:rPr lang="en-GB" dirty="0">
                <a:solidFill>
                  <a:srgbClr val="222222"/>
                </a:solidFill>
                <a:latin typeface="Arial" panose="020B0604020202020204" pitchFamily="34" charset="0"/>
              </a:rPr>
              <a:t> </a:t>
            </a:r>
            <a:endParaRPr lang="en-GB" dirty="0"/>
          </a:p>
        </p:txBody>
      </p:sp>
      <p:pic>
        <p:nvPicPr>
          <p:cNvPr id="1026" name="Picture 2">
            <a:extLst>
              <a:ext uri="{FF2B5EF4-FFF2-40B4-BE49-F238E27FC236}">
                <a16:creationId xmlns:a16="http://schemas.microsoft.com/office/drawing/2014/main" id="{4114ECDF-678B-451E-B0D5-A3EF70DF85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912" y="1648025"/>
            <a:ext cx="5454502" cy="337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1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a:solidFill>
                  <a:srgbClr val="FFFF00"/>
                </a:solidFill>
                <a:latin typeface="Trebuchet MS" pitchFamily="34" charset="0"/>
              </a:rPr>
              <a:t>Learning Objectives</a:t>
            </a: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dirty="0"/>
                        <a:t>Name the three sides of the fire triangle.</a:t>
                      </a:r>
                    </a:p>
                    <a:p>
                      <a:pPr marL="285750" lvl="0" indent="-285750">
                        <a:buFont typeface="Arial" panose="020B0604020202020204" pitchFamily="34" charset="0"/>
                        <a:buChar char="•"/>
                      </a:pPr>
                      <a:r>
                        <a:rPr lang="en-GB" dirty="0"/>
                        <a:t>Describe how to stay safe in familiar situations.</a:t>
                      </a:r>
                    </a:p>
                    <a:p>
                      <a:pPr marL="285750" lvl="0" indent="-285750">
                        <a:buFont typeface="Arial" panose="020B0604020202020204" pitchFamily="34" charset="0"/>
                        <a:buChar char="•"/>
                      </a:pPr>
                      <a:r>
                        <a:rPr lang="en-GB" dirty="0"/>
                        <a:t>Recognise hazard symbols. </a:t>
                      </a:r>
                    </a:p>
                    <a:p>
                      <a:pPr marL="285750" lvl="0" indent="-285750">
                        <a:buFont typeface="Arial" panose="020B0604020202020204" pitchFamily="34" charset="0"/>
                        <a:buChar char="•"/>
                      </a:pPr>
                      <a:r>
                        <a:rPr lang="en-GB" dirty="0"/>
                        <a:t>Use the idea of the ‘fire triangle’ to explain how to extinguish a fire.</a:t>
                      </a:r>
                    </a:p>
                    <a:p>
                      <a:pPr marL="285750" lvl="0" indent="-285750">
                        <a:buFont typeface="Arial" panose="020B0604020202020204" pitchFamily="34" charset="0"/>
                        <a:buChar char="•"/>
                      </a:pPr>
                      <a:r>
                        <a:rPr lang="en-GB" dirty="0"/>
                        <a:t>Explain why different types of fire need to be put out in different ways. </a:t>
                      </a:r>
                      <a:endParaRPr lang="en-GB" sz="1400" kern="1200" dirty="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dirty="0"/>
                        <a:t>Describe what is meant by exothermic changes. </a:t>
                      </a:r>
                    </a:p>
                    <a:p>
                      <a:pPr marL="285750" lvl="0" indent="-285750">
                        <a:buFont typeface="Arial" panose="020B0604020202020204" pitchFamily="34" charset="0"/>
                        <a:buChar char="•"/>
                      </a:pPr>
                      <a:r>
                        <a:rPr lang="en-GB" dirty="0"/>
                        <a:t>Compare the temperature rise of water when some fuels are burnt.</a:t>
                      </a:r>
                    </a:p>
                    <a:p>
                      <a:pPr marL="285750" lvl="0" indent="-285750">
                        <a:buFont typeface="Arial" panose="020B0604020202020204" pitchFamily="34" charset="0"/>
                        <a:buChar char="•"/>
                      </a:pPr>
                      <a:r>
                        <a:rPr lang="en-GB" dirty="0"/>
                        <a:t>Apply knowledge of explosive reactions to explain why they occur more/less rapidly when variables (proportion of fuel/oxygen mixture, the droplet size, the oxidiser) are changed. </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Justify methods of risk reduction.</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Evaluate data on burning fuels to deduce the best energy per gram of fuel.</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L-Shape 8">
            <a:extLst>
              <a:ext uri="{FF2B5EF4-FFF2-40B4-BE49-F238E27FC236}">
                <a16:creationId xmlns:a16="http://schemas.microsoft.com/office/drawing/2014/main" id="{E4BDFE33-3F55-406B-8475-A9595A6E053E}"/>
              </a:ext>
            </a:extLst>
          </p:cNvPr>
          <p:cNvSpPr/>
          <p:nvPr/>
        </p:nvSpPr>
        <p:spPr>
          <a:xfrm rot="19231653">
            <a:off x="2524021" y="2435740"/>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Shape 15">
            <a:extLst>
              <a:ext uri="{FF2B5EF4-FFF2-40B4-BE49-F238E27FC236}">
                <a16:creationId xmlns:a16="http://schemas.microsoft.com/office/drawing/2014/main" id="{E4BDFE33-3F55-406B-8475-A9595A6E053E}"/>
              </a:ext>
            </a:extLst>
          </p:cNvPr>
          <p:cNvSpPr/>
          <p:nvPr/>
        </p:nvSpPr>
        <p:spPr>
          <a:xfrm rot="19231653">
            <a:off x="5278824" y="3432806"/>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Shape 16">
            <a:extLst>
              <a:ext uri="{FF2B5EF4-FFF2-40B4-BE49-F238E27FC236}">
                <a16:creationId xmlns:a16="http://schemas.microsoft.com/office/drawing/2014/main" id="{E4BDFE33-3F55-406B-8475-A9595A6E053E}"/>
              </a:ext>
            </a:extLst>
          </p:cNvPr>
          <p:cNvSpPr/>
          <p:nvPr/>
        </p:nvSpPr>
        <p:spPr>
          <a:xfrm rot="19231653">
            <a:off x="2670094" y="1797736"/>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Shape 19">
            <a:extLst>
              <a:ext uri="{FF2B5EF4-FFF2-40B4-BE49-F238E27FC236}">
                <a16:creationId xmlns:a16="http://schemas.microsoft.com/office/drawing/2014/main" id="{A51FA9EE-E28F-44FD-8B40-3E4419260E9E}"/>
              </a:ext>
            </a:extLst>
          </p:cNvPr>
          <p:cNvSpPr/>
          <p:nvPr/>
        </p:nvSpPr>
        <p:spPr>
          <a:xfrm rot="19231653">
            <a:off x="2448223" y="2177531"/>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Shape 20">
            <a:extLst>
              <a:ext uri="{FF2B5EF4-FFF2-40B4-BE49-F238E27FC236}">
                <a16:creationId xmlns:a16="http://schemas.microsoft.com/office/drawing/2014/main" id="{22B6325D-B0BD-408E-AEA4-D7A0A6C3CE7F}"/>
              </a:ext>
            </a:extLst>
          </p:cNvPr>
          <p:cNvSpPr/>
          <p:nvPr/>
        </p:nvSpPr>
        <p:spPr>
          <a:xfrm rot="19231653">
            <a:off x="2524021" y="2803588"/>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Shape 21">
            <a:extLst>
              <a:ext uri="{FF2B5EF4-FFF2-40B4-BE49-F238E27FC236}">
                <a16:creationId xmlns:a16="http://schemas.microsoft.com/office/drawing/2014/main" id="{82314561-F8BF-485B-BE4C-85FAE0C63737}"/>
              </a:ext>
            </a:extLst>
          </p:cNvPr>
          <p:cNvSpPr/>
          <p:nvPr/>
        </p:nvSpPr>
        <p:spPr>
          <a:xfrm rot="19231653">
            <a:off x="2207548" y="3418854"/>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Shape 22">
            <a:extLst>
              <a:ext uri="{FF2B5EF4-FFF2-40B4-BE49-F238E27FC236}">
                <a16:creationId xmlns:a16="http://schemas.microsoft.com/office/drawing/2014/main" id="{E1B1803E-A661-4A93-9A21-3646B17800F7}"/>
              </a:ext>
            </a:extLst>
          </p:cNvPr>
          <p:cNvSpPr/>
          <p:nvPr/>
        </p:nvSpPr>
        <p:spPr>
          <a:xfrm rot="19231653">
            <a:off x="8365066" y="1663983"/>
            <a:ext cx="280435" cy="117532"/>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Shape 23">
            <a:extLst>
              <a:ext uri="{FF2B5EF4-FFF2-40B4-BE49-F238E27FC236}">
                <a16:creationId xmlns:a16="http://schemas.microsoft.com/office/drawing/2014/main" id="{CA5EBFF5-0F0A-48FB-AFC2-AE584530880C}"/>
              </a:ext>
            </a:extLst>
          </p:cNvPr>
          <p:cNvSpPr/>
          <p:nvPr/>
        </p:nvSpPr>
        <p:spPr>
          <a:xfrm rot="19231653">
            <a:off x="5266925" y="1782231"/>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Shape 24">
            <a:extLst>
              <a:ext uri="{FF2B5EF4-FFF2-40B4-BE49-F238E27FC236}">
                <a16:creationId xmlns:a16="http://schemas.microsoft.com/office/drawing/2014/main" id="{2555F9D9-AAFD-4A9A-90CE-C11DA17C560A}"/>
              </a:ext>
            </a:extLst>
          </p:cNvPr>
          <p:cNvSpPr/>
          <p:nvPr/>
        </p:nvSpPr>
        <p:spPr>
          <a:xfrm rot="19231653">
            <a:off x="5582437" y="2300661"/>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L-Shape 25">
            <a:extLst>
              <a:ext uri="{FF2B5EF4-FFF2-40B4-BE49-F238E27FC236}">
                <a16:creationId xmlns:a16="http://schemas.microsoft.com/office/drawing/2014/main" id="{35C77F8C-2263-4053-AC7F-3C3EF0DDF35A}"/>
              </a:ext>
            </a:extLst>
          </p:cNvPr>
          <p:cNvSpPr/>
          <p:nvPr/>
        </p:nvSpPr>
        <p:spPr>
          <a:xfrm rot="19231653">
            <a:off x="8218994" y="2270600"/>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850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nima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33719" cy="5143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4487" y="1"/>
            <a:ext cx="4109232" cy="2585323"/>
          </a:xfrm>
          <a:prstGeom prst="rect">
            <a:avLst/>
          </a:prstGeom>
          <a:solidFill>
            <a:schemeClr val="bg1">
              <a:lumMod val="85000"/>
            </a:schemeClr>
          </a:solidFill>
        </p:spPr>
        <p:txBody>
          <a:bodyPr wrap="square">
            <a:spAutoFit/>
          </a:bodyPr>
          <a:lstStyle/>
          <a:p>
            <a:r>
              <a:rPr lang="en-GB" sz="4400" b="1" dirty="0"/>
              <a:t>Homework:</a:t>
            </a:r>
          </a:p>
          <a:p>
            <a:endParaRPr lang="en-GB" sz="800" dirty="0"/>
          </a:p>
          <a:p>
            <a:r>
              <a:rPr lang="en-US" sz="1800" dirty="0"/>
              <a:t>w/s 8Ec5 – Fire Safety</a:t>
            </a:r>
          </a:p>
          <a:p>
            <a:endParaRPr lang="en-US" sz="800" dirty="0"/>
          </a:p>
          <a:p>
            <a:r>
              <a:rPr lang="en-US" sz="1800" dirty="0"/>
              <a:t>Active learn: Exercises 8Ec developing, secure &amp; exceeding</a:t>
            </a:r>
          </a:p>
          <a:p>
            <a:endParaRPr lang="en-US" sz="800" dirty="0"/>
          </a:p>
          <a:p>
            <a:r>
              <a:rPr lang="en-US" sz="4000" b="1" dirty="0"/>
              <a:t>Date due:</a:t>
            </a:r>
            <a:endParaRPr lang="en-GB" sz="4000" b="1" dirty="0"/>
          </a:p>
        </p:txBody>
      </p:sp>
    </p:spTree>
    <p:extLst>
      <p:ext uri="{BB962C8B-B14F-4D97-AF65-F5344CB8AC3E}">
        <p14:creationId xmlns:p14="http://schemas.microsoft.com/office/powerpoint/2010/main" val="21112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p:cNvSpPr>
            <a:spLocks noGrp="1"/>
          </p:cNvSpPr>
          <p:nvPr>
            <p:ph type="ctrTitle"/>
          </p:nvPr>
        </p:nvSpPr>
        <p:spPr/>
        <p:txBody>
          <a:bodyPr/>
          <a:lstStyle/>
          <a:p>
            <a:r>
              <a:rPr lang="en-GB" altLang="en-US"/>
              <a:t>Thinking skills</a:t>
            </a:r>
          </a:p>
        </p:txBody>
      </p:sp>
      <p:sp>
        <p:nvSpPr>
          <p:cNvPr id="55298" name="Subtitle 10"/>
          <p:cNvSpPr>
            <a:spLocks noGrp="1"/>
          </p:cNvSpPr>
          <p:nvPr>
            <p:ph type="subTitle" idx="1"/>
          </p:nvPr>
        </p:nvSpPr>
        <p:spPr/>
        <p:txBody>
          <a:bodyPr/>
          <a:lstStyle/>
          <a:p>
            <a:r>
              <a:rPr lang="en-US" altLang="ja-JP" sz="2700">
                <a:ea typeface="MS PGothic" panose="020B0600070205080204" pitchFamily="34" charset="-128"/>
              </a:rPr>
              <a:t>Fire safety</a:t>
            </a:r>
            <a:endParaRPr lang="en-US" altLang="en-US" sz="2700"/>
          </a:p>
        </p:txBody>
      </p:sp>
      <p:sp>
        <p:nvSpPr>
          <p:cNvPr id="5529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67297345"/>
      </p:ext>
    </p:extLst>
  </p:cSld>
  <p:clrMapOvr>
    <a:masterClrMapping/>
  </p:clrMapOvr>
  <p:transition>
    <p:sndAc>
      <p:stSnd>
        <p:snd r:embed="rId2" name="click.wav"/>
      </p:stSnd>
    </p:sndAc>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4"/>
          <p:cNvSpPr>
            <a:spLocks noGrp="1" noChangeArrowheads="1"/>
          </p:cNvSpPr>
          <p:nvPr>
            <p:ph type="title" idx="4294967295"/>
          </p:nvPr>
        </p:nvSpPr>
        <p:spPr>
          <a:xfrm>
            <a:off x="1331119" y="571501"/>
            <a:ext cx="6426994" cy="432197"/>
          </a:xfrm>
        </p:spPr>
        <p:txBody>
          <a:bodyPr anchor="t"/>
          <a:lstStyle/>
          <a:p>
            <a:pPr eaLnBrk="1" hangingPunct="1"/>
            <a:r>
              <a:rPr lang="en-GB" altLang="en-US" sz="1950"/>
              <a:t>Consider all the possible answers to this statement:</a:t>
            </a:r>
          </a:p>
        </p:txBody>
      </p:sp>
      <p:sp>
        <p:nvSpPr>
          <p:cNvPr id="116739"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6740" name="Content Placeholder 5"/>
          <p:cNvSpPr>
            <a:spLocks noGrp="1"/>
          </p:cNvSpPr>
          <p:nvPr>
            <p:ph idx="4294967295"/>
          </p:nvPr>
        </p:nvSpPr>
        <p:spPr>
          <a:xfrm>
            <a:off x="1331119" y="1059656"/>
            <a:ext cx="6155531" cy="415498"/>
          </a:xfrm>
        </p:spPr>
        <p:txBody>
          <a:bodyPr>
            <a:spAutoFit/>
          </a:bodyPr>
          <a:lstStyle/>
          <a:p>
            <a:r>
              <a:rPr lang="en-US" altLang="en-US" sz="2100"/>
              <a:t>A fire is extinguished.</a:t>
            </a:r>
            <a:r>
              <a:rPr lang="en-GB" altLang="en-US" sz="2100"/>
              <a:t> </a:t>
            </a:r>
          </a:p>
        </p:txBody>
      </p:sp>
      <p:sp>
        <p:nvSpPr>
          <p:cNvPr id="116741" name="AutoShape 6">
            <a:hlinkClick r:id="rId2" action="ppaction://hlinksldjump"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Next question</a:t>
            </a:r>
          </a:p>
        </p:txBody>
      </p:sp>
      <p:sp>
        <p:nvSpPr>
          <p:cNvPr id="116742" name="AutoShape 6">
            <a:hlinkClick r:id="" action="ppaction://hlinkshowjump?jump=nextslide"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Tree>
    <p:extLst>
      <p:ext uri="{BB962C8B-B14F-4D97-AF65-F5344CB8AC3E}">
        <p14:creationId xmlns:p14="http://schemas.microsoft.com/office/powerpoint/2010/main" val="180534979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fade">
                                      <p:cBhvr>
                                        <p:cTn id="7" dur="5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4"/>
          <p:cNvSpPr>
            <a:spLocks noGrp="1" noChangeArrowheads="1"/>
          </p:cNvSpPr>
          <p:nvPr>
            <p:ph type="title" idx="4294967295"/>
          </p:nvPr>
        </p:nvSpPr>
        <p:spPr>
          <a:xfrm>
            <a:off x="1331119" y="571501"/>
            <a:ext cx="6373416" cy="432197"/>
          </a:xfrm>
        </p:spPr>
        <p:txBody>
          <a:bodyPr anchor="t"/>
          <a:lstStyle/>
          <a:p>
            <a:pPr eaLnBrk="1" hangingPunct="1"/>
            <a:r>
              <a:rPr lang="en-GB" altLang="en-US" sz="1950"/>
              <a:t>Consider all the possible answers to this statement:</a:t>
            </a:r>
          </a:p>
        </p:txBody>
      </p:sp>
      <p:sp>
        <p:nvSpPr>
          <p:cNvPr id="117763"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p:cNvSpPr>
            <a:spLocks/>
          </p:cNvSpPr>
          <p:nvPr/>
        </p:nvSpPr>
        <p:spPr bwMode="auto">
          <a:xfrm>
            <a:off x="1331119" y="1619250"/>
            <a:ext cx="6155531"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marL="338138" indent="-338138" defTabSz="685800" fontAlgn="base">
              <a:spcAft>
                <a:spcPct val="0"/>
              </a:spcAft>
              <a:buFont typeface="Wingdings" panose="05000000000000000000" pitchFamily="2" charset="2"/>
              <a:buChar char="§"/>
            </a:pPr>
            <a:r>
              <a:rPr lang="en-US" altLang="en-US" sz="2100">
                <a:solidFill>
                  <a:srgbClr val="000000"/>
                </a:solidFill>
                <a:cs typeface="Arial" panose="020B0604020202020204" pitchFamily="34" charset="0"/>
              </a:rPr>
              <a:t>Oxygen is excluded from the fire.</a:t>
            </a:r>
            <a:r>
              <a:rPr lang="en-GB" altLang="en-US" sz="2100">
                <a:solidFill>
                  <a:srgbClr val="000000"/>
                </a:solidFill>
                <a:cs typeface="Arial" panose="020B0604020202020204" pitchFamily="34" charset="0"/>
              </a:rPr>
              <a:t> </a:t>
            </a:r>
          </a:p>
          <a:p>
            <a:pPr marL="338138" indent="-338138" defTabSz="685800" fontAlgn="base">
              <a:spcAft>
                <a:spcPct val="0"/>
              </a:spcAft>
              <a:buFont typeface="Wingdings" panose="05000000000000000000" pitchFamily="2" charset="2"/>
              <a:buChar char="§"/>
            </a:pPr>
            <a:r>
              <a:rPr lang="en-US" altLang="en-US" sz="2100">
                <a:solidFill>
                  <a:srgbClr val="000000"/>
                </a:solidFill>
                <a:cs typeface="Arial" panose="020B0604020202020204" pitchFamily="34" charset="0"/>
              </a:rPr>
              <a:t>The heat is taken from the fuel by reducing its temperature with water. </a:t>
            </a:r>
          </a:p>
          <a:p>
            <a:pPr marL="338138" indent="-338138" defTabSz="685800" fontAlgn="base">
              <a:spcAft>
                <a:spcPct val="0"/>
              </a:spcAft>
              <a:buFont typeface="Wingdings" panose="05000000000000000000" pitchFamily="2" charset="2"/>
              <a:buChar char="§"/>
            </a:pPr>
            <a:r>
              <a:rPr lang="en-US" altLang="en-US" sz="2100">
                <a:solidFill>
                  <a:srgbClr val="000000"/>
                </a:solidFill>
                <a:cs typeface="Arial" panose="020B0604020202020204" pitchFamily="34" charset="0"/>
              </a:rPr>
              <a:t>The fuel is used up</a:t>
            </a:r>
            <a:r>
              <a:rPr lang="en-GB" altLang="en-US" sz="2100">
                <a:solidFill>
                  <a:srgbClr val="000000"/>
                </a:solidFill>
                <a:cs typeface="Arial" panose="020B0604020202020204" pitchFamily="34" charset="0"/>
              </a:rPr>
              <a:t>.</a:t>
            </a:r>
          </a:p>
        </p:txBody>
      </p:sp>
      <p:sp>
        <p:nvSpPr>
          <p:cNvPr id="117766" name="AutoShape 6">
            <a:hlinkClick r:id="" action="ppaction://hlinkshowjump?jump=nextslide"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Next question</a:t>
            </a:r>
          </a:p>
        </p:txBody>
      </p:sp>
      <p:sp>
        <p:nvSpPr>
          <p:cNvPr id="117767" name="AutoShape 6">
            <a:hlinkClick r:id="" action="ppaction://noaction"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
        <p:nvSpPr>
          <p:cNvPr id="117768" name="Content Placeholder 5"/>
          <p:cNvSpPr>
            <a:spLocks/>
          </p:cNvSpPr>
          <p:nvPr/>
        </p:nvSpPr>
        <p:spPr bwMode="auto">
          <a:xfrm>
            <a:off x="1331119" y="105965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marL="333375" defTabSz="685800" fontAlgn="base">
              <a:spcAft>
                <a:spcPct val="0"/>
              </a:spcAft>
            </a:pPr>
            <a:r>
              <a:rPr lang="en-US" altLang="en-US" sz="2100">
                <a:cs typeface="Arial" panose="020B0604020202020204" pitchFamily="34" charset="0"/>
              </a:rPr>
              <a:t>A fire is extinguished.</a:t>
            </a:r>
            <a:r>
              <a:rPr lang="en-GB" altLang="en-US" sz="2100">
                <a:cs typeface="Arial" panose="020B0604020202020204" pitchFamily="34" charset="0"/>
              </a:rPr>
              <a:t> </a:t>
            </a:r>
          </a:p>
        </p:txBody>
      </p:sp>
    </p:spTree>
    <p:extLst>
      <p:ext uri="{BB962C8B-B14F-4D97-AF65-F5344CB8AC3E}">
        <p14:creationId xmlns:p14="http://schemas.microsoft.com/office/powerpoint/2010/main" val="320099810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77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7767"/>
                                        </p:tgtEl>
                                        <p:attrNameLst>
                                          <p:attrName>style.visibility</p:attrName>
                                        </p:attrNameLst>
                                      </p:cBhvr>
                                      <p:to>
                                        <p:strVal val="hidden"/>
                                      </p:to>
                                    </p:set>
                                  </p:childTnLst>
                                </p:cTn>
                              </p:par>
                            </p:childTnLst>
                          </p:cTn>
                        </p:par>
                      </p:childTnLst>
                    </p:cTn>
                  </p:par>
                </p:childTnLst>
              </p:cTn>
              <p:nextCondLst>
                <p:cond evt="onClick" delay="0">
                  <p:tgtEl>
                    <p:spTgt spid="117767"/>
                  </p:tgtEl>
                </p:cond>
              </p:nextCondLst>
            </p:seq>
          </p:childTnLst>
        </p:cTn>
      </p:par>
    </p:tnLst>
    <p:bldLst>
      <p:bldP spid="11776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44954" y="415048"/>
            <a:ext cx="8229600" cy="540544"/>
          </a:xfrm>
        </p:spPr>
        <p:txBody>
          <a:bodyPr/>
          <a:lstStyle/>
          <a:p>
            <a:pPr eaLnBrk="1" hangingPunct="1"/>
            <a:r>
              <a:rPr lang="en-GB" altLang="en-US" dirty="0"/>
              <a:t>Objectives</a:t>
            </a:r>
          </a:p>
        </p:txBody>
      </p:sp>
      <p:sp>
        <p:nvSpPr>
          <p:cNvPr id="56322" name="Rectangle 3"/>
          <p:cNvSpPr>
            <a:spLocks noGrp="1" noChangeArrowheads="1"/>
          </p:cNvSpPr>
          <p:nvPr>
            <p:ph idx="1"/>
          </p:nvPr>
        </p:nvSpPr>
        <p:spPr>
          <a:xfrm>
            <a:off x="0" y="949137"/>
            <a:ext cx="9144000" cy="3815810"/>
          </a:xfrm>
        </p:spPr>
        <p:txBody>
          <a:bodyPr/>
          <a:lstStyle/>
          <a:p>
            <a:pPr marL="403622" lvl="1" indent="-269081" eaLnBrk="1" hangingPunct="1"/>
            <a:r>
              <a:rPr lang="en-GB" altLang="en-US" dirty="0"/>
              <a:t>Name the three sides of the fire triangle. </a:t>
            </a:r>
          </a:p>
          <a:p>
            <a:pPr marL="403622" lvl="1" indent="-269081" eaLnBrk="1" hangingPunct="1"/>
            <a:r>
              <a:rPr lang="en-GB" altLang="en-US" dirty="0"/>
              <a:t>Describe how to stay safe in familiar situations. </a:t>
            </a:r>
            <a:endParaRPr lang="en-GB" altLang="en-US" dirty="0">
              <a:solidFill>
                <a:srgbClr val="006786"/>
              </a:solidFill>
            </a:endParaRPr>
          </a:p>
          <a:p>
            <a:pPr marL="403622" lvl="1" indent="-269081" eaLnBrk="1" hangingPunct="1"/>
            <a:r>
              <a:rPr lang="en-GB" altLang="en-US" dirty="0"/>
              <a:t>Recognise hazard symbols. </a:t>
            </a:r>
            <a:endParaRPr lang="en-GB" altLang="en-US" dirty="0">
              <a:solidFill>
                <a:srgbClr val="006786"/>
              </a:solidFill>
            </a:endParaRPr>
          </a:p>
          <a:p>
            <a:pPr marL="403622" lvl="1" indent="-269081" eaLnBrk="1" hangingPunct="1"/>
            <a:r>
              <a:rPr lang="en-GB" altLang="en-US" dirty="0"/>
              <a:t>Use the idea of the ‘fire triangle’ to explain how to extinguish a fire. </a:t>
            </a:r>
          </a:p>
          <a:p>
            <a:pPr marL="403622" lvl="1" indent="-269081" eaLnBrk="1" hangingPunct="1"/>
            <a:r>
              <a:rPr lang="en-GB" altLang="en-US" dirty="0"/>
              <a:t>Explain why different types of fire need to be put out in different ways. </a:t>
            </a:r>
            <a:r>
              <a:rPr lang="en-GB" altLang="en-US" dirty="0">
                <a:solidFill>
                  <a:srgbClr val="000000"/>
                </a:solidFill>
              </a:rPr>
              <a:t>Describe what is meant by exothermic changes. </a:t>
            </a:r>
          </a:p>
          <a:p>
            <a:pPr marL="403622" lvl="1" indent="-269081" eaLnBrk="1" hangingPunct="1"/>
            <a:r>
              <a:rPr lang="en-GB" altLang="en-US" dirty="0">
                <a:solidFill>
                  <a:srgbClr val="000000"/>
                </a:solidFill>
              </a:rPr>
              <a:t>Compare the temperature rise of water when some fuels are burnt. </a:t>
            </a:r>
          </a:p>
          <a:p>
            <a:pPr marL="403622" lvl="1" indent="-269081" eaLnBrk="1" hangingPunct="1"/>
            <a:r>
              <a:rPr lang="en-GB" altLang="en-US" dirty="0">
                <a:solidFill>
                  <a:srgbClr val="000000"/>
                </a:solidFill>
              </a:rPr>
              <a:t>Apply knowledge of explosive reactions to explain why they occur more/less rapidly when variables (proportion of fuel/oxygen mixture, the droplet size, the oxidiser) are changed. </a:t>
            </a:r>
          </a:p>
          <a:p>
            <a:pPr marL="403622" lvl="1" indent="-269081" eaLnBrk="1" hangingPunct="1"/>
            <a:r>
              <a:rPr lang="en-GB" altLang="en-US" dirty="0"/>
              <a:t>Justify methods of risk reduction.</a:t>
            </a:r>
          </a:p>
          <a:p>
            <a:pPr marL="403622" lvl="1" indent="-269081" eaLnBrk="1" hangingPunct="1"/>
            <a:r>
              <a:rPr lang="en-GB" altLang="en-US" dirty="0"/>
              <a:t>Evaluate data on burning fuels to deduce the best energy per gram of fuel. </a:t>
            </a:r>
          </a:p>
          <a:p>
            <a:pPr marL="403622" lvl="1" indent="-269081" eaLnBrk="1" hangingPunct="1"/>
            <a:endParaRPr lang="en-GB" altLang="en-US" dirty="0">
              <a:solidFill>
                <a:srgbClr val="000000"/>
              </a:solidFill>
            </a:endParaRPr>
          </a:p>
          <a:p>
            <a:pPr marL="403622" lvl="1" indent="-269081" eaLnBrk="1" hangingPunct="1"/>
            <a:endParaRPr lang="en-GB" altLang="en-US" sz="2100" dirty="0"/>
          </a:p>
        </p:txBody>
      </p:sp>
      <p:sp>
        <p:nvSpPr>
          <p:cNvPr id="563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50607899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322">
                                            <p:txEl>
                                              <p:pRg st="5" end="5"/>
                                            </p:txEl>
                                          </p:spTgt>
                                        </p:tgtEl>
                                        <p:attrNameLst>
                                          <p:attrName>style.visibility</p:attrName>
                                        </p:attrNameLst>
                                      </p:cBhvr>
                                      <p:to>
                                        <p:strVal val="visible"/>
                                      </p:to>
                                    </p:set>
                                    <p:animEffect transition="in" filter="fade">
                                      <p:cBhvr>
                                        <p:cTn id="27" dur="500"/>
                                        <p:tgtEl>
                                          <p:spTgt spid="563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322">
                                            <p:txEl>
                                              <p:pRg st="6" end="6"/>
                                            </p:txEl>
                                          </p:spTgt>
                                        </p:tgtEl>
                                        <p:attrNameLst>
                                          <p:attrName>style.visibility</p:attrName>
                                        </p:attrNameLst>
                                      </p:cBhvr>
                                      <p:to>
                                        <p:strVal val="visible"/>
                                      </p:to>
                                    </p:set>
                                    <p:animEffect transition="in" filter="fade">
                                      <p:cBhvr>
                                        <p:cTn id="32" dur="500"/>
                                        <p:tgtEl>
                                          <p:spTgt spid="563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322">
                                            <p:txEl>
                                              <p:pRg st="7" end="7"/>
                                            </p:txEl>
                                          </p:spTgt>
                                        </p:tgtEl>
                                        <p:attrNameLst>
                                          <p:attrName>style.visibility</p:attrName>
                                        </p:attrNameLst>
                                      </p:cBhvr>
                                      <p:to>
                                        <p:strVal val="visible"/>
                                      </p:to>
                                    </p:set>
                                    <p:animEffect transition="in" filter="fade">
                                      <p:cBhvr>
                                        <p:cTn id="37" dur="500"/>
                                        <p:tgtEl>
                                          <p:spTgt spid="5632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322">
                                            <p:txEl>
                                              <p:pRg st="8" end="8"/>
                                            </p:txEl>
                                          </p:spTgt>
                                        </p:tgtEl>
                                        <p:attrNameLst>
                                          <p:attrName>style.visibility</p:attrName>
                                        </p:attrNameLst>
                                      </p:cBhvr>
                                      <p:to>
                                        <p:strVal val="visible"/>
                                      </p:to>
                                    </p:set>
                                    <p:animEffect transition="in" filter="fade">
                                      <p:cBhvr>
                                        <p:cTn id="42" dur="500"/>
                                        <p:tgtEl>
                                          <p:spTgt spid="563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8787" name="AutoShape 6">
            <a:hlinkClick r:id="rId2" action="ppaction://hlinksldjump"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Next question</a:t>
            </a:r>
          </a:p>
        </p:txBody>
      </p:sp>
      <p:sp>
        <p:nvSpPr>
          <p:cNvPr id="118788" name="AutoShape 6">
            <a:hlinkClick r:id="" action="ppaction://hlinkshowjump?jump=nextslide"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
        <p:nvSpPr>
          <p:cNvPr id="118789" name="Rectangle 4"/>
          <p:cNvSpPr>
            <a:spLocks noChangeArrowheads="1"/>
          </p:cNvSpPr>
          <p:nvPr/>
        </p:nvSpPr>
        <p:spPr bwMode="auto">
          <a:xfrm>
            <a:off x="1331119" y="625079"/>
            <a:ext cx="6172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defTabSz="685800"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18790" name="Content Placeholder 5"/>
          <p:cNvSpPr>
            <a:spLocks/>
          </p:cNvSpPr>
          <p:nvPr/>
        </p:nvSpPr>
        <p:spPr bwMode="auto">
          <a:xfrm>
            <a:off x="1331119" y="1268017"/>
            <a:ext cx="621030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marL="333375" defTabSz="685800" fontAlgn="base">
              <a:spcAft>
                <a:spcPct val="0"/>
              </a:spcAft>
            </a:pPr>
            <a:r>
              <a:rPr lang="en-GB" altLang="en-US" sz="1950">
                <a:cs typeface="Arial" panose="020B0604020202020204" pitchFamily="34" charset="0"/>
              </a:rPr>
              <a:t>Oxygen should be removed from air. </a:t>
            </a:r>
          </a:p>
        </p:txBody>
      </p:sp>
    </p:spTree>
    <p:extLst>
      <p:ext uri="{BB962C8B-B14F-4D97-AF65-F5344CB8AC3E}">
        <p14:creationId xmlns:p14="http://schemas.microsoft.com/office/powerpoint/2010/main" val="30143983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8790">
                                            <p:txEl>
                                              <p:pRg st="0" end="0"/>
                                            </p:txEl>
                                          </p:spTgt>
                                        </p:tgtEl>
                                        <p:attrNameLst>
                                          <p:attrName>style.visibility</p:attrName>
                                        </p:attrNameLst>
                                      </p:cBhvr>
                                      <p:to>
                                        <p:strVal val="visible"/>
                                      </p:to>
                                    </p:set>
                                    <p:animEffect transition="in" filter="fade">
                                      <p:cBhvr>
                                        <p:cTn id="7" dur="500"/>
                                        <p:tgtEl>
                                          <p:spTgt spid="1187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p:cNvSpPr>
            <a:spLocks/>
          </p:cNvSpPr>
          <p:nvPr/>
        </p:nvSpPr>
        <p:spPr bwMode="auto">
          <a:xfrm>
            <a:off x="1331119" y="1781176"/>
            <a:ext cx="6155531" cy="231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defTabSz="685800" fontAlgn="base">
              <a:spcAft>
                <a:spcPct val="0"/>
              </a:spcAft>
            </a:pPr>
            <a:r>
              <a:rPr lang="en-GB" altLang="en-US" sz="1950" b="1">
                <a:solidFill>
                  <a:srgbClr val="000000"/>
                </a:solidFill>
                <a:cs typeface="Arial" panose="020B0604020202020204" pitchFamily="34" charset="0"/>
              </a:rPr>
              <a:t>Plus: </a:t>
            </a:r>
            <a:r>
              <a:rPr lang="en-US" altLang="en-US" sz="1950">
                <a:solidFill>
                  <a:srgbClr val="000000"/>
                </a:solidFill>
                <a:cs typeface="Arial" panose="020B0604020202020204" pitchFamily="34" charset="0"/>
              </a:rPr>
              <a:t>This would prevent fires happening.</a:t>
            </a:r>
            <a:r>
              <a:rPr lang="en-GB" altLang="en-US" sz="1950">
                <a:solidFill>
                  <a:srgbClr val="000000"/>
                </a:solidFill>
                <a:cs typeface="Arial" panose="020B0604020202020204" pitchFamily="34" charset="0"/>
              </a:rPr>
              <a:t> </a:t>
            </a:r>
          </a:p>
          <a:p>
            <a:pPr defTabSz="685800" fontAlgn="base">
              <a:spcAft>
                <a:spcPct val="0"/>
              </a:spcAft>
            </a:pPr>
            <a:r>
              <a:rPr lang="en-GB" altLang="en-US" sz="1950" b="1">
                <a:solidFill>
                  <a:srgbClr val="000000"/>
                </a:solidFill>
                <a:cs typeface="Arial" panose="020B0604020202020204" pitchFamily="34" charset="0"/>
              </a:rPr>
              <a:t>Minus: </a:t>
            </a:r>
            <a:r>
              <a:rPr lang="en-US" altLang="en-US" sz="1950">
                <a:solidFill>
                  <a:srgbClr val="000000"/>
                </a:solidFill>
                <a:cs typeface="Arial" panose="020B0604020202020204" pitchFamily="34" charset="0"/>
              </a:rPr>
              <a:t>Living organisms wouldn’t be able to breathe. </a:t>
            </a:r>
          </a:p>
          <a:p>
            <a:pPr defTabSz="685800" fontAlgn="base">
              <a:spcAft>
                <a:spcPct val="0"/>
              </a:spcAft>
            </a:pPr>
            <a:r>
              <a:rPr lang="en-GB" altLang="en-US" sz="1950" b="1">
                <a:solidFill>
                  <a:srgbClr val="000000"/>
                </a:solidFill>
                <a:cs typeface="Arial" panose="020B0604020202020204" pitchFamily="34" charset="0"/>
              </a:rPr>
              <a:t>Interesting: </a:t>
            </a:r>
            <a:r>
              <a:rPr lang="en-US" altLang="en-US" sz="1950">
                <a:solidFill>
                  <a:srgbClr val="000000"/>
                </a:solidFill>
                <a:cs typeface="Arial" panose="020B0604020202020204" pitchFamily="34" charset="0"/>
              </a:rPr>
              <a:t>Fires didn’t happen on Earth until the concentration of oxygen released from photosynthesis into the air was high enough for combustion to take place. What concentration of oxygen is needed for combustion?</a:t>
            </a:r>
            <a:endParaRPr lang="en-GB" altLang="en-US" sz="1950">
              <a:solidFill>
                <a:srgbClr val="000000"/>
              </a:solidFill>
              <a:cs typeface="Arial" panose="020B0604020202020204" pitchFamily="34" charset="0"/>
            </a:endParaRPr>
          </a:p>
        </p:txBody>
      </p:sp>
      <p:sp>
        <p:nvSpPr>
          <p:cNvPr id="119811" name="Rectangle 4"/>
          <p:cNvSpPr>
            <a:spLocks noGrp="1" noChangeArrowheads="1"/>
          </p:cNvSpPr>
          <p:nvPr>
            <p:ph type="title" idx="4294967295"/>
          </p:nvPr>
        </p:nvSpPr>
        <p:spPr>
          <a:xfrm>
            <a:off x="1331119" y="627460"/>
            <a:ext cx="6172200" cy="647700"/>
          </a:xfrm>
        </p:spPr>
        <p:txBody>
          <a:bodyPr anchor="t"/>
          <a:lstStyle/>
          <a:p>
            <a:pPr marL="0" indent="0" eaLnBrk="1" hangingPunct="1"/>
            <a:r>
              <a:rPr lang="en-GB" altLang="en-US" sz="1950"/>
              <a:t>Think of a Plus, a Minus and an Interesting point about this statement:</a:t>
            </a:r>
          </a:p>
        </p:txBody>
      </p:sp>
      <p:sp>
        <p:nvSpPr>
          <p:cNvPr id="119812"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9813" name="AutoShape 6">
            <a:hlinkClick r:id="" action="ppaction://hlinkshowjump?jump=nextslide"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Next question</a:t>
            </a:r>
          </a:p>
        </p:txBody>
      </p:sp>
      <p:sp>
        <p:nvSpPr>
          <p:cNvPr id="119814" name="AutoShape 6">
            <a:hlinkClick r:id="" action="ppaction://noaction"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
        <p:nvSpPr>
          <p:cNvPr id="119815" name="Content Placeholder 5"/>
          <p:cNvSpPr>
            <a:spLocks/>
          </p:cNvSpPr>
          <p:nvPr/>
        </p:nvSpPr>
        <p:spPr bwMode="auto">
          <a:xfrm>
            <a:off x="1331119" y="1268017"/>
            <a:ext cx="621030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marL="333375" defTabSz="685800" fontAlgn="base">
              <a:spcAft>
                <a:spcPct val="0"/>
              </a:spcAft>
            </a:pPr>
            <a:r>
              <a:rPr lang="en-GB" altLang="en-US" sz="1950">
                <a:cs typeface="Arial" panose="020B0604020202020204" pitchFamily="34" charset="0"/>
              </a:rPr>
              <a:t>Oxygen should be removed from air. </a:t>
            </a:r>
          </a:p>
        </p:txBody>
      </p:sp>
    </p:spTree>
    <p:extLst>
      <p:ext uri="{BB962C8B-B14F-4D97-AF65-F5344CB8AC3E}">
        <p14:creationId xmlns:p14="http://schemas.microsoft.com/office/powerpoint/2010/main" val="232726356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98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9814"/>
                                        </p:tgtEl>
                                        <p:attrNameLst>
                                          <p:attrName>style.visibility</p:attrName>
                                        </p:attrNameLst>
                                      </p:cBhvr>
                                      <p:to>
                                        <p:strVal val="hidden"/>
                                      </p:to>
                                    </p:set>
                                  </p:childTnLst>
                                </p:cTn>
                              </p:par>
                            </p:childTnLst>
                          </p:cTn>
                        </p:par>
                      </p:childTnLst>
                    </p:cTn>
                  </p:par>
                </p:childTnLst>
              </p:cTn>
              <p:nextCondLst>
                <p:cond evt="onClick" delay="0">
                  <p:tgtEl>
                    <p:spTgt spid="119814"/>
                  </p:tgtEl>
                </p:cond>
              </p:nextCondLst>
            </p:seq>
          </p:childTnLst>
        </p:cTn>
      </p:par>
    </p:tnLst>
    <p:bldLst>
      <p:bldP spid="1198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4"/>
          <p:cNvSpPr>
            <a:spLocks noGrp="1" noChangeArrowheads="1"/>
          </p:cNvSpPr>
          <p:nvPr>
            <p:ph type="title" idx="4294967295"/>
          </p:nvPr>
        </p:nvSpPr>
        <p:spPr>
          <a:xfrm>
            <a:off x="1331119" y="571501"/>
            <a:ext cx="6172200" cy="432197"/>
          </a:xfrm>
        </p:spPr>
        <p:txBody>
          <a:bodyPr anchor="t"/>
          <a:lstStyle/>
          <a:p>
            <a:pPr eaLnBrk="1" hangingPunct="1"/>
            <a:r>
              <a:rPr lang="en-GB" altLang="en-US" sz="2100"/>
              <a:t>Which is the odd one out in this list?</a:t>
            </a:r>
          </a:p>
        </p:txBody>
      </p:sp>
      <p:sp>
        <p:nvSpPr>
          <p:cNvPr id="112643"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2644" name="Content Placeholder 5"/>
          <p:cNvSpPr>
            <a:spLocks noGrp="1"/>
          </p:cNvSpPr>
          <p:nvPr>
            <p:ph idx="4294967295"/>
          </p:nvPr>
        </p:nvSpPr>
        <p:spPr>
          <a:xfrm>
            <a:off x="1331119" y="1078706"/>
            <a:ext cx="6155531" cy="415498"/>
          </a:xfrm>
        </p:spPr>
        <p:txBody>
          <a:bodyPr>
            <a:spAutoFit/>
          </a:bodyPr>
          <a:lstStyle/>
          <a:p>
            <a:pPr marL="0" algn="ctr"/>
            <a:r>
              <a:rPr lang="en-US" altLang="en-US" sz="2100"/>
              <a:t>Oxygen     Carbon dioxide     Powder</a:t>
            </a:r>
            <a:r>
              <a:rPr lang="en-GB" altLang="en-US" sz="2100"/>
              <a:t> </a:t>
            </a:r>
          </a:p>
        </p:txBody>
      </p:sp>
      <p:sp>
        <p:nvSpPr>
          <p:cNvPr id="112645" name="AutoShape 6">
            <a:hlinkClick r:id="" action="ppaction://hlinkshowjump?jump=nextslide"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
        <p:nvSpPr>
          <p:cNvPr id="112648" name="AutoShape 6">
            <a:hlinkClick r:id="" action="ppaction://hlinkshowjump?jump=endshow"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End show</a:t>
            </a:r>
          </a:p>
        </p:txBody>
      </p:sp>
    </p:spTree>
    <p:extLst>
      <p:ext uri="{BB962C8B-B14F-4D97-AF65-F5344CB8AC3E}">
        <p14:creationId xmlns:p14="http://schemas.microsoft.com/office/powerpoint/2010/main" val="113389072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fade">
                                      <p:cBhvr>
                                        <p:cTn id="7" dur="500"/>
                                        <p:tgtEl>
                                          <p:spTgt spid="1126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4"/>
          <p:cNvSpPr>
            <a:spLocks noGrp="1" noChangeArrowheads="1"/>
          </p:cNvSpPr>
          <p:nvPr>
            <p:ph type="title" idx="4294967295"/>
          </p:nvPr>
        </p:nvSpPr>
        <p:spPr>
          <a:xfrm>
            <a:off x="1331119" y="571501"/>
            <a:ext cx="6172200" cy="432197"/>
          </a:xfrm>
        </p:spPr>
        <p:txBody>
          <a:bodyPr anchor="t"/>
          <a:lstStyle/>
          <a:p>
            <a:pPr eaLnBrk="1" hangingPunct="1"/>
            <a:r>
              <a:rPr lang="en-GB" altLang="en-US" sz="2100"/>
              <a:t>Which is the odd one out in this list?</a:t>
            </a:r>
          </a:p>
        </p:txBody>
      </p:sp>
      <p:sp>
        <p:nvSpPr>
          <p:cNvPr id="113667"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p:cNvSpPr>
            <a:spLocks/>
          </p:cNvSpPr>
          <p:nvPr/>
        </p:nvSpPr>
        <p:spPr bwMode="auto">
          <a:xfrm>
            <a:off x="1331119" y="1619251"/>
            <a:ext cx="6155531" cy="1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marL="338138" indent="-338138" defTabSz="685800" fontAlgn="base">
              <a:spcAft>
                <a:spcPct val="0"/>
              </a:spcAft>
              <a:buFont typeface="Wingdings" panose="05000000000000000000" pitchFamily="2" charset="2"/>
              <a:buChar char="§"/>
            </a:pPr>
            <a:r>
              <a:rPr lang="en-US" altLang="en-US" sz="2100">
                <a:solidFill>
                  <a:srgbClr val="000000"/>
                </a:solidFill>
                <a:cs typeface="Arial" panose="020B0604020202020204" pitchFamily="34" charset="0"/>
              </a:rPr>
              <a:t>Powder because it is not a gas.</a:t>
            </a:r>
            <a:endParaRPr lang="en-GB" altLang="en-US" sz="2100">
              <a:solidFill>
                <a:srgbClr val="000000"/>
              </a:solidFill>
              <a:cs typeface="Arial" panose="020B0604020202020204" pitchFamily="34" charset="0"/>
            </a:endParaRPr>
          </a:p>
          <a:p>
            <a:pPr marL="338138" indent="-338138" defTabSz="685800" fontAlgn="base">
              <a:spcAft>
                <a:spcPct val="0"/>
              </a:spcAft>
              <a:buFont typeface="Wingdings" panose="05000000000000000000" pitchFamily="2" charset="2"/>
              <a:buChar char="§"/>
            </a:pPr>
            <a:r>
              <a:rPr lang="en-US" altLang="en-US" sz="2100">
                <a:solidFill>
                  <a:srgbClr val="000000"/>
                </a:solidFill>
                <a:cs typeface="Arial" panose="020B0604020202020204" pitchFamily="34" charset="0"/>
              </a:rPr>
              <a:t>Oxygen because it is needed for a fire to burn whereas the others can be used to put a fire out.</a:t>
            </a:r>
            <a:r>
              <a:rPr lang="en-GB" altLang="en-US" sz="2100">
                <a:solidFill>
                  <a:srgbClr val="000000"/>
                </a:solidFill>
                <a:cs typeface="Arial" panose="020B0604020202020204" pitchFamily="34" charset="0"/>
              </a:rPr>
              <a:t> </a:t>
            </a:r>
          </a:p>
        </p:txBody>
      </p:sp>
      <p:sp>
        <p:nvSpPr>
          <p:cNvPr id="113669" name="AutoShape 6">
            <a:hlinkClick r:id="" action="ppaction://noaction"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
        <p:nvSpPr>
          <p:cNvPr id="113675" name="Content Placeholder 5"/>
          <p:cNvSpPr>
            <a:spLocks/>
          </p:cNvSpPr>
          <p:nvPr/>
        </p:nvSpPr>
        <p:spPr bwMode="auto">
          <a:xfrm>
            <a:off x="1331119" y="107870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820738"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1228725"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1636713"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algn="ctr" defTabSz="685800" fontAlgn="base">
              <a:spcAft>
                <a:spcPct val="0"/>
              </a:spcAft>
            </a:pPr>
            <a:r>
              <a:rPr lang="en-US" altLang="en-US" sz="2100">
                <a:cs typeface="Arial" panose="020B0604020202020204" pitchFamily="34" charset="0"/>
              </a:rPr>
              <a:t>Oxygen     Carbon dioxide     Powder</a:t>
            </a:r>
            <a:r>
              <a:rPr lang="en-GB" altLang="en-US" sz="2100">
                <a:cs typeface="Arial" panose="020B0604020202020204" pitchFamily="34" charset="0"/>
              </a:rPr>
              <a:t> </a:t>
            </a:r>
          </a:p>
        </p:txBody>
      </p:sp>
      <p:sp>
        <p:nvSpPr>
          <p:cNvPr id="113676" name="AutoShape 6">
            <a:hlinkClick r:id="" action="ppaction://hlinkshowjump?jump=endshow"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End show</a:t>
            </a:r>
          </a:p>
        </p:txBody>
      </p:sp>
      <p:sp>
        <p:nvSpPr>
          <p:cNvPr id="113677" name="AutoShape 6">
            <a:hlinkClick r:id="" action="ppaction://hlinkshowjump?jump=firstslide" highlightClick="1"/>
          </p:cNvPr>
          <p:cNvSpPr>
            <a:spLocks noChangeArrowheads="1"/>
          </p:cNvSpPr>
          <p:nvPr/>
        </p:nvSpPr>
        <p:spPr bwMode="auto">
          <a:xfrm>
            <a:off x="1494235"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Back to start</a:t>
            </a:r>
          </a:p>
        </p:txBody>
      </p:sp>
    </p:spTree>
    <p:extLst>
      <p:ext uri="{BB962C8B-B14F-4D97-AF65-F5344CB8AC3E}">
        <p14:creationId xmlns:p14="http://schemas.microsoft.com/office/powerpoint/2010/main" val="152933056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366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13669"/>
                                        </p:tgtEl>
                                        <p:attrNameLst>
                                          <p:attrName>style.visibility</p:attrName>
                                        </p:attrNameLst>
                                      </p:cBhvr>
                                      <p:to>
                                        <p:strVal val="hidden"/>
                                      </p:to>
                                    </p:set>
                                  </p:childTnLst>
                                </p:cTn>
                              </p:par>
                            </p:childTnLst>
                          </p:cTn>
                        </p:par>
                      </p:childTnLst>
                    </p:cTn>
                  </p:par>
                </p:childTnLst>
              </p:cTn>
              <p:nextCondLst>
                <p:cond evt="onClick" delay="0">
                  <p:tgtEl>
                    <p:spTgt spid="113669"/>
                  </p:tgtEl>
                </p:cond>
              </p:nextCondLst>
            </p:seq>
          </p:childTnLst>
        </p:cTn>
      </p:par>
    </p:tnLst>
    <p:bldLst>
      <p:bldP spid="1136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575" y="-24267"/>
            <a:ext cx="4796036" cy="707886"/>
          </a:xfrm>
          <a:prstGeom prst="rect">
            <a:avLst/>
          </a:prstGeom>
          <a:noFill/>
        </p:spPr>
        <p:txBody>
          <a:bodyPr wrap="square" rtlCol="0">
            <a:spAutoFit/>
          </a:bodyPr>
          <a:lstStyle/>
          <a:p>
            <a:pPr defTabSz="685715" fontAlgn="base">
              <a:spcBef>
                <a:spcPct val="0"/>
              </a:spcBef>
              <a:spcAft>
                <a:spcPct val="0"/>
              </a:spcAft>
              <a:defRPr/>
            </a:pPr>
            <a:r>
              <a:rPr lang="en-GB" sz="4000" u="sng" kern="0" dirty="0">
                <a:solidFill>
                  <a:srgbClr val="000000"/>
                </a:solidFill>
                <a:latin typeface="Comic Sans MS" pitchFamily="66" charset="0"/>
              </a:rPr>
              <a:t>8Ec  Fire Safety</a:t>
            </a:r>
          </a:p>
        </p:txBody>
      </p:sp>
      <p:sp>
        <p:nvSpPr>
          <p:cNvPr id="2" name="Date Placeholder 1"/>
          <p:cNvSpPr>
            <a:spLocks noGrp="1"/>
          </p:cNvSpPr>
          <p:nvPr>
            <p:ph type="dt" sz="half" idx="10"/>
          </p:nvPr>
        </p:nvSpPr>
        <p:spPr>
          <a:xfrm>
            <a:off x="4937007" y="-36671"/>
            <a:ext cx="2399781" cy="534070"/>
          </a:xfrm>
          <a:ln>
            <a:noFill/>
          </a:ln>
        </p:spPr>
        <p:txBody>
          <a:bodyPr/>
          <a:lstStyle/>
          <a:p>
            <a:pPr algn="ctr"/>
            <a:fld id="{CD56B8D3-C7AC-4284-8907-C9020E1AB17D}" type="datetime4">
              <a:rPr lang="en-GB" sz="2400" u="sng" smtClean="0">
                <a:solidFill>
                  <a:schemeClr val="tx1"/>
                </a:solidFill>
              </a:rPr>
              <a:pPr algn="ctr"/>
              <a:t>29 August 2019</a:t>
            </a:fld>
            <a:endParaRPr lang="en-GB" sz="2400" u="sng" dirty="0">
              <a:solidFill>
                <a:schemeClr val="tx1"/>
              </a:solidFill>
            </a:endParaRPr>
          </a:p>
        </p:txBody>
      </p:sp>
      <p:sp>
        <p:nvSpPr>
          <p:cNvPr id="6" name="Date Placeholder 1"/>
          <p:cNvSpPr txBox="1">
            <a:spLocks/>
          </p:cNvSpPr>
          <p:nvPr/>
        </p:nvSpPr>
        <p:spPr>
          <a:xfrm>
            <a:off x="26640" y="33468"/>
            <a:ext cx="543811" cy="534070"/>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u="sng" dirty="0">
                <a:solidFill>
                  <a:schemeClr val="tx1"/>
                </a:solidFill>
              </a:rPr>
              <a:t>CW</a:t>
            </a:r>
          </a:p>
        </p:txBody>
      </p:sp>
      <p:grpSp>
        <p:nvGrpSpPr>
          <p:cNvPr id="10" name="Group 9"/>
          <p:cNvGrpSpPr/>
          <p:nvPr/>
        </p:nvGrpSpPr>
        <p:grpSpPr>
          <a:xfrm>
            <a:off x="99860" y="4700935"/>
            <a:ext cx="1809015" cy="415498"/>
            <a:chOff x="253025" y="5447323"/>
            <a:chExt cx="2412020" cy="553997"/>
          </a:xfrm>
        </p:grpSpPr>
        <p:pic>
          <p:nvPicPr>
            <p:cNvPr id="11" name="Picture 11" descr="https://encrypted-tbn2.gstatic.com/images?q=tbn:ANd9GcQmN4Hz1m2z4hoqhQtyywvPl7GkxDHUNt9OJDZZvBN7_uNmBZFw">
              <a:hlinkClick r:id="rId2"/>
            </p:cNvPr>
            <p:cNvPicPr>
              <a:picLocks noChangeAspect="1" noChangeArrowheads="1"/>
            </p:cNvPicPr>
            <p:nvPr/>
          </p:nvPicPr>
          <p:blipFill>
            <a:blip r:embed="rId3" cstate="print"/>
            <a:srcRect/>
            <a:stretch>
              <a:fillRect/>
            </a:stretch>
          </p:blipFill>
          <p:spPr bwMode="auto">
            <a:xfrm>
              <a:off x="253025" y="5547825"/>
              <a:ext cx="450360" cy="366040"/>
            </a:xfrm>
            <a:prstGeom prst="rect">
              <a:avLst/>
            </a:prstGeom>
            <a:noFill/>
          </p:spPr>
        </p:pic>
        <p:sp>
          <p:nvSpPr>
            <p:cNvPr id="12" name="TextBox 11">
              <a:hlinkClick r:id="rId4"/>
            </p:cNvPr>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hpscience</a:t>
              </a:r>
              <a:endParaRPr lang="en-GB" sz="2100" b="1" dirty="0"/>
            </a:p>
          </p:txBody>
        </p:sp>
      </p:grpSp>
      <p:pic>
        <p:nvPicPr>
          <p:cNvPr id="13" name="Picture 2" descr="https://firefly.archbishoptemple.lancs.sch.uk/Templates/lib/core/login/images/school-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892486" y="4723833"/>
            <a:ext cx="2845978" cy="327029"/>
          </a:xfrm>
          <a:prstGeom prst="rect">
            <a:avLst/>
          </a:prstGeom>
        </p:spPr>
      </p:pic>
      <p:pic>
        <p:nvPicPr>
          <p:cNvPr id="15" name="Picture 14" descr="yt-brand-standard-logo-95x40.png">
            <a:hlinkClick r:id="rId9"/>
          </p:cNvPr>
          <p:cNvPicPr>
            <a:picLocks noChangeAspect="1"/>
          </p:cNvPicPr>
          <p:nvPr/>
        </p:nvPicPr>
        <p:blipFill>
          <a:blip r:embed="rId10" cstate="print"/>
          <a:stretch>
            <a:fillRect/>
          </a:stretch>
        </p:blipFill>
        <p:spPr>
          <a:xfrm>
            <a:off x="2247702" y="4698919"/>
            <a:ext cx="857891" cy="361217"/>
          </a:xfrm>
          <a:prstGeom prst="rect">
            <a:avLst/>
          </a:prstGeom>
        </p:spPr>
      </p:pic>
      <p:pic>
        <p:nvPicPr>
          <p:cNvPr id="3" name="Picture 2"/>
          <p:cNvPicPr>
            <a:picLocks noChangeAspect="1"/>
          </p:cNvPicPr>
          <p:nvPr/>
        </p:nvPicPr>
        <p:blipFill>
          <a:blip r:embed="rId11"/>
          <a:stretch>
            <a:fillRect/>
          </a:stretch>
        </p:blipFill>
        <p:spPr>
          <a:xfrm>
            <a:off x="268745" y="1143154"/>
            <a:ext cx="7139032" cy="2048931"/>
          </a:xfrm>
          <a:prstGeom prst="rect">
            <a:avLst/>
          </a:prstGeom>
        </p:spPr>
      </p:pic>
      <p:sp>
        <p:nvSpPr>
          <p:cNvPr id="8" name="Cloud Callout 7"/>
          <p:cNvSpPr/>
          <p:nvPr/>
        </p:nvSpPr>
        <p:spPr>
          <a:xfrm>
            <a:off x="5835192" y="292232"/>
            <a:ext cx="3257317" cy="145658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pic>
        <p:nvPicPr>
          <p:cNvPr id="9" name="Picture 8"/>
          <p:cNvPicPr>
            <a:picLocks noChangeAspect="1"/>
          </p:cNvPicPr>
          <p:nvPr/>
        </p:nvPicPr>
        <p:blipFill>
          <a:blip r:embed="rId12"/>
          <a:stretch>
            <a:fillRect/>
          </a:stretch>
        </p:blipFill>
        <p:spPr>
          <a:xfrm>
            <a:off x="184172" y="3264467"/>
            <a:ext cx="7915799" cy="1248181"/>
          </a:xfrm>
          <a:prstGeom prst="rect">
            <a:avLst/>
          </a:prstGeom>
        </p:spPr>
      </p:pic>
      <p:sp>
        <p:nvSpPr>
          <p:cNvPr id="18" name="AutoShape 26"/>
          <p:cNvSpPr>
            <a:spLocks noChangeArrowheads="1"/>
          </p:cNvSpPr>
          <p:nvPr/>
        </p:nvSpPr>
        <p:spPr bwMode="auto">
          <a:xfrm>
            <a:off x="6298975" y="2579688"/>
            <a:ext cx="2793534" cy="402672"/>
          </a:xfrm>
          <a:prstGeom prst="roundRect">
            <a:avLst>
              <a:gd name="adj" fmla="val 6856"/>
            </a:avLst>
          </a:prstGeom>
          <a:solidFill>
            <a:srgbClr val="3366FF"/>
          </a:solidFill>
          <a:ln w="25400">
            <a:noFill/>
            <a:round/>
            <a:headEnd/>
            <a:tailEnd/>
          </a:ln>
          <a:effec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57200" indent="-457200">
              <a:buFont typeface="Wingdings 2"/>
              <a:buChar char="!"/>
              <a:tabLst>
                <a:tab pos="407074" algn="l"/>
              </a:tabLst>
            </a:pPr>
            <a:r>
              <a:rPr lang="en-GB" altLang="en-US" sz="2000" dirty="0">
                <a:solidFill>
                  <a:schemeClr val="bg1"/>
                </a:solidFill>
                <a:sym typeface="Wingdings 2" pitchFamily="18" charset="2"/>
              </a:rPr>
              <a:t>Stick in your sheet</a:t>
            </a:r>
          </a:p>
        </p:txBody>
      </p:sp>
      <p:sp>
        <p:nvSpPr>
          <p:cNvPr id="16" name="Rectangle 15"/>
          <p:cNvSpPr/>
          <p:nvPr/>
        </p:nvSpPr>
        <p:spPr>
          <a:xfrm>
            <a:off x="6425151" y="420285"/>
            <a:ext cx="2239500" cy="1200329"/>
          </a:xfrm>
          <a:prstGeom prst="rect">
            <a:avLst/>
          </a:prstGeom>
        </p:spPr>
        <p:txBody>
          <a:bodyPr wrap="square">
            <a:spAutoFit/>
          </a:bodyPr>
          <a:lstStyle/>
          <a:p>
            <a:pPr algn="ctr"/>
            <a:r>
              <a:rPr lang="en-GB" altLang="en-US" sz="2400" b="1" dirty="0"/>
              <a:t>What do these hazard symbol mean?</a:t>
            </a:r>
            <a:endParaRPr lang="en-GB" sz="2400" dirty="0"/>
          </a:p>
        </p:txBody>
      </p:sp>
    </p:spTree>
    <p:extLst>
      <p:ext uri="{BB962C8B-B14F-4D97-AF65-F5344CB8AC3E}">
        <p14:creationId xmlns:p14="http://schemas.microsoft.com/office/powerpoint/2010/main" val="10885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a:solidFill>
                  <a:srgbClr val="FFFF00"/>
                </a:solidFill>
                <a:latin typeface="Trebuchet MS" pitchFamily="34" charset="0"/>
              </a:rPr>
              <a:t>Learning Objectives</a:t>
            </a: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1137606482"/>
              </p:ext>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dirty="0"/>
                        <a:t>Name the three sides of the fire triangle.</a:t>
                      </a:r>
                    </a:p>
                    <a:p>
                      <a:pPr marL="285750" lvl="0" indent="-285750">
                        <a:buFont typeface="Arial" panose="020B0604020202020204" pitchFamily="34" charset="0"/>
                        <a:buChar char="•"/>
                      </a:pPr>
                      <a:r>
                        <a:rPr lang="en-GB" dirty="0"/>
                        <a:t>Describe how to stay safe in familiar situations.</a:t>
                      </a:r>
                    </a:p>
                    <a:p>
                      <a:pPr marL="285750" lvl="0" indent="-285750">
                        <a:buFont typeface="Arial" panose="020B0604020202020204" pitchFamily="34" charset="0"/>
                        <a:buChar char="•"/>
                      </a:pPr>
                      <a:r>
                        <a:rPr lang="en-GB" dirty="0"/>
                        <a:t>Recognise hazard symbols. </a:t>
                      </a:r>
                    </a:p>
                    <a:p>
                      <a:pPr marL="285750" lvl="0" indent="-285750">
                        <a:buFont typeface="Arial" panose="020B0604020202020204" pitchFamily="34" charset="0"/>
                        <a:buChar char="•"/>
                      </a:pPr>
                      <a:r>
                        <a:rPr lang="en-GB" dirty="0"/>
                        <a:t>Use the idea of the ‘fire triangle’ to explain how to extinguish a fire.</a:t>
                      </a:r>
                    </a:p>
                    <a:p>
                      <a:pPr marL="285750" lvl="0" indent="-285750">
                        <a:buFont typeface="Arial" panose="020B0604020202020204" pitchFamily="34" charset="0"/>
                        <a:buChar char="•"/>
                      </a:pPr>
                      <a:r>
                        <a:rPr lang="en-GB" dirty="0"/>
                        <a:t>Explain why different types of fire need to be put out in different ways. </a:t>
                      </a:r>
                      <a:endParaRPr lang="en-GB" sz="1400" kern="1200" dirty="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dirty="0"/>
                        <a:t>Describe what is meant by exothermic changes. </a:t>
                      </a:r>
                    </a:p>
                    <a:p>
                      <a:pPr marL="285750" lvl="0" indent="-285750">
                        <a:buFont typeface="Arial" panose="020B0604020202020204" pitchFamily="34" charset="0"/>
                        <a:buChar char="•"/>
                      </a:pPr>
                      <a:r>
                        <a:rPr lang="en-GB" dirty="0"/>
                        <a:t>Compare the temperature rise of water when some fuels are burnt.</a:t>
                      </a:r>
                    </a:p>
                    <a:p>
                      <a:pPr marL="285750" lvl="0" indent="-285750">
                        <a:buFont typeface="Arial" panose="020B0604020202020204" pitchFamily="34" charset="0"/>
                        <a:buChar char="•"/>
                      </a:pPr>
                      <a:r>
                        <a:rPr lang="en-GB" dirty="0"/>
                        <a:t>Apply knowledge of explosive reactions to explain why they occur more/less rapidly when variables (proportion of fuel/oxygen mixture, the droplet size, the oxidiser) are changed. </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Justify methods of risk reduction.</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Evaluate data on burning fuels to deduce the best energy per gram of fuel.</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L-Shape 8">
            <a:extLst>
              <a:ext uri="{FF2B5EF4-FFF2-40B4-BE49-F238E27FC236}">
                <a16:creationId xmlns:a16="http://schemas.microsoft.com/office/drawing/2014/main" id="{E4BDFE33-3F55-406B-8475-A9595A6E053E}"/>
              </a:ext>
            </a:extLst>
          </p:cNvPr>
          <p:cNvSpPr/>
          <p:nvPr/>
        </p:nvSpPr>
        <p:spPr>
          <a:xfrm rot="19231653">
            <a:off x="2523900" y="2345091"/>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50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00132" y="2664443"/>
            <a:ext cx="2843868" cy="2479057"/>
          </a:xfrm>
          <a:prstGeom prst="rect">
            <a:avLst/>
          </a:prstGeom>
        </p:spPr>
      </p:pic>
      <p:sp>
        <p:nvSpPr>
          <p:cNvPr id="7" name="Rectangle 6"/>
          <p:cNvSpPr/>
          <p:nvPr/>
        </p:nvSpPr>
        <p:spPr>
          <a:xfrm>
            <a:off x="6014906" y="2793534"/>
            <a:ext cx="679509" cy="37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092117" y="1174913"/>
            <a:ext cx="3464654"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9242"/>
                </a:solidFill>
              </a:rPr>
              <a:t>Fuel</a:t>
            </a:r>
            <a:endParaRPr lang="en-GB" dirty="0">
              <a:solidFill>
                <a:srgbClr val="009242"/>
              </a:solidFill>
            </a:endParaRPr>
          </a:p>
        </p:txBody>
      </p:sp>
      <p:pic>
        <p:nvPicPr>
          <p:cNvPr id="1026" name="Picture 2" descr="Image result for f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9" y="1174913"/>
            <a:ext cx="4579708" cy="30531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92117" y="1880815"/>
            <a:ext cx="3464654"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9242"/>
                </a:solidFill>
              </a:rPr>
              <a:t>Oxygen</a:t>
            </a:r>
          </a:p>
        </p:txBody>
      </p:sp>
      <p:sp>
        <p:nvSpPr>
          <p:cNvPr id="13" name="TextBox 12"/>
          <p:cNvSpPr txBox="1"/>
          <p:nvPr/>
        </p:nvSpPr>
        <p:spPr>
          <a:xfrm>
            <a:off x="5092117" y="2586944"/>
            <a:ext cx="3464654"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9242"/>
                </a:solidFill>
              </a:rPr>
              <a:t>Heat</a:t>
            </a:r>
            <a:endParaRPr lang="en-GB" dirty="0">
              <a:solidFill>
                <a:srgbClr val="009242"/>
              </a:solidFill>
            </a:endParaRPr>
          </a:p>
        </p:txBody>
      </p:sp>
      <p:sp>
        <p:nvSpPr>
          <p:cNvPr id="16" name="TextBox 15"/>
          <p:cNvSpPr txBox="1"/>
          <p:nvPr/>
        </p:nvSpPr>
        <p:spPr>
          <a:xfrm>
            <a:off x="117445" y="99452"/>
            <a:ext cx="5343787" cy="954107"/>
          </a:xfrm>
          <a:prstGeom prst="rect">
            <a:avLst/>
          </a:prstGeom>
          <a:noFill/>
        </p:spPr>
        <p:txBody>
          <a:bodyPr wrap="square" rtlCol="0">
            <a:spAutoFit/>
          </a:bodyPr>
          <a:lstStyle/>
          <a:p>
            <a:r>
              <a:rPr lang="en-GB" sz="2800" dirty="0"/>
              <a:t>What you think is required for a fire to start and keep going?</a:t>
            </a:r>
          </a:p>
        </p:txBody>
      </p:sp>
    </p:spTree>
    <p:extLst>
      <p:ext uri="{BB962C8B-B14F-4D97-AF65-F5344CB8AC3E}">
        <p14:creationId xmlns:p14="http://schemas.microsoft.com/office/powerpoint/2010/main" val="7563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3999" cy="4685120"/>
          </a:xfrm>
          <a:prstGeom prst="rect">
            <a:avLst/>
          </a:prstGeom>
        </p:spPr>
      </p:pic>
      <p:sp>
        <p:nvSpPr>
          <p:cNvPr id="3" name="TextBox 2"/>
          <p:cNvSpPr txBox="1"/>
          <p:nvPr/>
        </p:nvSpPr>
        <p:spPr>
          <a:xfrm>
            <a:off x="772998" y="4685121"/>
            <a:ext cx="6023728" cy="307777"/>
          </a:xfrm>
          <a:prstGeom prst="rect">
            <a:avLst/>
          </a:prstGeom>
          <a:noFill/>
        </p:spPr>
        <p:txBody>
          <a:bodyPr wrap="square" rtlCol="0">
            <a:spAutoFit/>
          </a:bodyPr>
          <a:lstStyle/>
          <a:p>
            <a:r>
              <a:rPr lang="en-GB" dirty="0"/>
              <a:t>Note: Use the Fire Triangle activity on P74 of the </a:t>
            </a:r>
            <a:r>
              <a:rPr lang="en-GB" dirty="0" err="1"/>
              <a:t>Yr</a:t>
            </a:r>
            <a:r>
              <a:rPr lang="en-GB" dirty="0"/>
              <a:t> 8 active Book</a:t>
            </a:r>
          </a:p>
        </p:txBody>
      </p:sp>
      <p:sp>
        <p:nvSpPr>
          <p:cNvPr id="4" name="Rounded Rectangle 3"/>
          <p:cNvSpPr/>
          <p:nvPr/>
        </p:nvSpPr>
        <p:spPr>
          <a:xfrm>
            <a:off x="75414" y="509047"/>
            <a:ext cx="6627044" cy="2450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366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812" y="714375"/>
            <a:ext cx="7572375" cy="3714750"/>
          </a:xfrm>
          <a:prstGeom prst="rect">
            <a:avLst/>
          </a:prstGeom>
        </p:spPr>
      </p:pic>
      <p:sp>
        <p:nvSpPr>
          <p:cNvPr id="3" name="AutoShape 26"/>
          <p:cNvSpPr>
            <a:spLocks noChangeArrowheads="1"/>
          </p:cNvSpPr>
          <p:nvPr/>
        </p:nvSpPr>
        <p:spPr bwMode="auto">
          <a:xfrm>
            <a:off x="-1" y="0"/>
            <a:ext cx="3112317" cy="402672"/>
          </a:xfrm>
          <a:prstGeom prst="roundRect">
            <a:avLst>
              <a:gd name="adj" fmla="val 6856"/>
            </a:avLst>
          </a:prstGeom>
          <a:solidFill>
            <a:srgbClr val="3366FF"/>
          </a:solidFill>
          <a:ln w="25400">
            <a:noFill/>
            <a:round/>
            <a:headEnd/>
            <a:tailEnd/>
          </a:ln>
          <a:effec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57200" indent="-457200">
              <a:buFont typeface="Wingdings 2"/>
              <a:buChar char="!"/>
              <a:tabLst>
                <a:tab pos="407074" algn="l"/>
              </a:tabLst>
            </a:pPr>
            <a:r>
              <a:rPr lang="en-GB" altLang="en-US" sz="2000" dirty="0">
                <a:solidFill>
                  <a:schemeClr val="bg1"/>
                </a:solidFill>
                <a:sym typeface="Wingdings 2" pitchFamily="18" charset="2"/>
              </a:rPr>
              <a:t>Complete w/s 8Ec - 1</a:t>
            </a:r>
          </a:p>
        </p:txBody>
      </p:sp>
      <p:pic>
        <p:nvPicPr>
          <p:cNvPr id="4" name="Picture 3"/>
          <p:cNvPicPr>
            <a:picLocks noChangeAspect="1"/>
          </p:cNvPicPr>
          <p:nvPr/>
        </p:nvPicPr>
        <p:blipFill>
          <a:blip r:embed="rId3"/>
          <a:stretch>
            <a:fillRect/>
          </a:stretch>
        </p:blipFill>
        <p:spPr>
          <a:xfrm>
            <a:off x="2055041" y="924275"/>
            <a:ext cx="2114550" cy="476250"/>
          </a:xfrm>
          <a:prstGeom prst="rect">
            <a:avLst/>
          </a:prstGeom>
        </p:spPr>
      </p:pic>
      <p:pic>
        <p:nvPicPr>
          <p:cNvPr id="5" name="Picture 4"/>
          <p:cNvPicPr>
            <a:picLocks noChangeAspect="1"/>
          </p:cNvPicPr>
          <p:nvPr/>
        </p:nvPicPr>
        <p:blipFill>
          <a:blip r:embed="rId4"/>
          <a:stretch>
            <a:fillRect/>
          </a:stretch>
        </p:blipFill>
        <p:spPr>
          <a:xfrm>
            <a:off x="1845491" y="3808870"/>
            <a:ext cx="2324100" cy="485775"/>
          </a:xfrm>
          <a:prstGeom prst="rect">
            <a:avLst/>
          </a:prstGeom>
        </p:spPr>
      </p:pic>
      <p:pic>
        <p:nvPicPr>
          <p:cNvPr id="6" name="Picture 5"/>
          <p:cNvPicPr>
            <a:picLocks noChangeAspect="1"/>
          </p:cNvPicPr>
          <p:nvPr/>
        </p:nvPicPr>
        <p:blipFill>
          <a:blip r:embed="rId5"/>
          <a:stretch>
            <a:fillRect/>
          </a:stretch>
        </p:blipFill>
        <p:spPr>
          <a:xfrm>
            <a:off x="4993358" y="1010000"/>
            <a:ext cx="2381250" cy="304800"/>
          </a:xfrm>
          <a:prstGeom prst="rect">
            <a:avLst/>
          </a:prstGeom>
        </p:spPr>
      </p:pic>
      <p:pic>
        <p:nvPicPr>
          <p:cNvPr id="7" name="Picture 6"/>
          <p:cNvPicPr>
            <a:picLocks noChangeAspect="1"/>
          </p:cNvPicPr>
          <p:nvPr/>
        </p:nvPicPr>
        <p:blipFill>
          <a:blip r:embed="rId6"/>
          <a:stretch>
            <a:fillRect/>
          </a:stretch>
        </p:blipFill>
        <p:spPr>
          <a:xfrm>
            <a:off x="5633792" y="2424287"/>
            <a:ext cx="2495550" cy="447675"/>
          </a:xfrm>
          <a:prstGeom prst="rect">
            <a:avLst/>
          </a:prstGeom>
        </p:spPr>
      </p:pic>
      <p:pic>
        <p:nvPicPr>
          <p:cNvPr id="8" name="Picture 7"/>
          <p:cNvPicPr>
            <a:picLocks noChangeAspect="1"/>
          </p:cNvPicPr>
          <p:nvPr/>
        </p:nvPicPr>
        <p:blipFill>
          <a:blip r:embed="rId7"/>
          <a:stretch>
            <a:fillRect/>
          </a:stretch>
        </p:blipFill>
        <p:spPr>
          <a:xfrm>
            <a:off x="1161509" y="2376097"/>
            <a:ext cx="2352675" cy="457200"/>
          </a:xfrm>
          <a:prstGeom prst="rect">
            <a:avLst/>
          </a:prstGeom>
        </p:spPr>
      </p:pic>
      <p:pic>
        <p:nvPicPr>
          <p:cNvPr id="9" name="Picture 8"/>
          <p:cNvPicPr>
            <a:picLocks noChangeAspect="1"/>
          </p:cNvPicPr>
          <p:nvPr/>
        </p:nvPicPr>
        <p:blipFill>
          <a:blip r:embed="rId8"/>
          <a:stretch>
            <a:fillRect/>
          </a:stretch>
        </p:blipFill>
        <p:spPr>
          <a:xfrm>
            <a:off x="4955258" y="3842207"/>
            <a:ext cx="2419350" cy="419100"/>
          </a:xfrm>
          <a:prstGeom prst="rect">
            <a:avLst/>
          </a:prstGeom>
        </p:spPr>
      </p:pic>
    </p:spTree>
    <p:extLst>
      <p:ext uri="{BB962C8B-B14F-4D97-AF65-F5344CB8AC3E}">
        <p14:creationId xmlns:p14="http://schemas.microsoft.com/office/powerpoint/2010/main" val="20127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853" y="0"/>
            <a:ext cx="4924425" cy="5057775"/>
          </a:xfrm>
          <a:prstGeom prst="rect">
            <a:avLst/>
          </a:prstGeom>
        </p:spPr>
      </p:pic>
      <p:sp>
        <p:nvSpPr>
          <p:cNvPr id="3" name="Cloud Callout 2"/>
          <p:cNvSpPr/>
          <p:nvPr/>
        </p:nvSpPr>
        <p:spPr>
          <a:xfrm>
            <a:off x="5080183" y="99284"/>
            <a:ext cx="3979927" cy="186373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 name="TextBox 3"/>
          <p:cNvSpPr txBox="1"/>
          <p:nvPr/>
        </p:nvSpPr>
        <p:spPr>
          <a:xfrm>
            <a:off x="5804706" y="453005"/>
            <a:ext cx="2608976" cy="1015663"/>
          </a:xfrm>
          <a:prstGeom prst="rect">
            <a:avLst/>
          </a:prstGeom>
          <a:noFill/>
        </p:spPr>
        <p:txBody>
          <a:bodyPr wrap="square" rtlCol="0">
            <a:spAutoFit/>
          </a:bodyPr>
          <a:lstStyle/>
          <a:p>
            <a:pPr algn="ctr"/>
            <a:r>
              <a:rPr lang="en-GB" sz="2000" dirty="0"/>
              <a:t>Why are there different types of fire extinguishers</a:t>
            </a:r>
          </a:p>
        </p:txBody>
      </p:sp>
      <p:sp>
        <p:nvSpPr>
          <p:cNvPr id="6" name="TextBox 5"/>
          <p:cNvSpPr txBox="1"/>
          <p:nvPr/>
        </p:nvSpPr>
        <p:spPr>
          <a:xfrm>
            <a:off x="5373321" y="2387014"/>
            <a:ext cx="3393649" cy="2246769"/>
          </a:xfrm>
          <a:prstGeom prst="rect">
            <a:avLst/>
          </a:prstGeom>
          <a:noFill/>
        </p:spPr>
        <p:txBody>
          <a:bodyPr wrap="square" rtlCol="0">
            <a:spAutoFit/>
          </a:bodyPr>
          <a:lstStyle/>
          <a:p>
            <a:r>
              <a:rPr lang="en-GB" sz="2800" dirty="0"/>
              <a:t>Why should a water extinguisher not be used on </a:t>
            </a:r>
          </a:p>
          <a:p>
            <a:pPr marL="342900" indent="-342900">
              <a:buFont typeface="+mj-lt"/>
              <a:buAutoNum type="arabicPeriod"/>
            </a:pPr>
            <a:r>
              <a:rPr lang="en-GB" sz="2800" dirty="0"/>
              <a:t>An oil fire</a:t>
            </a:r>
          </a:p>
          <a:p>
            <a:pPr marL="342900" indent="-342900">
              <a:buFont typeface="+mj-lt"/>
              <a:buAutoNum type="arabicPeriod"/>
            </a:pPr>
            <a:r>
              <a:rPr lang="en-GB" sz="2800" dirty="0"/>
              <a:t>An electrical fire</a:t>
            </a:r>
          </a:p>
        </p:txBody>
      </p:sp>
      <p:sp>
        <p:nvSpPr>
          <p:cNvPr id="7" name="TextBox 6"/>
          <p:cNvSpPr txBox="1"/>
          <p:nvPr/>
        </p:nvSpPr>
        <p:spPr>
          <a:xfrm>
            <a:off x="7734433" y="4835723"/>
            <a:ext cx="1409567" cy="307777"/>
          </a:xfrm>
          <a:prstGeom prst="rect">
            <a:avLst/>
          </a:prstGeom>
          <a:noFill/>
        </p:spPr>
        <p:txBody>
          <a:bodyPr wrap="square" rtlCol="0">
            <a:spAutoFit/>
          </a:bodyPr>
          <a:lstStyle/>
          <a:p>
            <a:r>
              <a:rPr lang="en-GB" dirty="0"/>
              <a:t>Note: see p75</a:t>
            </a:r>
          </a:p>
        </p:txBody>
      </p:sp>
    </p:spTree>
    <p:extLst>
      <p:ext uri="{BB962C8B-B14F-4D97-AF65-F5344CB8AC3E}">
        <p14:creationId xmlns:p14="http://schemas.microsoft.com/office/powerpoint/2010/main" val="31466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a:solidFill>
                  <a:srgbClr val="FFFF00"/>
                </a:solidFill>
                <a:latin typeface="Trebuchet MS" pitchFamily="34" charset="0"/>
              </a:rPr>
              <a:t>Learning Objectives</a:t>
            </a: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285750" lvl="0" indent="-285750">
                        <a:buFont typeface="Arial" panose="020B0604020202020204" pitchFamily="34" charset="0"/>
                        <a:buChar char="•"/>
                      </a:pPr>
                      <a:r>
                        <a:rPr lang="en-GB" dirty="0"/>
                        <a:t>Name the three sides of the fire triangle.</a:t>
                      </a:r>
                    </a:p>
                    <a:p>
                      <a:pPr marL="285750" lvl="0" indent="-285750">
                        <a:buFont typeface="Arial" panose="020B0604020202020204" pitchFamily="34" charset="0"/>
                        <a:buChar char="•"/>
                      </a:pPr>
                      <a:r>
                        <a:rPr lang="en-GB" dirty="0"/>
                        <a:t>Describe how to stay safe in familiar situations.</a:t>
                      </a:r>
                    </a:p>
                    <a:p>
                      <a:pPr marL="285750" lvl="0" indent="-285750">
                        <a:buFont typeface="Arial" panose="020B0604020202020204" pitchFamily="34" charset="0"/>
                        <a:buChar char="•"/>
                      </a:pPr>
                      <a:r>
                        <a:rPr lang="en-GB" dirty="0"/>
                        <a:t>Recognise hazard symbols. </a:t>
                      </a:r>
                    </a:p>
                    <a:p>
                      <a:pPr marL="285750" lvl="0" indent="-285750">
                        <a:buFont typeface="Arial" panose="020B0604020202020204" pitchFamily="34" charset="0"/>
                        <a:buChar char="•"/>
                      </a:pPr>
                      <a:r>
                        <a:rPr lang="en-GB" dirty="0"/>
                        <a:t>Use the idea of the ‘fire triangle’ to explain how to extinguish a fire.</a:t>
                      </a:r>
                    </a:p>
                    <a:p>
                      <a:pPr marL="285750" lvl="0" indent="-285750">
                        <a:buFont typeface="Arial" panose="020B0604020202020204" pitchFamily="34" charset="0"/>
                        <a:buChar char="•"/>
                      </a:pPr>
                      <a:r>
                        <a:rPr lang="en-GB" dirty="0"/>
                        <a:t>Explain why different types of fire need to be put out in different ways. </a:t>
                      </a:r>
                      <a:endParaRPr lang="en-GB" sz="1400" kern="1200" dirty="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285750" lvl="0" indent="-285750">
                        <a:buFont typeface="Arial" panose="020B0604020202020204" pitchFamily="34" charset="0"/>
                        <a:buChar char="•"/>
                      </a:pPr>
                      <a:r>
                        <a:rPr lang="en-GB" dirty="0"/>
                        <a:t>Describe what is meant by exothermic changes. </a:t>
                      </a:r>
                    </a:p>
                    <a:p>
                      <a:pPr marL="285750" lvl="0" indent="-285750">
                        <a:buFont typeface="Arial" panose="020B0604020202020204" pitchFamily="34" charset="0"/>
                        <a:buChar char="•"/>
                      </a:pPr>
                      <a:r>
                        <a:rPr lang="en-GB" dirty="0"/>
                        <a:t>Compare the temperature rise of water when some fuels are burnt.</a:t>
                      </a:r>
                    </a:p>
                    <a:p>
                      <a:pPr marL="285750" lvl="0" indent="-285750">
                        <a:buFont typeface="Arial" panose="020B0604020202020204" pitchFamily="34" charset="0"/>
                        <a:buChar char="•"/>
                      </a:pPr>
                      <a:r>
                        <a:rPr lang="en-GB" dirty="0"/>
                        <a:t>Apply knowledge of explosive reactions to explain why they occur more/less rapidly when variables (proportion of fuel/oxygen mixture, the droplet size, the oxidiser) are changed. </a:t>
                      </a:r>
                      <a:endParaRPr kumimoji="0" lang="en-GB" sz="30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Justify methods of risk reduction.</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dirty="0"/>
                        <a:t>Evaluate data on burning fuels to deduce the best energy per gram of fuel.</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L-Shape 8">
            <a:extLst>
              <a:ext uri="{FF2B5EF4-FFF2-40B4-BE49-F238E27FC236}">
                <a16:creationId xmlns:a16="http://schemas.microsoft.com/office/drawing/2014/main" id="{E4BDFE33-3F55-406B-8475-A9595A6E053E}"/>
              </a:ext>
            </a:extLst>
          </p:cNvPr>
          <p:cNvSpPr/>
          <p:nvPr/>
        </p:nvSpPr>
        <p:spPr>
          <a:xfrm rot="19231653">
            <a:off x="2524021" y="2435740"/>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Shape 15">
            <a:extLst>
              <a:ext uri="{FF2B5EF4-FFF2-40B4-BE49-F238E27FC236}">
                <a16:creationId xmlns:a16="http://schemas.microsoft.com/office/drawing/2014/main" id="{E4BDFE33-3F55-406B-8475-A9595A6E053E}"/>
              </a:ext>
            </a:extLst>
          </p:cNvPr>
          <p:cNvSpPr/>
          <p:nvPr/>
        </p:nvSpPr>
        <p:spPr>
          <a:xfrm rot="19231653">
            <a:off x="2397626" y="2693085"/>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Shape 16">
            <a:extLst>
              <a:ext uri="{FF2B5EF4-FFF2-40B4-BE49-F238E27FC236}">
                <a16:creationId xmlns:a16="http://schemas.microsoft.com/office/drawing/2014/main" id="{E4BDFE33-3F55-406B-8475-A9595A6E053E}"/>
              </a:ext>
            </a:extLst>
          </p:cNvPr>
          <p:cNvSpPr/>
          <p:nvPr/>
        </p:nvSpPr>
        <p:spPr>
          <a:xfrm rot="19231653">
            <a:off x="2670094" y="1797736"/>
            <a:ext cx="280435" cy="11902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Shape 17">
            <a:extLst>
              <a:ext uri="{FF2B5EF4-FFF2-40B4-BE49-F238E27FC236}">
                <a16:creationId xmlns:a16="http://schemas.microsoft.com/office/drawing/2014/main" id="{E4BDFE33-3F55-406B-8475-A9595A6E053E}"/>
              </a:ext>
            </a:extLst>
          </p:cNvPr>
          <p:cNvSpPr/>
          <p:nvPr/>
        </p:nvSpPr>
        <p:spPr>
          <a:xfrm rot="19231653">
            <a:off x="2337519" y="2093994"/>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Shape 18">
            <a:extLst>
              <a:ext uri="{FF2B5EF4-FFF2-40B4-BE49-F238E27FC236}">
                <a16:creationId xmlns:a16="http://schemas.microsoft.com/office/drawing/2014/main" id="{E4BDFE33-3F55-406B-8475-A9595A6E053E}"/>
              </a:ext>
            </a:extLst>
          </p:cNvPr>
          <p:cNvSpPr/>
          <p:nvPr/>
        </p:nvSpPr>
        <p:spPr>
          <a:xfrm rot="19231653">
            <a:off x="2417426" y="3356042"/>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Shape 19">
            <a:extLst>
              <a:ext uri="{FF2B5EF4-FFF2-40B4-BE49-F238E27FC236}">
                <a16:creationId xmlns:a16="http://schemas.microsoft.com/office/drawing/2014/main" id="{3A9A16FA-0AD9-41D6-BDC9-9E31018C42DD}"/>
              </a:ext>
            </a:extLst>
          </p:cNvPr>
          <p:cNvSpPr/>
          <p:nvPr/>
        </p:nvSpPr>
        <p:spPr>
          <a:xfrm rot="19231653">
            <a:off x="8218135" y="1509972"/>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Shape 20">
            <a:extLst>
              <a:ext uri="{FF2B5EF4-FFF2-40B4-BE49-F238E27FC236}">
                <a16:creationId xmlns:a16="http://schemas.microsoft.com/office/drawing/2014/main" id="{BE90EF05-462A-44EF-B167-41C2E5F00AA4}"/>
              </a:ext>
            </a:extLst>
          </p:cNvPr>
          <p:cNvSpPr/>
          <p:nvPr/>
        </p:nvSpPr>
        <p:spPr>
          <a:xfrm rot="19231653">
            <a:off x="8096622" y="2136301"/>
            <a:ext cx="533225" cy="20934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576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cap="flat" cmpd="sng" algn="ctr">
              <a:solidFill>
                <a:srgbClr val="FF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cap="flat" cmpd="sng" algn="ctr">
              <a:solidFill>
                <a:srgbClr val="FF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1966</TotalTime>
  <Words>1525</Words>
  <Application>Microsoft Office PowerPoint</Application>
  <PresentationFormat>On-screen Show (16:9)</PresentationFormat>
  <Paragraphs>166</Paragraphs>
  <Slides>23</Slides>
  <Notes>0</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23</vt:i4>
      </vt:variant>
    </vt:vector>
  </HeadingPairs>
  <TitlesOfParts>
    <vt:vector size="44" baseType="lpstr">
      <vt:lpstr>Arial</vt:lpstr>
      <vt:lpstr>Arial Black</vt:lpstr>
      <vt:lpstr>Calibri</vt:lpstr>
      <vt:lpstr>Comic Sans MS</vt:lpstr>
      <vt:lpstr>Trebuchet MS</vt:lpstr>
      <vt:lpstr>Verdana</vt:lpstr>
      <vt:lpstr>Wingdings</vt:lpstr>
      <vt:lpstr>Wingdings 2</vt:lpstr>
      <vt:lpstr>Default Design</vt:lpstr>
      <vt:lpstr>1_Office Theme</vt:lpstr>
      <vt:lpstr>4_Default Design</vt:lpstr>
      <vt:lpstr>2_Default Design</vt:lpstr>
      <vt:lpstr>6_Default Design</vt:lpstr>
      <vt:lpstr>3_Office Theme</vt:lpstr>
      <vt:lpstr>5_Default Design</vt:lpstr>
      <vt:lpstr>7_Default Design</vt:lpstr>
      <vt:lpstr>8_Default Design</vt:lpstr>
      <vt:lpstr>9_Default Design</vt:lpstr>
      <vt:lpstr>1_Default Design</vt:lpstr>
      <vt:lpstr>3_Default Design</vt:lpstr>
      <vt:lpstr>10_Default Design</vt:lpstr>
      <vt:lpstr>Requisitions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Thinking skills</vt:lpstr>
      <vt:lpstr>Consider all the possible answers to this statement:</vt:lpstr>
      <vt:lpstr>Consider all the possible answers to this statement:</vt:lpstr>
      <vt:lpstr>PowerPoint Presentation</vt:lpstr>
      <vt:lpstr>Think of a Plus, a Minus and an Interesting point about this statement:</vt:lpstr>
      <vt:lpstr>Which is the odd one out in this list?</vt:lpstr>
      <vt:lpstr>Which is the odd one out in this list?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B</dc:creator>
  <cp:lastModifiedBy>morag mccallum</cp:lastModifiedBy>
  <cp:revision>196</cp:revision>
  <dcterms:created xsi:type="dcterms:W3CDTF">2014-04-16T12:42:19Z</dcterms:created>
  <dcterms:modified xsi:type="dcterms:W3CDTF">2019-08-29T19:53:01Z</dcterms:modified>
</cp:coreProperties>
</file>