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5" r:id="rId8"/>
    <p:sldId id="266" r:id="rId9"/>
    <p:sldId id="268" r:id="rId10"/>
    <p:sldId id="264" r:id="rId11"/>
    <p:sldId id="263" r:id="rId12"/>
    <p:sldId id="26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6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3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352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1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178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78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65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53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48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78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6291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415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504B5-015A-43D1-9BBB-4D964EA399AE}" type="datetimeFigureOut">
              <a:rPr lang="en-GB" smtClean="0"/>
              <a:t>06/03/2019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D310F-CFA4-4675-AC7B-6D0C6E03BC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53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110" y="367862"/>
            <a:ext cx="106364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/>
              <a:t>8Ge Pure Metals and Alloys</a:t>
            </a:r>
            <a:endParaRPr lang="en-GB" sz="4000" dirty="0"/>
          </a:p>
        </p:txBody>
      </p:sp>
      <p:pic>
        <p:nvPicPr>
          <p:cNvPr id="5" name="Picture 4" descr="8G_p_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488" y="1594233"/>
            <a:ext cx="3255963" cy="432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820" y="1594233"/>
            <a:ext cx="5456266" cy="43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66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4" y="125517"/>
            <a:ext cx="3935031" cy="31891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77" y="125517"/>
            <a:ext cx="3935031" cy="31891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125516"/>
            <a:ext cx="3935031" cy="31891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945" y="3460957"/>
            <a:ext cx="3935031" cy="31891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69" y="3460957"/>
            <a:ext cx="3935031" cy="31891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3" y="3460956"/>
            <a:ext cx="3935031" cy="318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76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89" y="158496"/>
            <a:ext cx="3878198" cy="31185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711" y="158495"/>
            <a:ext cx="3878201" cy="31185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560" y="158495"/>
            <a:ext cx="3878200" cy="31185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513" y="3590544"/>
            <a:ext cx="3878198" cy="31185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362" y="3590544"/>
            <a:ext cx="3878198" cy="31185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211" y="3590544"/>
            <a:ext cx="3878198" cy="311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0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 rot="16200000">
            <a:off x="0" y="2414588"/>
            <a:ext cx="1906588" cy="13128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-1719571" y="1962020"/>
            <a:ext cx="6144939" cy="27057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2001587" y="1913626"/>
            <a:ext cx="6144939" cy="2705796"/>
          </a:xfrm>
          <a:prstGeom prst="rect">
            <a:avLst/>
          </a:prstGeom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804326" y="2622704"/>
            <a:ext cx="1870987" cy="12876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674569" y="2084697"/>
            <a:ext cx="6144939" cy="270579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919127" y="2671099"/>
            <a:ext cx="1870987" cy="128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3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304799" y="152400"/>
            <a:ext cx="11540359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dirty="0"/>
              <a:t>Alloys are a </a:t>
            </a:r>
            <a:r>
              <a:rPr lang="en-GB" altLang="en-US" sz="3200" b="1" dirty="0"/>
              <a:t>mixture</a:t>
            </a:r>
            <a:r>
              <a:rPr lang="en-GB" altLang="en-US" sz="3200" dirty="0"/>
              <a:t> of a metal element with another element.</a:t>
            </a:r>
          </a:p>
          <a:p>
            <a:pPr>
              <a:spcBef>
                <a:spcPct val="50000"/>
              </a:spcBef>
            </a:pPr>
            <a:endParaRPr lang="en-GB" altLang="en-US" sz="2400" dirty="0"/>
          </a:p>
          <a:p>
            <a:pPr>
              <a:spcBef>
                <a:spcPct val="50000"/>
              </a:spcBef>
            </a:pPr>
            <a:r>
              <a:rPr lang="en-GB" altLang="en-US" sz="2400" dirty="0"/>
              <a:t>Bronze contains Cu and Sn </a:t>
            </a:r>
            <a:r>
              <a:rPr lang="en-GB" altLang="en-US" sz="2400" dirty="0" smtClean="0"/>
              <a:t>(________ </a:t>
            </a:r>
            <a:r>
              <a:rPr lang="en-GB" altLang="en-US" sz="2400" dirty="0"/>
              <a:t>+___)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Brass contains Cu and Zn (______+____)</a:t>
            </a:r>
          </a:p>
          <a:p>
            <a:pPr>
              <a:spcBef>
                <a:spcPct val="50000"/>
              </a:spcBef>
            </a:pPr>
            <a:r>
              <a:rPr lang="en-GB" altLang="en-US" sz="2400" dirty="0"/>
              <a:t>Solder contains </a:t>
            </a:r>
            <a:r>
              <a:rPr lang="en-GB" altLang="en-US" sz="2400" dirty="0" err="1"/>
              <a:t>Pb</a:t>
            </a:r>
            <a:r>
              <a:rPr lang="en-GB" altLang="en-US" sz="2400" dirty="0"/>
              <a:t> and Sn </a:t>
            </a:r>
            <a:r>
              <a:rPr lang="en-GB" altLang="en-US" sz="2400" dirty="0" smtClean="0"/>
              <a:t>(______+___)</a:t>
            </a:r>
            <a:endParaRPr lang="en-GB" altLang="en-US" sz="2400" dirty="0"/>
          </a:p>
          <a:p>
            <a:pPr>
              <a:spcBef>
                <a:spcPct val="50000"/>
              </a:spcBef>
            </a:pPr>
            <a:r>
              <a:rPr lang="en-GB" altLang="en-US" sz="2400" dirty="0" smtClean="0"/>
              <a:t>Stainless </a:t>
            </a:r>
            <a:r>
              <a:rPr lang="en-GB" altLang="en-US" sz="2400" dirty="0" err="1" smtClean="0"/>
              <a:t>teel</a:t>
            </a:r>
            <a:r>
              <a:rPr lang="en-GB" altLang="en-US" sz="2400" dirty="0" smtClean="0"/>
              <a:t> </a:t>
            </a:r>
            <a:r>
              <a:rPr lang="en-GB" altLang="en-US" sz="2400" dirty="0"/>
              <a:t>contains Fe and C </a:t>
            </a:r>
            <a:r>
              <a:rPr lang="en-GB" altLang="en-US" sz="2400" dirty="0" smtClean="0"/>
              <a:t>(____ , ______ + _________)</a:t>
            </a:r>
            <a:endParaRPr lang="en-GB" altLang="en-US" sz="2400" dirty="0"/>
          </a:p>
          <a:p>
            <a:pPr>
              <a:spcBef>
                <a:spcPct val="50000"/>
              </a:spcBef>
            </a:pPr>
            <a:r>
              <a:rPr lang="en-GB" altLang="en-US" sz="2400" dirty="0" smtClean="0"/>
              <a:t>Duralumin Al, Cu </a:t>
            </a:r>
            <a:r>
              <a:rPr lang="en-GB" altLang="en-US" sz="2400" dirty="0"/>
              <a:t>and </a:t>
            </a:r>
            <a:r>
              <a:rPr lang="en-GB" altLang="en-US" sz="2400" dirty="0" smtClean="0"/>
              <a:t>Mg (_________ , ______ + ___________)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5255" y="1439918"/>
            <a:ext cx="184731" cy="207749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  <a:p>
            <a:endParaRPr lang="en-GB" sz="3200" dirty="0" smtClean="0">
              <a:solidFill>
                <a:srgbClr val="FF0000"/>
              </a:solidFill>
            </a:endParaRPr>
          </a:p>
          <a:p>
            <a:endParaRPr lang="en-GB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5255" y="1324303"/>
            <a:ext cx="133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copper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44661" y="1324303"/>
            <a:ext cx="83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tin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98731" y="13243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505200" y="1875948"/>
            <a:ext cx="133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copper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4661" y="1880264"/>
            <a:ext cx="133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zinc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5255" y="2453228"/>
            <a:ext cx="133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lead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29101" y="2446777"/>
            <a:ext cx="83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tin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37729" y="2995006"/>
            <a:ext cx="8303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iron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50069" y="2995005"/>
            <a:ext cx="11456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carbon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71338" y="3537226"/>
            <a:ext cx="1901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aluminium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50069" y="3513832"/>
            <a:ext cx="13348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copper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76949" y="3513831"/>
            <a:ext cx="166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magnesium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380782" y="2966500"/>
            <a:ext cx="15417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chromium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42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64" y="159930"/>
            <a:ext cx="10867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Alloys have different properties than the elements used to make them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68164" y="886805"/>
            <a:ext cx="1190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Alloy                              Main metal                Added element                 Improved property                 Example of use          </a:t>
            </a:r>
            <a:endParaRPr lang="en-GB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1738" y="1869711"/>
            <a:ext cx="14083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Solder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Duralumin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Stainless steel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652649" y="1869711"/>
            <a:ext cx="1408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iron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aluminium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lead</a:t>
            </a:r>
            <a:endParaRPr lang="en-GB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4833546" y="1592335"/>
            <a:ext cx="14083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Copper &amp;</a:t>
            </a:r>
          </a:p>
          <a:p>
            <a:r>
              <a:rPr lang="en-GB" sz="2000" dirty="0" smtClean="0"/>
              <a:t>magnesium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tin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Carbon and chromium</a:t>
            </a: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908" y="1592335"/>
            <a:ext cx="1828800" cy="13239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708" y="3011847"/>
            <a:ext cx="1905000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258" y="4422510"/>
            <a:ext cx="1695450" cy="1295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441325" y="4423879"/>
            <a:ext cx="212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Lower melting point than main metal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7284187" y="3011847"/>
            <a:ext cx="2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Lighter and stronger than main metal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7218699" y="1599815"/>
            <a:ext cx="2437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Stronger and more corrosion resistant than main metal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10916308" y="2486850"/>
            <a:ext cx="143597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solder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486038" y="3764096"/>
            <a:ext cx="143597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Duralumin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878208" y="5254742"/>
            <a:ext cx="14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Stainless steel</a:t>
            </a:r>
            <a:endParaRPr lang="en-GB" b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149770" y="2165131"/>
            <a:ext cx="1502879" cy="21756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endCxn id="11" idx="1"/>
          </p:cNvCxnSpPr>
          <p:nvPr/>
        </p:nvCxnSpPr>
        <p:spPr>
          <a:xfrm>
            <a:off x="1459014" y="3275885"/>
            <a:ext cx="1193635" cy="24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330365" y="2165131"/>
            <a:ext cx="1322284" cy="2369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71822" y="2188064"/>
            <a:ext cx="1502879" cy="217564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3896631" y="2061480"/>
            <a:ext cx="907354" cy="129099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endCxn id="12" idx="1"/>
          </p:cNvCxnSpPr>
          <p:nvPr/>
        </p:nvCxnSpPr>
        <p:spPr>
          <a:xfrm flipV="1">
            <a:off x="3330667" y="3331273"/>
            <a:ext cx="1502879" cy="12035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17" idx="1"/>
          </p:cNvCxnSpPr>
          <p:nvPr/>
        </p:nvCxnSpPr>
        <p:spPr>
          <a:xfrm>
            <a:off x="6122274" y="1924026"/>
            <a:ext cx="1161913" cy="141098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endCxn id="16" idx="1"/>
          </p:cNvCxnSpPr>
          <p:nvPr/>
        </p:nvCxnSpPr>
        <p:spPr>
          <a:xfrm>
            <a:off x="5309897" y="3383157"/>
            <a:ext cx="2131428" cy="13638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6312777" y="1924026"/>
            <a:ext cx="814615" cy="26603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9108780" y="2295336"/>
            <a:ext cx="1324051" cy="26655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9077416" y="3461204"/>
            <a:ext cx="1057842" cy="7036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endCxn id="13" idx="1"/>
          </p:cNvCxnSpPr>
          <p:nvPr/>
        </p:nvCxnSpPr>
        <p:spPr>
          <a:xfrm flipV="1">
            <a:off x="9425354" y="2254323"/>
            <a:ext cx="576554" cy="255273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757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9738" y="1071902"/>
            <a:ext cx="6943725" cy="30575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5554" y="388882"/>
            <a:ext cx="111422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Metals are malleable because layers of atoms can slide over each other when under stress</a:t>
            </a:r>
            <a:endParaRPr lang="en-GB" sz="3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86" y="3844816"/>
            <a:ext cx="2922667" cy="20114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65938" y="4129427"/>
            <a:ext cx="4253135" cy="230832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This is a particle diagram of an alloy. </a:t>
            </a:r>
          </a:p>
          <a:p>
            <a:endParaRPr lang="en-GB" sz="2400" dirty="0"/>
          </a:p>
          <a:p>
            <a:r>
              <a:rPr lang="en-GB" sz="2400" dirty="0" smtClean="0"/>
              <a:t>How would the addition of larger atoms affect the malleability?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345215" y="3977420"/>
            <a:ext cx="3510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In an alloy…</a:t>
            </a:r>
            <a:endParaRPr lang="en-GB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345215" y="4500640"/>
            <a:ext cx="36155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chemeClr val="tx2">
                    <a:lumMod val="75000"/>
                  </a:schemeClr>
                </a:solidFill>
              </a:rPr>
              <a:t>the different atoms jam up the structure so the layers cannot slide easily.</a:t>
            </a:r>
            <a:endParaRPr lang="en-GB" sz="2800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7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21" y="175063"/>
            <a:ext cx="10258425" cy="2114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5437" y="2289613"/>
            <a:ext cx="6013298" cy="453275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30870" y="2816772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1283" y="3166553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1696" y="3454237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26257" y="3741921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6670" y="4001990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32103" y="3926587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flipV="1">
            <a:off x="6205331" y="3926587"/>
            <a:ext cx="364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32935" y="3823569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13354" y="3741921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26884" y="3660273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00420" y="3593975"/>
            <a:ext cx="420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x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050506" y="3001438"/>
            <a:ext cx="1706370" cy="124195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5756876" y="3778641"/>
            <a:ext cx="2301274" cy="4647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98621" y="2473036"/>
            <a:ext cx="2152397" cy="304698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Plot the graph.</a:t>
            </a:r>
          </a:p>
          <a:p>
            <a:endParaRPr lang="en-GB" sz="2400" dirty="0"/>
          </a:p>
          <a:p>
            <a:r>
              <a:rPr lang="en-GB" sz="2400" dirty="0" smtClean="0"/>
              <a:t>Describe how the melting point changes as the percentage of tin increases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9048735" y="2401273"/>
            <a:ext cx="255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The melting point of solder…</a:t>
            </a:r>
            <a:endParaRPr lang="en-GB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9048735" y="3351219"/>
            <a:ext cx="26098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/>
              <a:t>s</a:t>
            </a:r>
            <a:r>
              <a:rPr lang="en-GB" sz="2400" i="1" dirty="0" smtClean="0"/>
              <a:t>teeply decreases down to 40% tin and then increases less steeply to 100% tin.</a:t>
            </a:r>
            <a:endParaRPr lang="en-GB" sz="2400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7069239" y="6375258"/>
            <a:ext cx="1335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Graph F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37" y="365125"/>
            <a:ext cx="5543550" cy="4457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0384" y="365125"/>
            <a:ext cx="47628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327</a:t>
            </a:r>
            <a:r>
              <a:rPr lang="en-GB" sz="2800" baseline="30000" dirty="0" smtClean="0">
                <a:solidFill>
                  <a:srgbClr val="FF0000"/>
                </a:solidFill>
              </a:rPr>
              <a:t>o</a:t>
            </a:r>
            <a:r>
              <a:rPr lang="en-GB" sz="2800" dirty="0" smtClean="0">
                <a:solidFill>
                  <a:srgbClr val="FF0000"/>
                </a:solidFill>
              </a:rPr>
              <a:t>C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20384" y="1180733"/>
            <a:ext cx="3555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60% lead 40% tin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20384" y="3230880"/>
            <a:ext cx="5888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Sample X is the pure iron because it has a fixed melting point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20384" y="4087451"/>
            <a:ext cx="5510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</a:rPr>
              <a:t>Iron alloys are stronger and more corrosion resistant than iron. </a:t>
            </a: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571" y="5091599"/>
            <a:ext cx="10435318" cy="161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1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1180" y="9267"/>
            <a:ext cx="829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/>
              <a:t>Melting Points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7408" y="873760"/>
            <a:ext cx="110093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Pure substances have fixed melting points.</a:t>
            </a:r>
          </a:p>
          <a:p>
            <a:endParaRPr lang="en-GB" sz="4000" dirty="0"/>
          </a:p>
          <a:p>
            <a:r>
              <a:rPr lang="en-GB" sz="4000" dirty="0"/>
              <a:t>e.g.</a:t>
            </a:r>
          </a:p>
          <a:p>
            <a:endParaRPr lang="en-GB" sz="4000" dirty="0"/>
          </a:p>
          <a:p>
            <a:r>
              <a:rPr lang="en-GB" sz="4000" dirty="0"/>
              <a:t>Sugar</a:t>
            </a:r>
          </a:p>
          <a:p>
            <a:r>
              <a:rPr lang="en-GB" sz="4000" dirty="0"/>
              <a:t>Water</a:t>
            </a:r>
          </a:p>
          <a:p>
            <a:r>
              <a:rPr lang="en-GB" sz="4000" dirty="0"/>
              <a:t>Iron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96460" y="3340608"/>
            <a:ext cx="45415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0 °C</a:t>
            </a:r>
          </a:p>
          <a:p>
            <a:r>
              <a:rPr lang="en-GB" sz="4000" dirty="0"/>
              <a:t>186 °C</a:t>
            </a:r>
          </a:p>
          <a:p>
            <a:r>
              <a:rPr lang="en-GB" sz="4000" dirty="0"/>
              <a:t>1,538 °C</a:t>
            </a:r>
          </a:p>
          <a:p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2156460" y="3665728"/>
            <a:ext cx="2316480" cy="78287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308860" y="3777488"/>
            <a:ext cx="2164080" cy="4320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1963420" y="4884928"/>
            <a:ext cx="258064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08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680" y="842602"/>
            <a:ext cx="6382641" cy="5172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02480" y="1808480"/>
            <a:ext cx="22148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481" y="2489201"/>
            <a:ext cx="22129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602480" y="2177812"/>
            <a:ext cx="22148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602481" y="2560320"/>
            <a:ext cx="2212975" cy="1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920240" y="91440"/>
            <a:ext cx="867664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dirty="0"/>
              <a:t>Add the labels ‘pure substance’ and ‘impure substance’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26561" y="2148542"/>
            <a:ext cx="35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Pure substance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114800" y="1731536"/>
            <a:ext cx="35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Impure substance</a:t>
            </a:r>
          </a:p>
        </p:txBody>
      </p:sp>
    </p:spTree>
    <p:extLst>
      <p:ext uri="{BB962C8B-B14F-4D97-AF65-F5344CB8AC3E}">
        <p14:creationId xmlns:p14="http://schemas.microsoft.com/office/powerpoint/2010/main" val="3521139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8164" y="886805"/>
            <a:ext cx="119082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Alloy                              Main metal                Added element                 Improved property                 Example of use          </a:t>
            </a:r>
            <a:endParaRPr lang="en-GB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1738" y="1869711"/>
            <a:ext cx="14083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Solder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Duralumin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Stainless steel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52649" y="1869711"/>
            <a:ext cx="140838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iron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aluminium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lead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33546" y="1592335"/>
            <a:ext cx="140838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Copper &amp;</a:t>
            </a:r>
          </a:p>
          <a:p>
            <a:r>
              <a:rPr lang="en-GB" sz="2000" dirty="0" smtClean="0"/>
              <a:t>magnesium</a:t>
            </a:r>
          </a:p>
          <a:p>
            <a:endParaRPr lang="en-GB" sz="2000" dirty="0"/>
          </a:p>
          <a:p>
            <a:endParaRPr lang="en-GB" sz="2000" dirty="0" smtClean="0"/>
          </a:p>
          <a:p>
            <a:endParaRPr lang="en-GB" sz="2000" dirty="0"/>
          </a:p>
          <a:p>
            <a:r>
              <a:rPr lang="en-GB" sz="2000" dirty="0" smtClean="0"/>
              <a:t>tin</a:t>
            </a:r>
          </a:p>
          <a:p>
            <a:endParaRPr lang="en-GB" sz="2000" dirty="0" smtClean="0"/>
          </a:p>
          <a:p>
            <a:endParaRPr lang="en-GB" sz="2000" dirty="0"/>
          </a:p>
          <a:p>
            <a:endParaRPr lang="en-GB" sz="2000" dirty="0" smtClean="0"/>
          </a:p>
          <a:p>
            <a:r>
              <a:rPr lang="en-GB" sz="2000" dirty="0" smtClean="0"/>
              <a:t>Carbon and chromium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908" y="1592335"/>
            <a:ext cx="1828800" cy="13239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708" y="3011847"/>
            <a:ext cx="1905000" cy="885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258" y="4422510"/>
            <a:ext cx="1695450" cy="1295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441325" y="4423879"/>
            <a:ext cx="2123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Lower melting point than main metal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84187" y="3011847"/>
            <a:ext cx="243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Lighter and stronger than main metal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218699" y="1599815"/>
            <a:ext cx="24373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Stronger and more corrosion resistant than main metal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10916308" y="2486850"/>
            <a:ext cx="143597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</a:rPr>
              <a:t>solder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486038" y="3764096"/>
            <a:ext cx="1435977" cy="367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Duralumin</a:t>
            </a:r>
            <a:endParaRPr lang="en-GB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878208" y="5254742"/>
            <a:ext cx="143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Stainless steel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28918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2918</TotalTime>
  <Words>351</Words>
  <Application>Microsoft Office PowerPoint</Application>
  <PresentationFormat>Widescreen</PresentationFormat>
  <Paragraphs>172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Highams Park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 MacDonald</dc:creator>
  <cp:lastModifiedBy>M McCallum</cp:lastModifiedBy>
  <cp:revision>16</cp:revision>
  <dcterms:created xsi:type="dcterms:W3CDTF">2019-03-04T07:16:26Z</dcterms:created>
  <dcterms:modified xsi:type="dcterms:W3CDTF">2019-03-06T08:18:03Z</dcterms:modified>
</cp:coreProperties>
</file>