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85" r:id="rId3"/>
    <p:sldId id="293" r:id="rId4"/>
    <p:sldId id="296" r:id="rId5"/>
    <p:sldId id="289" r:id="rId6"/>
    <p:sldId id="291" r:id="rId7"/>
    <p:sldId id="297" r:id="rId8"/>
    <p:sldId id="298" r:id="rId9"/>
    <p:sldId id="299" r:id="rId10"/>
    <p:sldId id="295" r:id="rId11"/>
    <p:sldId id="294" r:id="rId12"/>
    <p:sldId id="30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15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76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6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39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92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62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2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708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72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88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578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3B9DC-433E-4892-99AB-A580AE0B65BD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B75D8-0255-44D9-86EB-AC1F8D92CA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00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jpeg"/><Relationship Id="rId7" Type="http://schemas.openxmlformats.org/officeDocument/2006/relationships/hyperlink" Target="https://www.pearsonactivelearn.com/" TargetMode="External"/><Relationship Id="rId2" Type="http://schemas.openxmlformats.org/officeDocument/2006/relationships/hyperlink" Target="https://www.google.com/url?sa=i&amp;rct=j&amp;q=&amp;esrc=s&amp;source=images&amp;cd=&amp;cad=rja&amp;uact=8&amp;docid=jqW08-cNR02bFM&amp;tbnid=1yOS7qKZC7nt7M:&amp;ved=0CAUQjRw&amp;url=https://about.twitter.com/press/brand-assets&amp;ei=4IJOU6PDIaGj0QWG3YCYBQ&amp;bvm=bv.64764171,d.d2k&amp;psig=AFQjCNHm-AHzRwCHqY2bzscR0whZP3HBzQ&amp;ust=1397740639231888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highamspark.fireflycloud.net/" TargetMode="External"/><Relationship Id="rId4" Type="http://schemas.openxmlformats.org/officeDocument/2006/relationships/hyperlink" Target="http://www.twitter.com/hpscience" TargetMode="Externa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tiveteachonline.com/default/player/splitzoom/id/286381/external/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47" y="669213"/>
            <a:ext cx="11920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u="sng" dirty="0" smtClean="0">
                <a:latin typeface="+mj-lt"/>
              </a:rPr>
              <a:t>7Cc Sentences (L&amp;C)</a:t>
            </a:r>
            <a:endParaRPr lang="en-GB" sz="7200" u="sng" dirty="0">
              <a:latin typeface="+mj-lt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71826" y="52612"/>
            <a:ext cx="4512501" cy="712093"/>
          </a:xfrm>
          <a:ln>
            <a:noFill/>
          </a:ln>
        </p:spPr>
        <p:txBody>
          <a:bodyPr/>
          <a:lstStyle/>
          <a:p>
            <a:pPr algn="ctr"/>
            <a:fld id="{CD56B8D3-C7AC-4284-8907-C9020E1AB17D}" type="datetime4">
              <a:rPr lang="en-GB" sz="3733">
                <a:solidFill>
                  <a:schemeClr val="tx1"/>
                </a:solidFill>
              </a:rPr>
              <a:pPr algn="ctr"/>
              <a:t>04 March 2019</a:t>
            </a:fld>
            <a:endParaRPr lang="en-GB" sz="3733" dirty="0">
              <a:solidFill>
                <a:schemeClr val="tx1"/>
              </a:solidFill>
            </a:endParaRPr>
          </a:p>
        </p:txBody>
      </p:sp>
      <p:sp>
        <p:nvSpPr>
          <p:cNvPr id="6" name="Date Placeholder 1"/>
          <p:cNvSpPr txBox="1">
            <a:spLocks/>
          </p:cNvSpPr>
          <p:nvPr/>
        </p:nvSpPr>
        <p:spPr>
          <a:xfrm>
            <a:off x="35520" y="44624"/>
            <a:ext cx="1740000" cy="712093"/>
          </a:xfrm>
          <a:prstGeom prst="rect">
            <a:avLst/>
          </a:prstGeom>
          <a:ln>
            <a:noFill/>
          </a:ln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5333" dirty="0">
                <a:solidFill>
                  <a:schemeClr val="tx1"/>
                </a:solidFill>
              </a:rPr>
              <a:t>CW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785" y="2001638"/>
            <a:ext cx="5422304" cy="748988"/>
          </a:xfrm>
          <a:prstGeom prst="rect">
            <a:avLst/>
          </a:prstGeom>
          <a:solidFill>
            <a:srgbClr val="0000FF"/>
          </a:solidFill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267" b="1" dirty="0" smtClean="0">
                <a:solidFill>
                  <a:srgbClr val="FF0000"/>
                </a:solidFill>
              </a:rPr>
              <a:t>What is a sentence?</a:t>
            </a:r>
            <a:endParaRPr lang="en-GB" sz="4267" b="1" dirty="0">
              <a:solidFill>
                <a:srgbClr val="FF00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33147" y="6267910"/>
            <a:ext cx="2412020" cy="523220"/>
            <a:chOff x="253025" y="5447323"/>
            <a:chExt cx="2412020" cy="523220"/>
          </a:xfrm>
        </p:grpSpPr>
        <p:pic>
          <p:nvPicPr>
            <p:cNvPr id="11" name="Picture 11" descr="https://encrypted-tbn2.gstatic.com/images?q=tbn:ANd9GcQmN4Hz1m2z4hoqhQtyywvPl7GkxDHUNt9OJDZZvBN7_uNmBZFw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3025" y="5547825"/>
              <a:ext cx="450360" cy="366040"/>
            </a:xfrm>
            <a:prstGeom prst="rect">
              <a:avLst/>
            </a:prstGeom>
            <a:noFill/>
          </p:spPr>
        </p:pic>
        <p:sp>
          <p:nvSpPr>
            <p:cNvPr id="12" name="TextBox 11">
              <a:hlinkClick r:id="rId4"/>
            </p:cNvPr>
            <p:cNvSpPr txBox="1"/>
            <p:nvPr/>
          </p:nvSpPr>
          <p:spPr>
            <a:xfrm>
              <a:off x="656492" y="5447323"/>
              <a:ext cx="200855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>
                  <a:latin typeface="Trebuchet MS" pitchFamily="34" charset="0"/>
                </a:rPr>
                <a:t>@</a:t>
              </a:r>
              <a:r>
                <a:rPr lang="en-GB" sz="2800" b="1" dirty="0" err="1"/>
                <a:t>hpscience</a:t>
              </a:r>
              <a:endParaRPr lang="en-GB" sz="2800" b="1" dirty="0"/>
            </a:p>
          </p:txBody>
        </p:sp>
      </p:grpSp>
      <p:pic>
        <p:nvPicPr>
          <p:cNvPr id="13" name="Picture 2" descr="https://firefly.archbishoptemple.lancs.sch.uk/Templates/lib/core/login/images/school-logo.pn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9170" y="6180470"/>
            <a:ext cx="2114671" cy="587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hlinkClick r:id="rId7"/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9982" y="6298445"/>
            <a:ext cx="3794637" cy="436039"/>
          </a:xfrm>
          <a:prstGeom prst="rect">
            <a:avLst/>
          </a:prstGeom>
        </p:spPr>
      </p:pic>
      <p:pic>
        <p:nvPicPr>
          <p:cNvPr id="15" name="Picture 14" descr="yt-brand-standard-logo-95x40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996937" y="6265226"/>
            <a:ext cx="1143855" cy="48162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85785" y="3764363"/>
            <a:ext cx="5422304" cy="748988"/>
          </a:xfrm>
          <a:prstGeom prst="rect">
            <a:avLst/>
          </a:prstGeom>
          <a:solidFill>
            <a:srgbClr val="0000FF"/>
          </a:solidFill>
          <a:ln w="254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267" b="1" dirty="0" smtClean="0">
                <a:solidFill>
                  <a:srgbClr val="FFFF00"/>
                </a:solidFill>
              </a:rPr>
              <a:t>What is a conjunction?</a:t>
            </a:r>
            <a:endParaRPr lang="en-GB" sz="4267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2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184" y="32274"/>
            <a:ext cx="7600837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  <a:buSzPts val="1100"/>
              <a:tabLst>
                <a:tab pos="215900" algn="l"/>
              </a:tabLst>
            </a:pPr>
            <a:r>
              <a:rPr lang="en-GB" sz="3200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Underline </a:t>
            </a:r>
            <a:r>
              <a:rPr lang="en-GB" sz="3200" dirty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subordinate clause and circle the subordinating conjunction.</a:t>
            </a: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  <a:tabLst>
                <a:tab pos="431800" algn="l"/>
                <a:tab pos="6116320" algn="r"/>
                <a:tab pos="431800" algn="l"/>
              </a:tabLst>
            </a:pPr>
            <a:r>
              <a:rPr lang="en-GB" sz="3200" dirty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The bones in a flexible joint are moved by muscles, which are attached by tendons.</a:t>
            </a: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  <a:tabLst>
                <a:tab pos="431800" algn="l"/>
                <a:tab pos="6116320" algn="r"/>
                <a:tab pos="431800" algn="l"/>
              </a:tabLst>
            </a:pPr>
            <a:r>
              <a:rPr lang="en-GB" sz="3200" dirty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Some questions have not been answered because of a lack of data.</a:t>
            </a:r>
          </a:p>
          <a:p>
            <a:pPr marL="342900" lvl="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  <a:tabLst>
                <a:tab pos="431800" algn="l"/>
                <a:tab pos="6116320" algn="r"/>
                <a:tab pos="431800" algn="l"/>
              </a:tabLst>
            </a:pPr>
            <a:r>
              <a:rPr lang="en-GB" sz="3200" dirty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People say that they have pulled a muscle, though often they mean a </a:t>
            </a:r>
            <a:r>
              <a:rPr lang="en-GB" sz="3200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tendon</a:t>
            </a:r>
            <a:r>
              <a:rPr lang="en-GB" sz="3200" dirty="0" smtClean="0">
                <a:solidFill>
                  <a:srgbClr val="0000FF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3200" dirty="0" smtClean="0">
              <a:solidFill>
                <a:srgbClr val="0000FF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084" y="1140311"/>
            <a:ext cx="4591978" cy="417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57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898" y="0"/>
            <a:ext cx="11939752" cy="6694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lphaLcPeriod"/>
              <a:tabLst>
                <a:tab pos="431800" algn="l"/>
                <a:tab pos="6116320" algn="r"/>
                <a:tab pos="431800" algn="l"/>
              </a:tabLst>
            </a:pPr>
            <a:endParaRPr lang="en-GB" sz="3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ts val="1200"/>
              </a:lnSpc>
              <a:spcBef>
                <a:spcPts val="600"/>
              </a:spcBef>
              <a:spcAft>
                <a:spcPts val="600"/>
              </a:spcAft>
              <a:tabLst>
                <a:tab pos="431800" algn="l"/>
                <a:tab pos="6116320" algn="r"/>
                <a:tab pos="431800" algn="l"/>
              </a:tabLst>
            </a:pPr>
            <a:r>
              <a:rPr lang="en-GB" sz="3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3.   Add </a:t>
            </a:r>
            <a:r>
              <a:rPr lang="en-GB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conjunctions to this paragraph.</a:t>
            </a:r>
          </a:p>
          <a:p>
            <a:pPr marL="21336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tabLst>
                <a:tab pos="215900" algn="l"/>
                <a:tab pos="457200" algn="l"/>
              </a:tabLst>
            </a:pPr>
            <a:r>
              <a:rPr lang="en-GB" sz="3200" i="1" dirty="0">
                <a:ea typeface="Times New Roman" panose="02020603050405020304" pitchFamily="18" charset="0"/>
              </a:rPr>
              <a:t>Scientists write about their experiments </a:t>
            </a:r>
            <a:r>
              <a:rPr lang="en-GB" sz="3200" i="1" u="sng" dirty="0">
                <a:ea typeface="Times New Roman" panose="02020603050405020304" pitchFamily="18" charset="0"/>
              </a:rPr>
              <a:t>                        </a:t>
            </a:r>
            <a:r>
              <a:rPr lang="en-GB" sz="3200" i="1" dirty="0">
                <a:ea typeface="Times New Roman" panose="02020603050405020304" pitchFamily="18" charset="0"/>
              </a:rPr>
              <a:t> </a:t>
            </a:r>
            <a:r>
              <a:rPr lang="en-GB" sz="3200" i="1" dirty="0">
                <a:solidFill>
                  <a:srgbClr val="000000"/>
                </a:solidFill>
                <a:ea typeface="Times New Roman" panose="02020603050405020304" pitchFamily="18" charset="0"/>
              </a:rPr>
              <a:t>are published in scientific journals. Scientific journals contain a number of different papers</a:t>
            </a:r>
            <a:r>
              <a:rPr lang="en-GB" sz="3200" i="1" dirty="0">
                <a:ea typeface="Times New Roman" panose="02020603050405020304" pitchFamily="18" charset="0"/>
              </a:rPr>
              <a:t> </a:t>
            </a:r>
            <a:r>
              <a:rPr lang="en-GB" sz="3200" i="1" u="sng" dirty="0">
                <a:ea typeface="Times New Roman" panose="02020603050405020304" pitchFamily="18" charset="0"/>
              </a:rPr>
              <a:t>                        </a:t>
            </a:r>
            <a:r>
              <a:rPr lang="en-GB" sz="3200" i="1" dirty="0">
                <a:ea typeface="Times New Roman" panose="02020603050405020304" pitchFamily="18" charset="0"/>
              </a:rPr>
              <a:t> there is a convention for how a scientific report is set out. Scientists also need to follow grammatical rules when they write </a:t>
            </a:r>
            <a:r>
              <a:rPr lang="en-GB" sz="3200" i="1" u="sng" dirty="0">
                <a:ea typeface="Times New Roman" panose="02020603050405020304" pitchFamily="18" charset="0"/>
              </a:rPr>
              <a:t>                        </a:t>
            </a:r>
            <a:r>
              <a:rPr lang="en-GB" sz="3200" i="1" dirty="0">
                <a:ea typeface="Times New Roman" panose="02020603050405020304" pitchFamily="18" charset="0"/>
              </a:rPr>
              <a:t> this makes their papers easily understood. Other scientists read papers in journals </a:t>
            </a:r>
            <a:r>
              <a:rPr lang="en-GB" sz="3200" i="1" u="sng" dirty="0">
                <a:ea typeface="Times New Roman" panose="02020603050405020304" pitchFamily="18" charset="0"/>
              </a:rPr>
              <a:t>                        </a:t>
            </a:r>
            <a:r>
              <a:rPr lang="en-GB" sz="3200" i="1" dirty="0">
                <a:ea typeface="Times New Roman" panose="02020603050405020304" pitchFamily="18" charset="0"/>
              </a:rPr>
              <a:t> they can learn about new discoveries </a:t>
            </a:r>
            <a:r>
              <a:rPr lang="en-GB" sz="3200" i="1" u="sng" dirty="0">
                <a:ea typeface="Times New Roman" panose="02020603050405020304" pitchFamily="18" charset="0"/>
              </a:rPr>
              <a:t>                        </a:t>
            </a:r>
            <a:r>
              <a:rPr lang="en-GB" sz="3200" i="1" dirty="0">
                <a:ea typeface="Times New Roman" panose="02020603050405020304" pitchFamily="18" charset="0"/>
              </a:rPr>
              <a:t> about how those new discoveries were made.</a:t>
            </a:r>
            <a:endParaRPr lang="en-GB" sz="3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29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122" y="129092"/>
            <a:ext cx="117796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7030A0"/>
                </a:solidFill>
              </a:rPr>
              <a:t>What you really need to know;</a:t>
            </a:r>
          </a:p>
          <a:p>
            <a:endParaRPr lang="en-GB" sz="36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rgbClr val="7030A0"/>
                </a:solidFill>
              </a:rPr>
              <a:t>Write clearly and accurately.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rgbClr val="7030A0"/>
                </a:solidFill>
              </a:rPr>
              <a:t>Give extra information in your sentences to make the easier to fully understand.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7030A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rgbClr val="7030A0"/>
                </a:solidFill>
              </a:rPr>
              <a:t>Don’t use slang words.</a:t>
            </a:r>
            <a:endParaRPr lang="en-GB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11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214" y="204395"/>
            <a:ext cx="108329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Teacher notes</a:t>
            </a:r>
          </a:p>
          <a:p>
            <a:endParaRPr lang="en-GB" dirty="0"/>
          </a:p>
          <a:p>
            <a:r>
              <a:rPr lang="en-GB" dirty="0" smtClean="0"/>
              <a:t>You can either print out the worksheet, or get students to write it down or just go through the exercise on the board as a class.</a:t>
            </a:r>
          </a:p>
          <a:p>
            <a:endParaRPr lang="en-GB" dirty="0"/>
          </a:p>
          <a:p>
            <a:r>
              <a:rPr lang="en-GB" dirty="0" smtClean="0"/>
              <a:t>I wouldn’t spend too much time on this exercise.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02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214" y="290456"/>
            <a:ext cx="1155371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0000FF"/>
                </a:solidFill>
              </a:rPr>
              <a:t>Scientists have to share their </a:t>
            </a:r>
            <a:r>
              <a:rPr lang="en-GB" sz="4000" dirty="0" smtClean="0">
                <a:solidFill>
                  <a:srgbClr val="0000FF"/>
                </a:solidFill>
              </a:rPr>
              <a:t>discoveries with other scientists if they want their work to be accepted.</a:t>
            </a:r>
          </a:p>
          <a:p>
            <a:endParaRPr lang="en-GB" sz="4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4000" dirty="0" smtClean="0">
                <a:solidFill>
                  <a:srgbClr val="7030A0"/>
                </a:solidFill>
              </a:rPr>
              <a:t>Therefore, written communication is crucial to science.</a:t>
            </a:r>
          </a:p>
          <a:p>
            <a:endParaRPr lang="en-GB" sz="40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4000" dirty="0" smtClean="0">
                <a:solidFill>
                  <a:srgbClr val="00B050"/>
                </a:solidFill>
              </a:rPr>
              <a:t>Written communication is another essential skill that can be improved through studying science.</a:t>
            </a:r>
          </a:p>
        </p:txBody>
      </p:sp>
    </p:spTree>
    <p:extLst>
      <p:ext uri="{BB962C8B-B14F-4D97-AF65-F5344CB8AC3E}">
        <p14:creationId xmlns:p14="http://schemas.microsoft.com/office/powerpoint/2010/main" val="297388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1214" y="290456"/>
            <a:ext cx="1155371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0000FF"/>
                </a:solidFill>
              </a:rPr>
              <a:t>Quite often a students is let down by their written communication in exams.</a:t>
            </a:r>
          </a:p>
          <a:p>
            <a:endParaRPr lang="en-GB" sz="4000" dirty="0">
              <a:solidFill>
                <a:srgbClr val="FF0000"/>
              </a:solidFill>
            </a:endParaRPr>
          </a:p>
          <a:p>
            <a:r>
              <a:rPr lang="en-GB" sz="4000" dirty="0" smtClean="0">
                <a:solidFill>
                  <a:srgbClr val="7030A0"/>
                </a:solidFill>
              </a:rPr>
              <a:t>If you write clearly and scientifically in tests you will achieve higher grades.</a:t>
            </a:r>
          </a:p>
          <a:p>
            <a:endParaRPr lang="en-GB" sz="4000" dirty="0">
              <a:solidFill>
                <a:srgbClr val="FF0000"/>
              </a:solidFill>
            </a:endParaRPr>
          </a:p>
          <a:p>
            <a:r>
              <a:rPr lang="en-GB" sz="4000" dirty="0" smtClean="0">
                <a:solidFill>
                  <a:srgbClr val="00B050"/>
                </a:solidFill>
              </a:rPr>
              <a:t>It is something that most people are able to improve upon.</a:t>
            </a:r>
            <a:endParaRPr lang="en-GB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29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941" y="193638"/>
            <a:ext cx="1156447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A sentence is made up of clauses.</a:t>
            </a:r>
          </a:p>
          <a:p>
            <a:endParaRPr lang="en-GB" sz="3600" dirty="0">
              <a:solidFill>
                <a:srgbClr val="0000FF"/>
              </a:solidFill>
            </a:endParaRPr>
          </a:p>
          <a:p>
            <a:r>
              <a:rPr lang="en-GB" sz="3600" dirty="0" smtClean="0">
                <a:solidFill>
                  <a:srgbClr val="0000FF"/>
                </a:solidFill>
              </a:rPr>
              <a:t>A clause contains a subject and a</a:t>
            </a:r>
          </a:p>
          <a:p>
            <a:r>
              <a:rPr lang="en-GB" sz="3600" dirty="0" smtClean="0">
                <a:solidFill>
                  <a:srgbClr val="0000FF"/>
                </a:solidFill>
              </a:rPr>
              <a:t>verb.</a:t>
            </a:r>
          </a:p>
          <a:p>
            <a:endParaRPr lang="en-GB" sz="3600" dirty="0" smtClean="0">
              <a:solidFill>
                <a:srgbClr val="0000FF"/>
              </a:solidFill>
            </a:endParaRPr>
          </a:p>
          <a:p>
            <a:endParaRPr lang="en-GB" sz="3600" dirty="0">
              <a:solidFill>
                <a:srgbClr val="0000FF"/>
              </a:solidFill>
            </a:endParaRPr>
          </a:p>
          <a:p>
            <a:r>
              <a:rPr lang="en-GB" sz="3600" dirty="0" smtClean="0">
                <a:solidFill>
                  <a:srgbClr val="0000FF"/>
                </a:solidFill>
              </a:rPr>
              <a:t>If the clause makes sense on it’s own then it is called the main clause.</a:t>
            </a:r>
          </a:p>
          <a:p>
            <a:endParaRPr lang="en-GB" sz="3600" dirty="0">
              <a:solidFill>
                <a:srgbClr val="0000FF"/>
              </a:solidFill>
            </a:endParaRPr>
          </a:p>
          <a:p>
            <a:r>
              <a:rPr lang="en-GB" sz="3600" dirty="0" smtClean="0">
                <a:solidFill>
                  <a:srgbClr val="0000FF"/>
                </a:solidFill>
              </a:rPr>
              <a:t>Short single-clause sentences are good for writing methods or introducing a topic.</a:t>
            </a:r>
            <a:endParaRPr lang="en-GB" sz="3600" dirty="0">
              <a:solidFill>
                <a:srgbClr val="0000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3163" y="193638"/>
            <a:ext cx="4593886" cy="3098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334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655" y="760372"/>
            <a:ext cx="1193975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SzPts val="1100"/>
              <a:tabLst>
                <a:tab pos="215900" algn="l"/>
              </a:tabLst>
            </a:pPr>
            <a:r>
              <a:rPr lang="en-GB" sz="360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2.    In </a:t>
            </a:r>
            <a:r>
              <a:rPr lang="en-GB" sz="36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each sentence, underline the subject and circle the verb.</a:t>
            </a:r>
          </a:p>
          <a:p>
            <a:pPr marL="453390" indent="-23114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31800" algn="l"/>
                <a:tab pos="6116320" algn="r"/>
                <a:tab pos="3510915" algn="l"/>
              </a:tabLst>
            </a:pPr>
            <a:r>
              <a:rPr lang="en-GB" sz="3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360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Bones </a:t>
            </a:r>
            <a:r>
              <a:rPr lang="en-GB" sz="36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are organs.	</a:t>
            </a:r>
            <a:endParaRPr lang="en-GB" sz="3600" dirty="0" smtClean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3114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31800" algn="l"/>
                <a:tab pos="6116320" algn="r"/>
                <a:tab pos="3510915" algn="l"/>
              </a:tabLst>
            </a:pPr>
            <a:r>
              <a:rPr lang="en-GB" sz="3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sz="3600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GB" sz="3600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Some </a:t>
            </a:r>
            <a:r>
              <a:rPr lang="en-GB" sz="36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bones help to support organs.</a:t>
            </a:r>
            <a:endParaRPr lang="en-GB" sz="3600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3390" indent="-23114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31800" algn="l"/>
                <a:tab pos="6116320" algn="r"/>
                <a:tab pos="3510915" algn="l"/>
              </a:tabLst>
            </a:pPr>
            <a:r>
              <a:rPr lang="en-GB" sz="3600" b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en-GB" sz="36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GB" sz="3600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en-GB" sz="36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skull protects the brain.	</a:t>
            </a:r>
            <a:endParaRPr lang="en-GB" sz="3600" dirty="0" smtClean="0">
              <a:solidFill>
                <a:srgbClr val="FF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3390" indent="-23114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431800" algn="l"/>
                <a:tab pos="6116320" algn="r"/>
                <a:tab pos="3510915" algn="l"/>
              </a:tabLst>
            </a:pPr>
            <a:r>
              <a:rPr lang="en-GB" sz="3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</a:t>
            </a:r>
            <a:r>
              <a:rPr lang="en-GB" sz="3600" b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GB" sz="36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Joints </a:t>
            </a:r>
            <a:r>
              <a:rPr lang="en-GB" sz="36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contain muscles and </a:t>
            </a:r>
            <a:r>
              <a:rPr lang="en-GB" sz="3600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bones</a:t>
            </a:r>
            <a:r>
              <a:rPr lang="en-GB" sz="36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sz="3600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2358" y="105104"/>
            <a:ext cx="102580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You may want to use the 7cc2 worksheet or get students to copy and complete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1855" y="3761193"/>
            <a:ext cx="4755552" cy="305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482" y="80345"/>
            <a:ext cx="11489503" cy="650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7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819" y="193637"/>
            <a:ext cx="11876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 smtClean="0">
                <a:solidFill>
                  <a:srgbClr val="0000FF"/>
                </a:solidFill>
              </a:rPr>
              <a:t>Complex sentences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5153" y="1011217"/>
            <a:ext cx="118764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Sometimes we need to give extra information (subordinate clause) in a sentence to back up our main point.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In this case we may choose to write a complex sentence.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You need to be able to write complex sentences in tests and exams.</a:t>
            </a:r>
          </a:p>
          <a:p>
            <a:endParaRPr lang="en-GB" sz="3200" dirty="0">
              <a:solidFill>
                <a:srgbClr val="FF0000"/>
              </a:solidFill>
            </a:endParaRPr>
          </a:p>
          <a:p>
            <a:r>
              <a:rPr lang="en-GB" sz="3200" dirty="0" smtClean="0">
                <a:solidFill>
                  <a:srgbClr val="FF0000"/>
                </a:solidFill>
              </a:rPr>
              <a:t>This is how you can improve your results.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87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819" y="193637"/>
            <a:ext cx="118764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u="sng" dirty="0" smtClean="0">
                <a:solidFill>
                  <a:srgbClr val="0000FF"/>
                </a:solidFill>
              </a:rPr>
              <a:t>Complex sentences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96819" y="1264438"/>
            <a:ext cx="12030637" cy="1223106"/>
            <a:chOff x="50201" y="1759290"/>
            <a:chExt cx="12141799" cy="1223106"/>
          </a:xfrm>
        </p:grpSpPr>
        <p:sp>
          <p:nvSpPr>
            <p:cNvPr id="8" name="Rectangle 7"/>
            <p:cNvSpPr/>
            <p:nvPr/>
          </p:nvSpPr>
          <p:spPr>
            <a:xfrm>
              <a:off x="9921239" y="1782066"/>
              <a:ext cx="2270761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3600" dirty="0" smtClean="0">
                  <a:solidFill>
                    <a:srgbClr val="0000FF"/>
                  </a:solidFill>
                </a:rPr>
                <a:t>Complex sentence</a:t>
              </a:r>
              <a:endParaRPr lang="en-GB" sz="3600" dirty="0">
                <a:solidFill>
                  <a:srgbClr val="0000FF"/>
                </a:solidFill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50201" y="1759290"/>
              <a:ext cx="10250247" cy="1223106"/>
              <a:chOff x="50201" y="1759290"/>
              <a:chExt cx="10250247" cy="1223106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50201" y="1759290"/>
                <a:ext cx="166026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 smtClean="0">
                    <a:solidFill>
                      <a:srgbClr val="0000FF"/>
                    </a:solidFill>
                  </a:rPr>
                  <a:t>Main</a:t>
                </a:r>
              </a:p>
              <a:p>
                <a:pPr algn="ctr"/>
                <a:r>
                  <a:rPr lang="en-GB" sz="3600" dirty="0" smtClean="0">
                    <a:solidFill>
                      <a:srgbClr val="0000FF"/>
                    </a:solidFill>
                  </a:rPr>
                  <a:t>clause</a:t>
                </a:r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2472465" y="1782067"/>
                <a:ext cx="289560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 smtClean="0">
                    <a:solidFill>
                      <a:srgbClr val="0000FF"/>
                    </a:solidFill>
                  </a:rPr>
                  <a:t>Subordinating conjunction</a:t>
                </a:r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259158" y="1782066"/>
                <a:ext cx="289560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 smtClean="0">
                    <a:solidFill>
                      <a:srgbClr val="0000FF"/>
                    </a:solidFill>
                  </a:rPr>
                  <a:t>Subordinate clause</a:t>
                </a:r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245197" y="1966730"/>
                <a:ext cx="166026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800" dirty="0" smtClean="0">
                    <a:solidFill>
                      <a:srgbClr val="0000FF"/>
                    </a:solidFill>
                  </a:rPr>
                  <a:t>+</a:t>
                </a:r>
                <a:endParaRPr lang="en-GB" sz="48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088368" y="1964947"/>
                <a:ext cx="166026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800" dirty="0" smtClean="0">
                    <a:solidFill>
                      <a:srgbClr val="0000FF"/>
                    </a:solidFill>
                  </a:rPr>
                  <a:t>+</a:t>
                </a:r>
                <a:endParaRPr lang="en-GB" sz="48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8640184" y="1943954"/>
                <a:ext cx="166026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800" dirty="0" smtClean="0">
                    <a:solidFill>
                      <a:srgbClr val="0000FF"/>
                    </a:solidFill>
                  </a:rPr>
                  <a:t>=</a:t>
                </a:r>
                <a:endParaRPr lang="en-GB" sz="4800" dirty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227703" y="3393562"/>
            <a:ext cx="116146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www.activeteachonline.com/default/player/splitzoom/id/286381/external/0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96819" y="4804628"/>
            <a:ext cx="12030637" cy="1223105"/>
            <a:chOff x="50201" y="1759290"/>
            <a:chExt cx="12141799" cy="1223105"/>
          </a:xfrm>
        </p:grpSpPr>
        <p:sp>
          <p:nvSpPr>
            <p:cNvPr id="16" name="Rectangle 15"/>
            <p:cNvSpPr/>
            <p:nvPr/>
          </p:nvSpPr>
          <p:spPr>
            <a:xfrm>
              <a:off x="9921239" y="1782066"/>
              <a:ext cx="2270761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3600" dirty="0" smtClean="0">
                  <a:solidFill>
                    <a:srgbClr val="FF0000"/>
                  </a:solidFill>
                </a:rPr>
                <a:t>Complex sentence</a:t>
              </a:r>
              <a:endParaRPr lang="en-GB" sz="3600" dirty="0">
                <a:solidFill>
                  <a:srgbClr val="FF0000"/>
                </a:solidFill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50201" y="1759290"/>
              <a:ext cx="10250247" cy="1223105"/>
              <a:chOff x="50201" y="1759290"/>
              <a:chExt cx="10250247" cy="122310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50201" y="1759290"/>
                <a:ext cx="1660264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 smtClean="0">
                    <a:solidFill>
                      <a:srgbClr val="FF0000"/>
                    </a:solidFill>
                  </a:rPr>
                  <a:t>Main</a:t>
                </a:r>
              </a:p>
              <a:p>
                <a:pPr algn="ctr"/>
                <a:r>
                  <a:rPr lang="en-GB" sz="3600" dirty="0" smtClean="0">
                    <a:solidFill>
                      <a:srgbClr val="FF0000"/>
                    </a:solidFill>
                  </a:rPr>
                  <a:t>subject</a:t>
                </a:r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471322" y="2057279"/>
                <a:ext cx="28956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 smtClean="0">
                    <a:solidFill>
                      <a:srgbClr val="FF0000"/>
                    </a:solidFill>
                  </a:rPr>
                  <a:t>Link word</a:t>
                </a:r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6259158" y="1782066"/>
                <a:ext cx="289560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3600" dirty="0" smtClean="0">
                    <a:solidFill>
                      <a:srgbClr val="FF0000"/>
                    </a:solidFill>
                  </a:rPr>
                  <a:t>Extra information</a:t>
                </a:r>
                <a:endParaRPr lang="en-GB" sz="3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245197" y="1966730"/>
                <a:ext cx="166026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800" dirty="0" smtClean="0">
                    <a:solidFill>
                      <a:srgbClr val="FF0000"/>
                    </a:solidFill>
                  </a:rPr>
                  <a:t>+</a:t>
                </a:r>
                <a:endParaRPr lang="en-GB" sz="48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088368" y="1964947"/>
                <a:ext cx="166026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800" dirty="0" smtClean="0">
                    <a:solidFill>
                      <a:srgbClr val="FF0000"/>
                    </a:solidFill>
                  </a:rPr>
                  <a:t>+</a:t>
                </a:r>
                <a:endParaRPr lang="en-GB" sz="48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8640184" y="1943954"/>
                <a:ext cx="166026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4800" dirty="0" smtClean="0">
                    <a:solidFill>
                      <a:srgbClr val="FF0000"/>
                    </a:solidFill>
                  </a:rPr>
                  <a:t>=</a:t>
                </a:r>
                <a:endParaRPr lang="en-GB" sz="4800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58094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469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Highams Park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Tomkins</dc:creator>
  <cp:lastModifiedBy>M Tomkins</cp:lastModifiedBy>
  <cp:revision>49</cp:revision>
  <dcterms:created xsi:type="dcterms:W3CDTF">2018-06-27T10:37:59Z</dcterms:created>
  <dcterms:modified xsi:type="dcterms:W3CDTF">2019-03-04T16:39:05Z</dcterms:modified>
</cp:coreProperties>
</file>