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751" r:id="rId3"/>
    <p:sldId id="258" r:id="rId4"/>
    <p:sldId id="256" r:id="rId5"/>
    <p:sldId id="257" r:id="rId6"/>
    <p:sldId id="259" r:id="rId7"/>
    <p:sldId id="261" r:id="rId8"/>
    <p:sldId id="263" r:id="rId9"/>
    <p:sldId id="752" r:id="rId10"/>
    <p:sldId id="74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CC99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CBB95-85D2-4389-9D18-E356EC2F19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0D55D3-CC4B-41FA-8E82-EEA6BDA17F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13BDC-111F-4A9E-9BB3-8AFAA365B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BDAA5-C8E7-4FCD-AA70-B7FAD1B0C8A9}" type="datetimeFigureOut">
              <a:rPr lang="en-GB" smtClean="0"/>
              <a:t>25/02/2022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7B7980-3776-47B4-8BF1-B22B82AE6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2818F2-4032-4CA9-81F2-6BB08355C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80325-33A8-43BF-9B33-2BB40AD80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128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92AF7-85B3-476E-8D74-3FA2815BC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F1A7DC-1170-4B68-8DDC-2D58ECE980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0C819-A381-4F15-B53E-77A0F2D6E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BDAA5-C8E7-4FCD-AA70-B7FAD1B0C8A9}" type="datetimeFigureOut">
              <a:rPr lang="en-GB" smtClean="0"/>
              <a:t>25/02/2022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1456D9-C34A-4A30-9451-11942D934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AB603-F011-4B22-99B9-3698852C7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80325-33A8-43BF-9B33-2BB40AD80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225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B1F94C-9D22-4BC1-95B8-615A1C6BB5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0056B7-127B-4708-9ADC-8755591FF4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65516-32F7-4BAF-933E-78B02858E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BDAA5-C8E7-4FCD-AA70-B7FAD1B0C8A9}" type="datetimeFigureOut">
              <a:rPr lang="en-GB" smtClean="0"/>
              <a:t>25/02/2022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6C8E3-EA17-40CD-AB71-FB951C48F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D92F6-ECE8-4FCD-A300-46B7B9E8E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80325-33A8-43BF-9B33-2BB40AD80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557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68655-29D5-4DE0-AEEC-4F902DDDC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6490F-1CBA-494E-8DBC-64DBEA3BD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C6DE4-2A4A-4E74-B860-E79C86285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BDAA5-C8E7-4FCD-AA70-B7FAD1B0C8A9}" type="datetimeFigureOut">
              <a:rPr lang="en-GB" smtClean="0"/>
              <a:t>25/02/2022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D671A8-B6FA-487E-8B4B-33D8AB1A8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B312C-A575-4DDC-954A-36AD2418A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80325-33A8-43BF-9B33-2BB40AD80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968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2579A-FD31-49C7-96B4-A616F0227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6467EB-E074-4988-98FA-273E294FD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2E5DB-5765-4FD9-885B-3A1BB4F59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BDAA5-C8E7-4FCD-AA70-B7FAD1B0C8A9}" type="datetimeFigureOut">
              <a:rPr lang="en-GB" smtClean="0"/>
              <a:t>25/02/2022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FB1FE-95E7-44E1-8966-F62D7BD6C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A2382-9C00-433D-8BB4-43AFE1CB9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80325-33A8-43BF-9B33-2BB40AD80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060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0D18A-AB24-4BC4-89F4-696CE4B9B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7D5FA-7211-4C40-A9BB-BB0C637035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588179-B5C0-4C78-A79C-52689A59CD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3702CC-C50F-48A6-AA92-254E7A3D4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BDAA5-C8E7-4FCD-AA70-B7FAD1B0C8A9}" type="datetimeFigureOut">
              <a:rPr lang="en-GB" smtClean="0"/>
              <a:t>25/02/2022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7A04AF-FBDF-4E7A-B5B4-26C5F8EFD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DA1D25-DDED-4A0B-8947-52747194F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80325-33A8-43BF-9B33-2BB40AD80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679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12B41-274A-4142-BC56-564532E15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5D0F79-9DB8-452C-A795-203D5120F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DBACCB-A9BB-4368-9478-DE8B9F586E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79DD44-E144-49E4-9BE7-79F9051C77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1276DC-945A-4A75-9183-EB983A579C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170AE5-72E7-40DD-BB61-88B84BCB4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BDAA5-C8E7-4FCD-AA70-B7FAD1B0C8A9}" type="datetimeFigureOut">
              <a:rPr lang="en-GB" smtClean="0"/>
              <a:t>25/02/2022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8FACA7-13CB-4972-A077-CC49AC6AB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237E8C-C427-4E1B-B0B9-20AD53127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80325-33A8-43BF-9B33-2BB40AD80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790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C6E62-2FF4-4463-A663-663644D03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95649E-D01C-4855-B996-80D92908A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BDAA5-C8E7-4FCD-AA70-B7FAD1B0C8A9}" type="datetimeFigureOut">
              <a:rPr lang="en-GB" smtClean="0"/>
              <a:t>25/02/2022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93DCB6-5784-418F-AB03-A70EC60AD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7FE8CC-09D2-4DAA-9186-23969F11C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80325-33A8-43BF-9B33-2BB40AD80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69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D92FC7-D2FB-400D-AEA5-73E124FAC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BDAA5-C8E7-4FCD-AA70-B7FAD1B0C8A9}" type="datetimeFigureOut">
              <a:rPr lang="en-GB" smtClean="0"/>
              <a:t>25/02/2022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31E347-7080-4886-A115-0C56581DE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AF4B85-6A90-4688-85BD-426679688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80325-33A8-43BF-9B33-2BB40AD80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34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A0F7C-D42D-4753-81B5-3531BDBD1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C88CD-E382-4081-AC2D-2EC8CCEF1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FDD8DB-FDF5-431D-97D1-61803547A9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90D805-0F10-4D02-B186-6BF6B66DE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BDAA5-C8E7-4FCD-AA70-B7FAD1B0C8A9}" type="datetimeFigureOut">
              <a:rPr lang="en-GB" smtClean="0"/>
              <a:t>25/02/2022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98BFE8-4690-4AB1-86EB-035E290BB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C53D39-AFEC-4AA1-8FA1-01395F446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80325-33A8-43BF-9B33-2BB40AD80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867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857D8-A9DF-46D6-9762-90DACF58A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AF8B26-DA3F-4C17-B45D-0FBA76D816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CF5C0D-18EF-4A24-A98D-F7F3B0D9F1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A60967-E06F-49F0-B4CC-0D9F4AB77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BDAA5-C8E7-4FCD-AA70-B7FAD1B0C8A9}" type="datetimeFigureOut">
              <a:rPr lang="en-GB" smtClean="0"/>
              <a:t>25/02/2022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321FDB-200E-4DA2-ACE0-C44D616E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5905E2-191E-467B-B9AE-DACD6DC81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80325-33A8-43BF-9B33-2BB40AD80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01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9C01BE-5128-47FE-BD7B-198A58528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B85F03-5589-401A-AB2A-676BBCED1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EDE66-CD0E-4685-AD77-CF78816FED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BDAA5-C8E7-4FCD-AA70-B7FAD1B0C8A9}" type="datetimeFigureOut">
              <a:rPr lang="en-GB" smtClean="0"/>
              <a:t>25/02/2022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59307-C033-4317-AE61-EB70659158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5332F-513E-410E-A85F-2E5198AB0E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80325-33A8-43BF-9B33-2BB40AD80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96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haccess.org.uk/" TargetMode="External"/><Relationship Id="rId13" Type="http://schemas.openxmlformats.org/officeDocument/2006/relationships/hyperlink" Target="https://www.childline.org.uk/" TargetMode="External"/><Relationship Id="rId18" Type="http://schemas.openxmlformats.org/officeDocument/2006/relationships/image" Target="../media/image23.png"/><Relationship Id="rId26" Type="http://schemas.openxmlformats.org/officeDocument/2006/relationships/hyperlink" Target="https://www.kooth.com/" TargetMode="External"/><Relationship Id="rId3" Type="http://schemas.openxmlformats.org/officeDocument/2006/relationships/hyperlink" Target="mailto:help@beateatingdisorders.org.uk" TargetMode="External"/><Relationship Id="rId21" Type="http://schemas.openxmlformats.org/officeDocument/2006/relationships/image" Target="../media/image25.png"/><Relationship Id="rId7" Type="http://schemas.openxmlformats.org/officeDocument/2006/relationships/image" Target="../media/image18.png"/><Relationship Id="rId12" Type="http://schemas.openxmlformats.org/officeDocument/2006/relationships/image" Target="../media/image20.png"/><Relationship Id="rId17" Type="http://schemas.openxmlformats.org/officeDocument/2006/relationships/hyperlink" Target="https://mermaidsuk.org.uk/about-us/" TargetMode="External"/><Relationship Id="rId25" Type="http://schemas.openxmlformats.org/officeDocument/2006/relationships/image" Target="../media/image2.png"/><Relationship Id="rId2" Type="http://schemas.openxmlformats.org/officeDocument/2006/relationships/image" Target="../media/image1.png"/><Relationship Id="rId16" Type="http://schemas.openxmlformats.org/officeDocument/2006/relationships/image" Target="../media/image22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ngminds.org.uk/" TargetMode="External"/><Relationship Id="rId11" Type="http://schemas.openxmlformats.org/officeDocument/2006/relationships/hyperlink" Target="https://nopanic.org.uk/" TargetMode="External"/><Relationship Id="rId24" Type="http://schemas.openxmlformats.org/officeDocument/2006/relationships/image" Target="../media/image27.png"/><Relationship Id="rId5" Type="http://schemas.openxmlformats.org/officeDocument/2006/relationships/image" Target="../media/image17.png"/><Relationship Id="rId15" Type="http://schemas.openxmlformats.org/officeDocument/2006/relationships/hyperlink" Target="https://www.thecalmzone.net/" TargetMode="External"/><Relationship Id="rId23" Type="http://schemas.openxmlformats.org/officeDocument/2006/relationships/image" Target="../media/image26.png"/><Relationship Id="rId10" Type="http://schemas.openxmlformats.org/officeDocument/2006/relationships/hyperlink" Target="https://www.themix.org.uk/" TargetMode="External"/><Relationship Id="rId19" Type="http://schemas.openxmlformats.org/officeDocument/2006/relationships/hyperlink" Target="https://www.macmillan.org.uk/" TargetMode="External"/><Relationship Id="rId4" Type="http://schemas.openxmlformats.org/officeDocument/2006/relationships/hyperlink" Target="mailto:studentline@beateatingdisorders.org.uk" TargetMode="External"/><Relationship Id="rId9" Type="http://schemas.openxmlformats.org/officeDocument/2006/relationships/image" Target="../media/image19.png"/><Relationship Id="rId14" Type="http://schemas.openxmlformats.org/officeDocument/2006/relationships/image" Target="../media/image21.png"/><Relationship Id="rId22" Type="http://schemas.openxmlformats.org/officeDocument/2006/relationships/hyperlink" Target="https://www.hopeagain.org.uk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highamspark-my.sharepoint.com/:x:/g/personal/dstephens_highamsparkschool_co_uk/Ectcgoc5apJOp8VslLOGTrMBa-X1Sql87Px2wsasqbZMRA?e=8PRku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mywinehousefoundation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nelft.nhs.uk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ndreacorbett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amremarkable.withgoogle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traighttalking.org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icelouiseyoga.com/the-yoga-project-uk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EC272-4A7B-4B0B-88CE-70679E042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531" y="295768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u="sng" dirty="0">
                <a:solidFill>
                  <a:srgbClr val="0070C0"/>
                </a:solidFill>
              </a:rPr>
              <a:t>Wellbeing Morning: </a:t>
            </a:r>
            <a:r>
              <a:rPr lang="en-GB" sz="4800" b="1" u="sng" dirty="0">
                <a:solidFill>
                  <a:srgbClr val="0070C0"/>
                </a:solidFill>
              </a:rPr>
              <a:t>Monday 7</a:t>
            </a:r>
            <a:r>
              <a:rPr lang="en-GB" sz="4800" b="1" u="sng" baseline="30000" dirty="0">
                <a:solidFill>
                  <a:srgbClr val="0070C0"/>
                </a:solidFill>
              </a:rPr>
              <a:t>th</a:t>
            </a:r>
            <a:r>
              <a:rPr lang="en-GB" sz="4800" b="1" u="sng" dirty="0">
                <a:solidFill>
                  <a:srgbClr val="0070C0"/>
                </a:solidFill>
              </a:rPr>
              <a:t> March 2022</a:t>
            </a:r>
            <a:br>
              <a:rPr lang="en-GB" sz="4800" dirty="0"/>
            </a:br>
            <a:endParaRPr lang="en-GB" sz="4800" b="1" u="sng" dirty="0">
              <a:solidFill>
                <a:srgbClr val="0070C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4695511-E386-466A-A396-1220D2E01785}"/>
              </a:ext>
            </a:extLst>
          </p:cNvPr>
          <p:cNvGrpSpPr/>
          <p:nvPr/>
        </p:nvGrpSpPr>
        <p:grpSpPr>
          <a:xfrm>
            <a:off x="677981" y="209476"/>
            <a:ext cx="10188104" cy="1939597"/>
            <a:chOff x="1964186" y="-22479"/>
            <a:chExt cx="10188104" cy="1939597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0F3C2269-D7C6-402E-9656-3CFFBB4D1339}"/>
                </a:ext>
              </a:extLst>
            </p:cNvPr>
            <p:cNvSpPr txBox="1">
              <a:spLocks/>
            </p:cNvSpPr>
            <p:nvPr/>
          </p:nvSpPr>
          <p:spPr>
            <a:xfrm>
              <a:off x="1964186" y="9478"/>
              <a:ext cx="8596668" cy="13208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5400" b="1" u="sng" dirty="0">
                  <a:solidFill>
                    <a:srgbClr val="002060"/>
                  </a:solidFill>
                </a:rPr>
                <a:t>Your Mental Health Matters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362CC96-9E45-4AB8-80F7-47D50073D8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24374" y="186185"/>
              <a:ext cx="2427916" cy="1430141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913EACF-30AB-46C2-B365-F8B3572D74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40041" y="1902375"/>
              <a:ext cx="9912249" cy="14743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173F9D6-4155-472C-955B-EED7BBADC2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11318" y="9478"/>
              <a:ext cx="6690" cy="190764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FC8A598-E282-40EB-A9D8-8DD9D96003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40041" y="-22479"/>
              <a:ext cx="9905559" cy="53933"/>
            </a:xfrm>
            <a:prstGeom prst="rect">
              <a:avLst/>
            </a:prstGeom>
          </p:spPr>
        </p:pic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0A40A15-5839-4E74-B3C1-F0EA65BBCCDB}"/>
              </a:ext>
            </a:extLst>
          </p:cNvPr>
          <p:cNvCxnSpPr>
            <a:cxnSpLocks/>
          </p:cNvCxnSpPr>
          <p:nvPr/>
        </p:nvCxnSpPr>
        <p:spPr>
          <a:xfrm flipH="1" flipV="1">
            <a:off x="10856161" y="227459"/>
            <a:ext cx="17012" cy="192161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0ED082B8-00EB-423F-A9C5-5AE0325CBF35}"/>
              </a:ext>
            </a:extLst>
          </p:cNvPr>
          <p:cNvSpPr/>
          <p:nvPr/>
        </p:nvSpPr>
        <p:spPr>
          <a:xfrm>
            <a:off x="797761" y="4658464"/>
            <a:ext cx="97463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dirty="0"/>
              <a:t>Funded by Eliana Richards Jack Petchey award</a:t>
            </a:r>
          </a:p>
        </p:txBody>
      </p:sp>
    </p:spTree>
    <p:extLst>
      <p:ext uri="{BB962C8B-B14F-4D97-AF65-F5344CB8AC3E}">
        <p14:creationId xmlns:p14="http://schemas.microsoft.com/office/powerpoint/2010/main" val="2560297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59BD9-C7CB-4CAD-8AE6-3254CF1BD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6510" y="402431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GB" sz="4800" b="1" u="sng" dirty="0">
                <a:solidFill>
                  <a:srgbClr val="002060"/>
                </a:solidFill>
              </a:rPr>
              <a:t>Your Mental Health Matters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97BEED-6464-4AD8-B79C-C7613A690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0854" y="286046"/>
            <a:ext cx="979177" cy="5767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F65E0C1-DDCE-4F6D-86E1-DEEC66A50A4B}"/>
              </a:ext>
            </a:extLst>
          </p:cNvPr>
          <p:cNvSpPr txBox="1"/>
          <p:nvPr/>
        </p:nvSpPr>
        <p:spPr>
          <a:xfrm>
            <a:off x="7446625" y="2642879"/>
            <a:ext cx="2708152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Offers information and support for anybody affected by eating disorders. </a:t>
            </a:r>
          </a:p>
          <a:p>
            <a:r>
              <a:rPr lang="en-US" sz="1400" dirty="0"/>
              <a:t>0808 801 0677 / 0808 801 0711</a:t>
            </a:r>
          </a:p>
          <a:p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help@beateatingdisorders.org.uk</a:t>
            </a:r>
            <a:endParaRPr lang="en-US" sz="14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studentline@beateatingdisorders.org.uk</a:t>
            </a:r>
            <a:endParaRPr lang="en-US" sz="14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4DD72E0-7203-4E46-B348-90E0E9D613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65" t="8889" r="85073" b="81230"/>
          <a:stretch/>
        </p:blipFill>
        <p:spPr>
          <a:xfrm>
            <a:off x="152483" y="1809371"/>
            <a:ext cx="1604446" cy="64800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64C1EAB-CC03-4318-9823-837F2DFFC40E}"/>
              </a:ext>
            </a:extLst>
          </p:cNvPr>
          <p:cNvSpPr txBox="1"/>
          <p:nvPr/>
        </p:nvSpPr>
        <p:spPr>
          <a:xfrm>
            <a:off x="43357" y="2565674"/>
            <a:ext cx="1993866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Provides free, 24/7 support for young people across the UK with a range of mental health needs</a:t>
            </a:r>
          </a:p>
          <a:p>
            <a:r>
              <a:rPr lang="en-GB" sz="1400" dirty="0">
                <a:hlinkClick r:id="rId6"/>
              </a:rPr>
              <a:t>https://www.youngminds.org.uk/</a:t>
            </a:r>
            <a:endParaRPr lang="en-GB" sz="1400" dirty="0"/>
          </a:p>
          <a:p>
            <a:endParaRPr lang="en-GB" sz="1400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4D6DFBD-9CB0-4FE1-B554-D7D226A915C7}"/>
              </a:ext>
            </a:extLst>
          </p:cNvPr>
          <p:cNvCxnSpPr>
            <a:cxnSpLocks/>
          </p:cNvCxnSpPr>
          <p:nvPr/>
        </p:nvCxnSpPr>
        <p:spPr>
          <a:xfrm flipV="1">
            <a:off x="2240041" y="1902375"/>
            <a:ext cx="9912249" cy="14743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A1F44E2A-E603-4195-9232-91FE668698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0041" y="2086397"/>
            <a:ext cx="1428750" cy="55245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AD1A1D9C-51E7-489E-9F48-C8A3D2CA8283}"/>
              </a:ext>
            </a:extLst>
          </p:cNvPr>
          <p:cNvSpPr txBox="1"/>
          <p:nvPr/>
        </p:nvSpPr>
        <p:spPr>
          <a:xfrm>
            <a:off x="2211318" y="2683801"/>
            <a:ext cx="2271973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rgbClr val="002060"/>
                </a:solidFill>
                <a:effectLst/>
                <a:latin typeface="Lato" panose="020F0502020204030203" pitchFamily="34" charset="0"/>
              </a:rPr>
              <a:t>Provides information about local counselling and advice services for young people aged 12-25</a:t>
            </a:r>
            <a:r>
              <a:rPr lang="en-US" sz="1400" b="0" i="0" dirty="0">
                <a:solidFill>
                  <a:srgbClr val="555454"/>
                </a:solidFill>
                <a:effectLst/>
                <a:latin typeface="Lato" panose="020F0502020204030203" pitchFamily="34" charset="0"/>
              </a:rPr>
              <a:t>.</a:t>
            </a:r>
          </a:p>
          <a:p>
            <a:r>
              <a:rPr lang="en-GB" sz="1400" dirty="0">
                <a:hlinkClick r:id="rId8"/>
              </a:rPr>
              <a:t>https://www.youthaccess.org.uk/</a:t>
            </a:r>
            <a:endParaRPr lang="en-GB" sz="1400" dirty="0"/>
          </a:p>
          <a:p>
            <a:endParaRPr lang="en-GB" sz="1400" dirty="0"/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1FABEBAC-737A-4194-96BC-72AEAD9BB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854" y="2050073"/>
            <a:ext cx="1288729" cy="38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A28691B7-3728-4AD9-BE52-97EA73C39A50}"/>
              </a:ext>
            </a:extLst>
          </p:cNvPr>
          <p:cNvSpPr txBox="1"/>
          <p:nvPr/>
        </p:nvSpPr>
        <p:spPr>
          <a:xfrm>
            <a:off x="10264836" y="2470107"/>
            <a:ext cx="188076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Offers support to anyone under 25 about anything that’s troubling them</a:t>
            </a:r>
            <a:r>
              <a:rPr lang="en-US" sz="1600" b="0" i="0" dirty="0">
                <a:solidFill>
                  <a:srgbClr val="55545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16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088084994</a:t>
            </a:r>
          </a:p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  <a:hlinkClick r:id="rId10"/>
              </a:rPr>
              <a:t>https://www.themix.org.uk/</a:t>
            </a: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B0CF1BE-A222-4059-9DB8-A4691CF54C90}"/>
              </a:ext>
            </a:extLst>
          </p:cNvPr>
          <p:cNvSpPr txBox="1"/>
          <p:nvPr/>
        </p:nvSpPr>
        <p:spPr>
          <a:xfrm>
            <a:off x="4506502" y="2632986"/>
            <a:ext cx="2836720" cy="1954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Supports people struggling with panic attacks, phobias, obsessive compulsive disorder (OCD) and other anxiety-related issues. </a:t>
            </a:r>
            <a:r>
              <a:rPr lang="en-US" sz="15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0330 606 1174. </a:t>
            </a:r>
            <a:r>
              <a:rPr lang="en-US" sz="15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Call 01952 680835 for a recorded breathing exercise </a:t>
            </a:r>
          </a:p>
          <a:p>
            <a:r>
              <a:rPr lang="en-US" sz="1500" b="0" i="0" dirty="0">
                <a:solidFill>
                  <a:srgbClr val="55545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11"/>
              </a:rPr>
              <a:t>https://nopanic.org.uk/</a:t>
            </a:r>
            <a:endParaRPr lang="en-US" sz="1500" b="0" i="0" dirty="0">
              <a:solidFill>
                <a:srgbClr val="555454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31AE4B33-F06C-4718-8BCB-FC71EAFB397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06501" y="1978288"/>
            <a:ext cx="1310261" cy="721593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46E47AC0-93D7-4728-95F7-F67F7264DB11}"/>
              </a:ext>
            </a:extLst>
          </p:cNvPr>
          <p:cNvSpPr txBox="1"/>
          <p:nvPr/>
        </p:nvSpPr>
        <p:spPr>
          <a:xfrm>
            <a:off x="91026" y="5363290"/>
            <a:ext cx="247116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If you’re under 19 you can confidentially call, chat online or email about any problem big or small.</a:t>
            </a:r>
          </a:p>
          <a:p>
            <a:r>
              <a:rPr lang="en-GB" sz="1400" dirty="0">
                <a:hlinkClick r:id="rId13"/>
              </a:rPr>
              <a:t>https://www.childline.org.uk/</a:t>
            </a:r>
            <a:endParaRPr lang="en-GB" sz="1400" dirty="0"/>
          </a:p>
          <a:p>
            <a:endParaRPr lang="en-GB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7E36531F-9B8C-4DE7-9192-A4E2CC72261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6072" y="4633718"/>
            <a:ext cx="2141982" cy="773175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56809D97-F168-48F8-BD92-0911750C9863}"/>
              </a:ext>
            </a:extLst>
          </p:cNvPr>
          <p:cNvSpPr txBox="1"/>
          <p:nvPr/>
        </p:nvSpPr>
        <p:spPr>
          <a:xfrm>
            <a:off x="2839966" y="4836759"/>
            <a:ext cx="236606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Provides support to anyone in the UK who is feeling down and needs to talk or find information ( Depression)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0800 58 58 58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15"/>
              </a:rPr>
              <a:t>https://www.thecalmzone.net/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9919CED8-1A0B-46AC-BDBF-2942C2C0D5A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987883" y="4141851"/>
            <a:ext cx="1096707" cy="718148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85EC2640-D2DC-4DE0-8E40-6ACD70C2B529}"/>
              </a:ext>
            </a:extLst>
          </p:cNvPr>
          <p:cNvSpPr txBox="1"/>
          <p:nvPr/>
        </p:nvSpPr>
        <p:spPr>
          <a:xfrm>
            <a:off x="7916964" y="4985008"/>
            <a:ext cx="219385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Supports transgender, nonbinary and gender-diverse young people until their 20th birthday</a:t>
            </a:r>
          </a:p>
          <a:p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0808 801 0400</a:t>
            </a:r>
          </a:p>
          <a:p>
            <a:r>
              <a:rPr lang="en-GB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7"/>
              </a:rPr>
              <a:t>https://mermaidsuk.org.uk/about-us/</a:t>
            </a:r>
            <a:endParaRPr lang="en-GB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75EC1517-293B-4BA4-AFD5-555701152B9E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b="61142"/>
          <a:stretch/>
        </p:blipFill>
        <p:spPr>
          <a:xfrm>
            <a:off x="7959437" y="4524875"/>
            <a:ext cx="1821514" cy="382915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CA3934A9-FF21-4889-A19E-849F032D94B9}"/>
              </a:ext>
            </a:extLst>
          </p:cNvPr>
          <p:cNvSpPr txBox="1"/>
          <p:nvPr/>
        </p:nvSpPr>
        <p:spPr>
          <a:xfrm>
            <a:off x="10154777" y="5020306"/>
            <a:ext cx="210150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Offers free, confidential support to people living with cancer and their loved ones. 08088080000.</a:t>
            </a:r>
          </a:p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  <a:hlinkClick r:id="rId19"/>
              </a:rPr>
              <a:t>Macmillan Cancer Support</a:t>
            </a: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00816113-5345-400C-9BD8-86D52B49F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0651" y="4582081"/>
            <a:ext cx="1449133" cy="33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" name="Picture 1023">
            <a:extLst>
              <a:ext uri="{FF2B5EF4-FFF2-40B4-BE49-F238E27FC236}">
                <a16:creationId xmlns:a16="http://schemas.microsoft.com/office/drawing/2014/main" id="{05F19A65-C2C7-48B2-B176-25B7486B9EF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917566" y="2056831"/>
            <a:ext cx="1135722" cy="586048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CB15C6F1-E252-4855-B105-5D15CA7534C8}"/>
              </a:ext>
            </a:extLst>
          </p:cNvPr>
          <p:cNvSpPr txBox="1"/>
          <p:nvPr/>
        </p:nvSpPr>
        <p:spPr>
          <a:xfrm>
            <a:off x="5312521" y="5305159"/>
            <a:ext cx="249795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upport young people when they are facing bereavement</a:t>
            </a:r>
          </a:p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0808 808 1677</a:t>
            </a:r>
          </a:p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  <a:hlinkClick r:id="rId22"/>
              </a:rPr>
              <a:t>https://www.hopeagain.org.uk/</a:t>
            </a: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35" name="Picture 11" descr="Hope Again">
            <a:extLst>
              <a:ext uri="{FF2B5EF4-FFF2-40B4-BE49-F238E27FC236}">
                <a16:creationId xmlns:a16="http://schemas.microsoft.com/office/drawing/2014/main" id="{8416FF57-07D3-412B-A85A-B8B655B27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294" y="4611813"/>
            <a:ext cx="2169314" cy="65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1026">
            <a:extLst>
              <a:ext uri="{FF2B5EF4-FFF2-40B4-BE49-F238E27FC236}">
                <a16:creationId xmlns:a16="http://schemas.microsoft.com/office/drawing/2014/main" id="{02716564-BA34-4BA5-915E-3455F2652B99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89949" y="221896"/>
            <a:ext cx="1196454" cy="422747"/>
          </a:xfrm>
          <a:prstGeom prst="rect">
            <a:avLst/>
          </a:prstGeom>
        </p:spPr>
      </p:pic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7956519-87B9-48FC-A1A8-E48957FA4FED}"/>
              </a:ext>
            </a:extLst>
          </p:cNvPr>
          <p:cNvCxnSpPr>
            <a:cxnSpLocks/>
          </p:cNvCxnSpPr>
          <p:nvPr/>
        </p:nvCxnSpPr>
        <p:spPr>
          <a:xfrm flipV="1">
            <a:off x="2211318" y="9478"/>
            <a:ext cx="6690" cy="190764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1033">
            <a:extLst>
              <a:ext uri="{FF2B5EF4-FFF2-40B4-BE49-F238E27FC236}">
                <a16:creationId xmlns:a16="http://schemas.microsoft.com/office/drawing/2014/main" id="{30771D91-B170-4D28-A54E-0AC2E79FFA6B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240041" y="-22479"/>
            <a:ext cx="9905559" cy="53933"/>
          </a:xfrm>
          <a:prstGeom prst="rect">
            <a:avLst/>
          </a:prstGeom>
        </p:spPr>
      </p:pic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4F9F9EC-ECF7-4086-8689-C1D029242826}"/>
              </a:ext>
            </a:extLst>
          </p:cNvPr>
          <p:cNvCxnSpPr>
            <a:cxnSpLocks/>
          </p:cNvCxnSpPr>
          <p:nvPr/>
        </p:nvCxnSpPr>
        <p:spPr>
          <a:xfrm flipH="1" flipV="1">
            <a:off x="12152290" y="-5265"/>
            <a:ext cx="17012" cy="192161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A965DEEA-4F7C-4EE7-B00E-C1B62067A9E7}"/>
              </a:ext>
            </a:extLst>
          </p:cNvPr>
          <p:cNvSpPr txBox="1"/>
          <p:nvPr/>
        </p:nvSpPr>
        <p:spPr>
          <a:xfrm>
            <a:off x="16604" y="705805"/>
            <a:ext cx="230372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online mental wellbeing community</a:t>
            </a:r>
          </a:p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  <a:hlinkClick r:id="rId26"/>
              </a:rPr>
              <a:t>https://www.kooth.com/</a:t>
            </a: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8F8CC18-3D53-4184-A800-6B879A783350}"/>
              </a:ext>
            </a:extLst>
          </p:cNvPr>
          <p:cNvSpPr txBox="1"/>
          <p:nvPr/>
        </p:nvSpPr>
        <p:spPr>
          <a:xfrm>
            <a:off x="2672397" y="83370"/>
            <a:ext cx="6473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>
                <a:solidFill>
                  <a:srgbClr val="0070C0"/>
                </a:solidFill>
              </a:rPr>
              <a:t>Contact numbers for support</a:t>
            </a:r>
          </a:p>
        </p:txBody>
      </p:sp>
    </p:spTree>
    <p:extLst>
      <p:ext uri="{BB962C8B-B14F-4D97-AF65-F5344CB8AC3E}">
        <p14:creationId xmlns:p14="http://schemas.microsoft.com/office/powerpoint/2010/main" val="1492140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EC272-4A7B-4B0B-88CE-70679E042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981" y="416450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sz="2700" dirty="0">
                <a:solidFill>
                  <a:srgbClr val="0070C0"/>
                </a:solidFill>
                <a:latin typeface="+mn-lt"/>
              </a:rPr>
              <a:t>To assist you with understanding a range of wellbeing issues and help you learn a variety of coping strategies a wellbeing morning for year 12 students has been organised. </a:t>
            </a:r>
            <a:br>
              <a:rPr lang="en-GB" sz="2700" dirty="0">
                <a:solidFill>
                  <a:srgbClr val="0070C0"/>
                </a:solidFill>
                <a:latin typeface="+mn-lt"/>
              </a:rPr>
            </a:br>
            <a:br>
              <a:rPr lang="en-GB" sz="2700" dirty="0">
                <a:solidFill>
                  <a:srgbClr val="0070C0"/>
                </a:solidFill>
                <a:latin typeface="+mn-lt"/>
              </a:rPr>
            </a:br>
            <a:r>
              <a:rPr lang="en-GB" sz="2700" dirty="0">
                <a:solidFill>
                  <a:srgbClr val="0070C0"/>
                </a:solidFill>
                <a:latin typeface="+mn-lt"/>
              </a:rPr>
              <a:t>This is a compulsory event for year 12 students and will take place on Monday 7</a:t>
            </a:r>
            <a:r>
              <a:rPr lang="en-GB" sz="2700" baseline="30000" dirty="0">
                <a:solidFill>
                  <a:srgbClr val="0070C0"/>
                </a:solidFill>
                <a:latin typeface="+mn-lt"/>
              </a:rPr>
              <a:t>th</a:t>
            </a:r>
            <a:r>
              <a:rPr lang="en-GB" sz="2700" dirty="0">
                <a:solidFill>
                  <a:srgbClr val="0070C0"/>
                </a:solidFill>
                <a:latin typeface="+mn-lt"/>
              </a:rPr>
              <a:t> March from 8:40 – 9:55. Therefore you will not go to form or period 1 and then will continue your lessons from period 2</a:t>
            </a:r>
            <a:br>
              <a:rPr lang="en-GB" sz="2700" dirty="0">
                <a:solidFill>
                  <a:srgbClr val="0070C0"/>
                </a:solidFill>
                <a:latin typeface="+mn-lt"/>
              </a:rPr>
            </a:br>
            <a:br>
              <a:rPr lang="en-GB" sz="2700" dirty="0">
                <a:solidFill>
                  <a:srgbClr val="0070C0"/>
                </a:solidFill>
                <a:latin typeface="+mn-lt"/>
              </a:rPr>
            </a:br>
            <a:r>
              <a:rPr lang="en-GB" sz="2700" dirty="0">
                <a:solidFill>
                  <a:srgbClr val="0070C0"/>
                </a:solidFill>
                <a:latin typeface="+mn-lt"/>
              </a:rPr>
              <a:t>Please read the following slides and select which workshop you would like to attend using the link below, I hope you enjoy the morning.</a:t>
            </a:r>
            <a:br>
              <a:rPr lang="en-GB" sz="2700" dirty="0">
                <a:solidFill>
                  <a:srgbClr val="0070C0"/>
                </a:solidFill>
                <a:latin typeface="+mn-lt"/>
              </a:rPr>
            </a:br>
            <a:br>
              <a:rPr lang="en-GB" sz="2200" dirty="0">
                <a:latin typeface="+mn-lt"/>
              </a:rPr>
            </a:br>
            <a:r>
              <a:rPr lang="en-GB" sz="2200" dirty="0">
                <a:latin typeface="+mn-lt"/>
              </a:rPr>
              <a:t>We</a:t>
            </a:r>
            <a:r>
              <a:rPr lang="en-US" sz="2000" dirty="0" err="1">
                <a:latin typeface="+mn-lt"/>
              </a:rPr>
              <a:t>ll</a:t>
            </a:r>
            <a:r>
              <a:rPr lang="en-US" sz="2000" dirty="0">
                <a:latin typeface="+mn-lt"/>
              </a:rPr>
              <a:t>-being day selection sheet : </a:t>
            </a:r>
            <a:r>
              <a:rPr lang="en-US" sz="2000" u="sng" dirty="0">
                <a:latin typeface="+mn-lt"/>
                <a:hlinkClick r:id="rId2"/>
              </a:rPr>
              <a:t>https://highamspark-my.sharepoint.com/:x:/g/personal/dstephens_highamsparkschool_co_uk/Ectcgoc5apJOp8VslLOGTrMBa-X1Sql87Px2wsasqbZMRA?e=8PRku0</a:t>
            </a:r>
            <a:br>
              <a:rPr lang="en-US" sz="4000" u="sng" dirty="0">
                <a:latin typeface="+mn-lt"/>
              </a:rPr>
            </a:br>
            <a:br>
              <a:rPr lang="en-GB" sz="4800" dirty="0"/>
            </a:br>
            <a:endParaRPr lang="en-GB" sz="4800" b="1" u="sng" dirty="0">
              <a:solidFill>
                <a:srgbClr val="0070C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4695511-E386-466A-A396-1220D2E01785}"/>
              </a:ext>
            </a:extLst>
          </p:cNvPr>
          <p:cNvGrpSpPr/>
          <p:nvPr/>
        </p:nvGrpSpPr>
        <p:grpSpPr>
          <a:xfrm>
            <a:off x="677981" y="209477"/>
            <a:ext cx="10188104" cy="1768180"/>
            <a:chOff x="1964186" y="-22479"/>
            <a:chExt cx="10188104" cy="1939597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0F3C2269-D7C6-402E-9656-3CFFBB4D1339}"/>
                </a:ext>
              </a:extLst>
            </p:cNvPr>
            <p:cNvSpPr txBox="1">
              <a:spLocks/>
            </p:cNvSpPr>
            <p:nvPr/>
          </p:nvSpPr>
          <p:spPr>
            <a:xfrm>
              <a:off x="1964186" y="9478"/>
              <a:ext cx="8596668" cy="13208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5400" b="1" u="sng" dirty="0">
                  <a:solidFill>
                    <a:srgbClr val="002060"/>
                  </a:solidFill>
                </a:rPr>
                <a:t>Your Mental Health Matters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362CC96-9E45-4AB8-80F7-47D50073D8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24374" y="186185"/>
              <a:ext cx="2427916" cy="1430141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913EACF-30AB-46C2-B365-F8B3572D74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40041" y="1902375"/>
              <a:ext cx="9912249" cy="14743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173F9D6-4155-472C-955B-EED7BBADC2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11318" y="9478"/>
              <a:ext cx="6690" cy="190764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FC8A598-E282-40EB-A9D8-8DD9D96003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40041" y="-22479"/>
              <a:ext cx="9905559" cy="53933"/>
            </a:xfrm>
            <a:prstGeom prst="rect">
              <a:avLst/>
            </a:prstGeom>
          </p:spPr>
        </p:pic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0A40A15-5839-4E74-B3C1-F0EA65BBCCDB}"/>
              </a:ext>
            </a:extLst>
          </p:cNvPr>
          <p:cNvCxnSpPr>
            <a:cxnSpLocks/>
          </p:cNvCxnSpPr>
          <p:nvPr/>
        </p:nvCxnSpPr>
        <p:spPr>
          <a:xfrm flipH="1" flipV="1">
            <a:off x="10856161" y="227459"/>
            <a:ext cx="9924" cy="173675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450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422F68-6EDA-4FB8-ADCB-F51B85099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19" y="161729"/>
            <a:ext cx="4059138" cy="13801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05B07E-A661-4353-B3A7-ABEAF764F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45" y="2018190"/>
            <a:ext cx="4645241" cy="26155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0EF729-B369-4B3E-AB0D-4B229C9AFF76}"/>
              </a:ext>
            </a:extLst>
          </p:cNvPr>
          <p:cNvSpPr txBox="1"/>
          <p:nvPr/>
        </p:nvSpPr>
        <p:spPr>
          <a:xfrm>
            <a:off x="4776186" y="341234"/>
            <a:ext cx="741581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3399"/>
                </a:solidFill>
              </a:rPr>
              <a:t>Helping young people to make safer choices around drugs, alcohol and their wellbeing</a:t>
            </a:r>
            <a:endParaRPr lang="en-GB" sz="2800" dirty="0">
              <a:solidFill>
                <a:srgbClr val="FF3399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BC11FB-A114-424D-9935-7CBFB1AE88A5}"/>
              </a:ext>
            </a:extLst>
          </p:cNvPr>
          <p:cNvSpPr txBox="1"/>
          <p:nvPr/>
        </p:nvSpPr>
        <p:spPr>
          <a:xfrm>
            <a:off x="5379868" y="1722948"/>
            <a:ext cx="674998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/>
              <a:t>The Amy Winehouse Resilience </a:t>
            </a:r>
            <a:r>
              <a:rPr lang="en-US" sz="2200" dirty="0" err="1"/>
              <a:t>Programme</a:t>
            </a:r>
            <a:r>
              <a:rPr lang="en-US" sz="2200" dirty="0"/>
              <a:t> is designed to cover a wide range of issues, so that young people receive the most comprehensive and useful education around drugs, alcohol, mental health and emotional resilience </a:t>
            </a:r>
          </a:p>
          <a:p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3399"/>
                </a:solidFill>
              </a:rPr>
              <a:t>It can increase young people’s awareness and knowledge regarding drugs and alcohol, as well as associated risks (such as offending or anti-social </a:t>
            </a:r>
            <a:r>
              <a:rPr lang="en-US" sz="2200" dirty="0" err="1">
                <a:solidFill>
                  <a:srgbClr val="FF3399"/>
                </a:solidFill>
              </a:rPr>
              <a:t>behaviour</a:t>
            </a:r>
            <a:r>
              <a:rPr lang="en-US" sz="2200" dirty="0">
                <a:solidFill>
                  <a:srgbClr val="FF3399"/>
                </a:solidFill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3399"/>
                </a:solidFill>
              </a:rPr>
              <a:t>It can increase young people’s levels of resilience, self esteem and resistance to peer pressure, thereby helping to reduce potential harms to young people, their families and the local community</a:t>
            </a:r>
            <a:endParaRPr lang="en-GB" sz="2200" dirty="0">
              <a:solidFill>
                <a:srgbClr val="FF3399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86631D-CF20-4A4F-B6BE-5D72DE312671}"/>
              </a:ext>
            </a:extLst>
          </p:cNvPr>
          <p:cNvSpPr txBox="1"/>
          <p:nvPr/>
        </p:nvSpPr>
        <p:spPr>
          <a:xfrm>
            <a:off x="358064" y="4941104"/>
            <a:ext cx="47199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33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Session delivered by: Joe Sheerer an ex </a:t>
            </a:r>
            <a:r>
              <a:rPr lang="en-US" sz="2400" dirty="0" err="1">
                <a:solidFill>
                  <a:srgbClr val="FF33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Highams</a:t>
            </a:r>
            <a:r>
              <a:rPr lang="en-US" sz="2400" dirty="0">
                <a:solidFill>
                  <a:srgbClr val="FF33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Park student</a:t>
            </a:r>
            <a:endParaRPr lang="en-GB" sz="2400" dirty="0">
              <a:solidFill>
                <a:srgbClr val="FF3399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6B53F1-D049-476A-AF9E-90C748ED8077}"/>
              </a:ext>
            </a:extLst>
          </p:cNvPr>
          <p:cNvSpPr/>
          <p:nvPr/>
        </p:nvSpPr>
        <p:spPr>
          <a:xfrm>
            <a:off x="62144" y="6079451"/>
            <a:ext cx="56777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4"/>
              </a:rPr>
              <a:t>Amy Winehouse Foundation - Amy Winehouse Foundation</a:t>
            </a:r>
            <a:endParaRPr lang="en-GB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D30A41-1112-4A50-9345-65FEB35BBF7E}"/>
              </a:ext>
            </a:extLst>
          </p:cNvPr>
          <p:cNvSpPr txBox="1"/>
          <p:nvPr/>
        </p:nvSpPr>
        <p:spPr>
          <a:xfrm>
            <a:off x="3221666" y="118146"/>
            <a:ext cx="1112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solidFill>
                  <a:srgbClr val="0070C0"/>
                </a:solidFill>
              </a:rPr>
              <a:t>Option 1</a:t>
            </a:r>
          </a:p>
        </p:txBody>
      </p:sp>
    </p:spTree>
    <p:extLst>
      <p:ext uri="{BB962C8B-B14F-4D97-AF65-F5344CB8AC3E}">
        <p14:creationId xmlns:p14="http://schemas.microsoft.com/office/powerpoint/2010/main" val="1712111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105BA-9136-4E07-AAF3-BD9C502E52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860B7E-98D5-4645-93BF-321B6EF46A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92107E-6C68-4EDA-91DA-3B29D48280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33" t="16549" r="33721" b="70852"/>
          <a:stretch/>
        </p:blipFill>
        <p:spPr>
          <a:xfrm>
            <a:off x="4477305" y="290120"/>
            <a:ext cx="7185827" cy="15458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B1116D-E634-4658-9E61-10F3E307E6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213" t="88932" r="33738" b="4725"/>
          <a:stretch/>
        </p:blipFill>
        <p:spPr>
          <a:xfrm>
            <a:off x="110687" y="569284"/>
            <a:ext cx="3875378" cy="13760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9FFE85-94D1-4B40-BB95-527CA691A4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514" t="27991" r="34112" b="44049"/>
          <a:stretch/>
        </p:blipFill>
        <p:spPr>
          <a:xfrm>
            <a:off x="396910" y="2264019"/>
            <a:ext cx="5770485" cy="28042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055A0D-02F8-4F54-A5D4-0F31E34F71C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331" t="43884" r="53178" b="43948"/>
          <a:stretch/>
        </p:blipFill>
        <p:spPr>
          <a:xfrm>
            <a:off x="9549413" y="2191284"/>
            <a:ext cx="1956047" cy="14107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5CF2830-2567-4DF9-B0DC-82E8FA6F0D1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505" t="35728" r="38106" b="54822"/>
          <a:stretch/>
        </p:blipFill>
        <p:spPr>
          <a:xfrm>
            <a:off x="9694831" y="4362181"/>
            <a:ext cx="1665209" cy="16427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E1CC08D-5608-4422-BE8A-38BB91654C5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753" t="45696" r="39126" b="38414"/>
          <a:stretch/>
        </p:blipFill>
        <p:spPr>
          <a:xfrm>
            <a:off x="7294859" y="3024493"/>
            <a:ext cx="1562512" cy="137989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EA99D26-063C-42AA-ACD0-A6FD4E33C51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607" t="63607" r="37451" b="26771"/>
          <a:stretch/>
        </p:blipFill>
        <p:spPr>
          <a:xfrm>
            <a:off x="6334917" y="5045079"/>
            <a:ext cx="3359914" cy="15228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B6A4B75-3AAE-487D-A4E9-21D0FAD5C5A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884" t="56361" r="49999" b="32454"/>
          <a:stretch/>
        </p:blipFill>
        <p:spPr>
          <a:xfrm>
            <a:off x="3051600" y="5206759"/>
            <a:ext cx="1868930" cy="105775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5711B92-3274-4E56-81F9-939CD2F014B0}"/>
              </a:ext>
            </a:extLst>
          </p:cNvPr>
          <p:cNvSpPr/>
          <p:nvPr/>
        </p:nvSpPr>
        <p:spPr>
          <a:xfrm>
            <a:off x="296413" y="6383214"/>
            <a:ext cx="3633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Home | NELFT NHS Foundation Trust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EF21E9-6B73-4F5C-B827-753B9AFF2A31}"/>
              </a:ext>
            </a:extLst>
          </p:cNvPr>
          <p:cNvSpPr txBox="1"/>
          <p:nvPr/>
        </p:nvSpPr>
        <p:spPr>
          <a:xfrm>
            <a:off x="1769096" y="65922"/>
            <a:ext cx="1282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solidFill>
                  <a:srgbClr val="0070C0"/>
                </a:solidFill>
              </a:rPr>
              <a:t>Option 2</a:t>
            </a:r>
          </a:p>
        </p:txBody>
      </p:sp>
    </p:spTree>
    <p:extLst>
      <p:ext uri="{BB962C8B-B14F-4D97-AF65-F5344CB8AC3E}">
        <p14:creationId xmlns:p14="http://schemas.microsoft.com/office/powerpoint/2010/main" val="3031374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3829F-68DE-4396-8C91-62737C7A3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9818" y="2083979"/>
            <a:ext cx="8016536" cy="40907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7030A0"/>
                </a:solidFill>
              </a:rPr>
              <a:t>Andrea is a former secondary school teacher, turned passionate Transformational Mindset  Coach &amp; Resilience Practitioner (The PT for your Mind), UKBFF British Champion Bodybuilder, Personal Trainer, and the Founder &amp; Director of Focus On Creating Your Ultimate Self (FOCUS)CIC, a non profit </a:t>
            </a:r>
            <a:r>
              <a:rPr lang="en-US" sz="2200" dirty="0" err="1">
                <a:solidFill>
                  <a:srgbClr val="7030A0"/>
                </a:solidFill>
              </a:rPr>
              <a:t>organisation</a:t>
            </a:r>
            <a:r>
              <a:rPr lang="en-US" sz="2200" dirty="0">
                <a:solidFill>
                  <a:srgbClr val="7030A0"/>
                </a:solidFill>
              </a:rPr>
              <a:t> that she formed in 2016 to educate and empower young people about the benefits and importance of physical and mental health. </a:t>
            </a:r>
            <a:endParaRPr lang="en-GB" sz="2200" dirty="0">
              <a:solidFill>
                <a:srgbClr val="7030A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ABC1B5-7002-4221-BBC8-015AEE47D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062" y="109352"/>
            <a:ext cx="5857875" cy="14192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9CF39F-DD95-47DB-BDDF-FDEBCF2B5F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90"/>
          <a:stretch/>
        </p:blipFill>
        <p:spPr>
          <a:xfrm>
            <a:off x="195307" y="1384917"/>
            <a:ext cx="3808609" cy="258233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F572D42-1A34-4025-B807-27F68775E365}"/>
              </a:ext>
            </a:extLst>
          </p:cNvPr>
          <p:cNvSpPr/>
          <p:nvPr/>
        </p:nvSpPr>
        <p:spPr>
          <a:xfrm>
            <a:off x="-26583" y="4544399"/>
            <a:ext cx="9742969" cy="1857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Session will include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mental health vs mental ill health</a:t>
            </a:r>
            <a:endParaRPr lang="en-GB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the mind is affected by events and environment</a:t>
            </a:r>
            <a:endParaRPr lang="en-GB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actions affect the mind, and how to take positive steps to stay healthy and happy</a:t>
            </a:r>
            <a:endParaRPr lang="en-GB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Mindapple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cards (5 things to do for your mental wellbeing)</a:t>
            </a:r>
            <a:endParaRPr lang="en-GB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Signposting</a:t>
            </a:r>
            <a:endParaRPr lang="en-GB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D8E5A0-B01F-41FD-B007-2AC4C38E89F6}"/>
              </a:ext>
            </a:extLst>
          </p:cNvPr>
          <p:cNvSpPr/>
          <p:nvPr/>
        </p:nvSpPr>
        <p:spPr>
          <a:xfrm>
            <a:off x="9292855" y="4974361"/>
            <a:ext cx="26439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Transformational Life Coach| Resilience Practitioner | Andrea Corbett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A93EE2-4286-4620-99A6-E677E299544B}"/>
              </a:ext>
            </a:extLst>
          </p:cNvPr>
          <p:cNvSpPr txBox="1"/>
          <p:nvPr/>
        </p:nvSpPr>
        <p:spPr>
          <a:xfrm>
            <a:off x="1124966" y="271567"/>
            <a:ext cx="1112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solidFill>
                  <a:srgbClr val="0070C0"/>
                </a:solidFill>
              </a:rPr>
              <a:t>Option 3</a:t>
            </a:r>
          </a:p>
        </p:txBody>
      </p:sp>
    </p:spTree>
    <p:extLst>
      <p:ext uri="{BB962C8B-B14F-4D97-AF65-F5344CB8AC3E}">
        <p14:creationId xmlns:p14="http://schemas.microsoft.com/office/powerpoint/2010/main" val="2734795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2301E-C519-434B-9A23-775B3F4DB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046" y="1253331"/>
            <a:ext cx="11649908" cy="4351338"/>
          </a:xfrm>
        </p:spPr>
        <p:txBody>
          <a:bodyPr>
            <a:normAutofit/>
          </a:bodyPr>
          <a:lstStyle/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b="0" i="0" dirty="0">
                <a:solidFill>
                  <a:srgbClr val="CC9900"/>
                </a:solidFill>
                <a:effectLst/>
                <a:latin typeface="+mj-lt"/>
              </a:rPr>
              <a:t>#IamRemarkable is a Google initiative empowering women and other underrepresented groups to celebrate their achievements in the workplace and beyond.</a:t>
            </a:r>
            <a:endParaRPr lang="en-GB" b="0" i="0" dirty="0">
              <a:solidFill>
                <a:srgbClr val="CC9900"/>
              </a:solidFill>
              <a:latin typeface="+mj-lt"/>
              <a:cs typeface="Calibri" panose="020F0502020204030204" pitchFamily="34" charset="0"/>
            </a:endParaRP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u="sng" dirty="0">
                <a:solidFill>
                  <a:srgbClr val="CC99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#Iamremarkableyouth is a pilot programme that focuses on young people in the UK aged between 16-18. </a:t>
            </a:r>
            <a:endParaRPr lang="en-GB" u="sng" dirty="0">
              <a:solidFill>
                <a:srgbClr val="CC99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DCDB04-FD6B-4CE2-B3CF-E959966C7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22" y="257174"/>
            <a:ext cx="3357833" cy="9961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1B7E06-3C28-4009-B8B8-9BC57B6103D1}"/>
              </a:ext>
            </a:extLst>
          </p:cNvPr>
          <p:cNvSpPr txBox="1"/>
          <p:nvPr/>
        </p:nvSpPr>
        <p:spPr>
          <a:xfrm>
            <a:off x="5319943" y="3770474"/>
            <a:ext cx="6094520" cy="2628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adley Hand ITC" panose="03070402050302030203" pitchFamily="66" charset="0"/>
                <a:ea typeface="Times New Roman" panose="02020603050405020304" pitchFamily="18" charset="0"/>
                <a:cs typeface="+mn-cs"/>
              </a:rPr>
              <a:t>The session will include:</a:t>
            </a:r>
          </a:p>
          <a:p>
            <a:pPr marL="5143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adley Hand ITC" panose="03070402050302030203" pitchFamily="66" charset="0"/>
                <a:ea typeface="Times New Roman" panose="02020603050405020304" pitchFamily="18" charset="0"/>
                <a:cs typeface="+mn-cs"/>
              </a:rPr>
              <a:t>How to boost confidence, self-esteem, personal skills and capabilities to help with the next step in careers and life paths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adley Hand ITC" panose="03070402050302030203" pitchFamily="66" charset="0"/>
                <a:ea typeface="Times New Roman" panose="02020603050405020304" pitchFamily="18" charset="0"/>
                <a:cs typeface="+mn-cs"/>
              </a:rPr>
              <a:t>.  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radley Hand ITC" panose="03070402050302030203" pitchFamily="66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60F96E-A861-40FA-B7F0-424897D9B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134" y="4002173"/>
            <a:ext cx="4243526" cy="24035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537257-D49D-4844-B58D-895CA4A82811}"/>
              </a:ext>
            </a:extLst>
          </p:cNvPr>
          <p:cNvSpPr txBox="1"/>
          <p:nvPr/>
        </p:nvSpPr>
        <p:spPr>
          <a:xfrm>
            <a:off x="5699464" y="257174"/>
            <a:ext cx="6411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radley Hand ITC" panose="03070402050302030203" pitchFamily="66" charset="0"/>
              </a:rPr>
              <a:t>Maximum number of students = 20</a:t>
            </a:r>
            <a:endParaRPr lang="en-GB" sz="2800" b="1" dirty="0">
              <a:latin typeface="Bradley Hand ITC" panose="03070402050302030203" pitchFamily="66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E43CBE6-F847-4AF4-B790-1A76C26454FE}"/>
              </a:ext>
            </a:extLst>
          </p:cNvPr>
          <p:cNvSpPr/>
          <p:nvPr/>
        </p:nvSpPr>
        <p:spPr>
          <a:xfrm>
            <a:off x="9824458" y="6276662"/>
            <a:ext cx="1945533" cy="407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0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#</a:t>
            </a:r>
            <a:r>
              <a:rPr lang="en-GB" sz="2000" u="sng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IamRemarkable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281B7F-4FC9-46AD-A57D-3C6C41DE9B03}"/>
              </a:ext>
            </a:extLst>
          </p:cNvPr>
          <p:cNvSpPr txBox="1"/>
          <p:nvPr/>
        </p:nvSpPr>
        <p:spPr>
          <a:xfrm>
            <a:off x="3992222" y="69495"/>
            <a:ext cx="1112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solidFill>
                  <a:srgbClr val="0070C0"/>
                </a:solidFill>
              </a:rPr>
              <a:t>Option 4</a:t>
            </a:r>
          </a:p>
        </p:txBody>
      </p:sp>
    </p:spTree>
    <p:extLst>
      <p:ext uri="{BB962C8B-B14F-4D97-AF65-F5344CB8AC3E}">
        <p14:creationId xmlns:p14="http://schemas.microsoft.com/office/powerpoint/2010/main" val="1178036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31328-0DB8-4073-9140-83870A38F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628" y="4310115"/>
            <a:ext cx="10822172" cy="2388397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07000"/>
              </a:lnSpc>
              <a:buNone/>
            </a:pPr>
            <a:r>
              <a:rPr lang="en-GB" sz="3000" u="sng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session will cover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3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Unhealthy and Healthy Relationships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3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Indecent Material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3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Characteristics of Abuse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93B35B-D38D-4304-9D19-7DD25D77A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96" y="325551"/>
            <a:ext cx="3228975" cy="8572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5455B6-3C5F-421E-8011-ADBA44EFF967}"/>
              </a:ext>
            </a:extLst>
          </p:cNvPr>
          <p:cNvSpPr txBox="1"/>
          <p:nvPr/>
        </p:nvSpPr>
        <p:spPr>
          <a:xfrm>
            <a:off x="5104660" y="710512"/>
            <a:ext cx="64397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7030A0"/>
                </a:solidFill>
              </a:rPr>
              <a:t>Educate,</a:t>
            </a:r>
            <a:r>
              <a:rPr lang="en-GB" sz="3200" dirty="0"/>
              <a:t> </a:t>
            </a:r>
            <a:r>
              <a:rPr lang="en-GB" sz="3200" dirty="0">
                <a:solidFill>
                  <a:srgbClr val="990033"/>
                </a:solidFill>
              </a:rPr>
              <a:t>prevent, </a:t>
            </a:r>
            <a:r>
              <a:rPr lang="en-GB" sz="3200" dirty="0">
                <a:solidFill>
                  <a:srgbClr val="7030A0"/>
                </a:solidFill>
              </a:rPr>
              <a:t>employ.</a:t>
            </a:r>
            <a:endParaRPr lang="en-GB" sz="4800" u="sng" dirty="0">
              <a:solidFill>
                <a:srgbClr val="7030A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87CCCD-6415-4DD2-973B-4FF55C056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5348" y="1528759"/>
            <a:ext cx="9608598" cy="250967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781F30F-CA27-4507-8A5D-AD83D225306F}"/>
              </a:ext>
            </a:extLst>
          </p:cNvPr>
          <p:cNvSpPr/>
          <p:nvPr/>
        </p:nvSpPr>
        <p:spPr>
          <a:xfrm>
            <a:off x="7795593" y="5329241"/>
            <a:ext cx="38383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talking </a:t>
            </a:r>
            <a:r>
              <a:rPr lang="en-GB" sz="16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Charity | Straight Talking Peer Education / RSE courses | England</a:t>
            </a: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3FDDD0-DBE5-44EF-9EAA-2773B3AB1121}"/>
              </a:ext>
            </a:extLst>
          </p:cNvPr>
          <p:cNvSpPr txBox="1"/>
          <p:nvPr/>
        </p:nvSpPr>
        <p:spPr>
          <a:xfrm>
            <a:off x="3992222" y="69495"/>
            <a:ext cx="1112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solidFill>
                  <a:srgbClr val="0070C0"/>
                </a:solidFill>
              </a:rPr>
              <a:t>Option 5</a:t>
            </a:r>
          </a:p>
        </p:txBody>
      </p:sp>
    </p:spTree>
    <p:extLst>
      <p:ext uri="{BB962C8B-B14F-4D97-AF65-F5344CB8AC3E}">
        <p14:creationId xmlns:p14="http://schemas.microsoft.com/office/powerpoint/2010/main" val="1896544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D8B6814-C1D4-4BC8-8CB9-0373FBC6A2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880"/>
          <a:stretch/>
        </p:blipFill>
        <p:spPr>
          <a:xfrm>
            <a:off x="7583451" y="1869953"/>
            <a:ext cx="4378178" cy="395255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4109930-3B4B-4F99-AB7B-7059D7B2A4BA}"/>
              </a:ext>
            </a:extLst>
          </p:cNvPr>
          <p:cNvSpPr/>
          <p:nvPr/>
        </p:nvSpPr>
        <p:spPr>
          <a:xfrm>
            <a:off x="838199" y="599189"/>
            <a:ext cx="107619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u="sng" dirty="0">
                <a:solidFill>
                  <a:srgbClr val="313842"/>
                </a:solidFill>
                <a:latin typeface="Sanchez"/>
              </a:rPr>
              <a:t>The Yoga Project UK </a:t>
            </a:r>
            <a:r>
              <a:rPr lang="en-US" sz="2400" dirty="0">
                <a:solidFill>
                  <a:srgbClr val="313842"/>
                </a:solidFill>
                <a:latin typeface="Sanchez"/>
              </a:rPr>
              <a:t>(TYPUK) connects inspiring yoga teachers with schools across the UK. Our yoga team of teachers translates the ancient practice of yoga into a language that is easy to understand and apply to daily life.</a:t>
            </a:r>
            <a:endParaRPr lang="en-GB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FED1B1-E5AC-4A49-BCA8-1CB6242FC907}"/>
              </a:ext>
            </a:extLst>
          </p:cNvPr>
          <p:cNvSpPr/>
          <p:nvPr/>
        </p:nvSpPr>
        <p:spPr>
          <a:xfrm>
            <a:off x="617486" y="1959880"/>
            <a:ext cx="50645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u="sng" dirty="0">
                <a:solidFill>
                  <a:srgbClr val="201F1E"/>
                </a:solidFill>
                <a:latin typeface="Calibri" panose="020F0502020204030204" pitchFamily="34" charset="0"/>
              </a:rPr>
              <a:t>Mindfulness and meditation class</a:t>
            </a:r>
            <a:endParaRPr lang="en-GB" sz="2800" u="sng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24AB1D-8B78-428E-9892-4512BC3B7D7D}"/>
              </a:ext>
            </a:extLst>
          </p:cNvPr>
          <p:cNvSpPr/>
          <p:nvPr/>
        </p:nvSpPr>
        <p:spPr>
          <a:xfrm>
            <a:off x="8039616" y="6167952"/>
            <a:ext cx="3819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The Yoga Project UK - Alice Louise Yoga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CA481C-82DA-4B4D-93B8-98CCD23F33D7}"/>
              </a:ext>
            </a:extLst>
          </p:cNvPr>
          <p:cNvSpPr/>
          <p:nvPr/>
        </p:nvSpPr>
        <p:spPr>
          <a:xfrm>
            <a:off x="408258" y="2738613"/>
            <a:ext cx="763135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13842"/>
                </a:solidFill>
                <a:latin typeface="Sanchez"/>
              </a:rPr>
              <a:t>Learn the basic principles of the Autonomic Nervous System and the difference between the parasympathetic nervous system and the sympathetic nervous system.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13842"/>
                </a:solidFill>
                <a:latin typeface="Sanchez"/>
              </a:rPr>
              <a:t>Have a clear understanding of why our breath and simple movements can be used as a way to manage our stress response.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13842"/>
                </a:solidFill>
                <a:latin typeface="Sanchez"/>
              </a:rPr>
              <a:t>Gain a clear understanding of the concept of Neuroplasticity and how we can use mindfulness and meditation as a way to rewire our thinking patterns.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13842"/>
                </a:solidFill>
                <a:latin typeface="Sanchez"/>
              </a:rPr>
              <a:t>Be lead through a guided mindfulness practice and be given a script that you can use for yourself and within the classroom.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13842"/>
                </a:solidFill>
                <a:latin typeface="Sanchez"/>
              </a:rPr>
              <a:t>Practice different mindfulness meditation exercises that they can use themselves as well as within the classroom.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13842"/>
                </a:solidFill>
                <a:latin typeface="Sanchez"/>
              </a:rPr>
              <a:t>Learn how to embed mindfulness meditation into the school day.</a:t>
            </a:r>
            <a:endParaRPr lang="en-US" b="0" i="0" dirty="0">
              <a:solidFill>
                <a:srgbClr val="313842"/>
              </a:solidFill>
              <a:effectLst/>
              <a:latin typeface="Sanchez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CABE5C-B3F7-49EF-94AF-614DFE879472}"/>
              </a:ext>
            </a:extLst>
          </p:cNvPr>
          <p:cNvSpPr txBox="1"/>
          <p:nvPr/>
        </p:nvSpPr>
        <p:spPr>
          <a:xfrm>
            <a:off x="3992222" y="69495"/>
            <a:ext cx="1112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solidFill>
                  <a:srgbClr val="0070C0"/>
                </a:solidFill>
              </a:rPr>
              <a:t>Option 6</a:t>
            </a:r>
          </a:p>
        </p:txBody>
      </p:sp>
    </p:spTree>
    <p:extLst>
      <p:ext uri="{BB962C8B-B14F-4D97-AF65-F5344CB8AC3E}">
        <p14:creationId xmlns:p14="http://schemas.microsoft.com/office/powerpoint/2010/main" val="4273929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7E223-94C6-4160-A138-3510D592F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>
                <a:solidFill>
                  <a:schemeClr val="bg2">
                    <a:lumMod val="50000"/>
                  </a:schemeClr>
                </a:solidFill>
              </a:rPr>
              <a:t>Study skills: With Nigel Armsby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24249-E5CC-46B8-90E9-7BDB3EFE5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0" y="1986317"/>
            <a:ext cx="7239000" cy="4190645"/>
          </a:xfrm>
        </p:spPr>
        <p:txBody>
          <a:bodyPr/>
          <a:lstStyle/>
          <a:p>
            <a:r>
              <a:rPr lang="en-GB" u="sng" dirty="0">
                <a:solidFill>
                  <a:schemeClr val="bg1">
                    <a:lumMod val="50000"/>
                  </a:schemeClr>
                </a:solidFill>
              </a:rPr>
              <a:t>The session will include: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Organisation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The memory clock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The forgetting curve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Techniques for revision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Stress reducers</a:t>
            </a:r>
          </a:p>
          <a:p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E85DC7-8A27-4429-8A62-CE6ECC73C6CF}"/>
              </a:ext>
            </a:extLst>
          </p:cNvPr>
          <p:cNvSpPr txBox="1"/>
          <p:nvPr/>
        </p:nvSpPr>
        <p:spPr>
          <a:xfrm>
            <a:off x="3992222" y="69495"/>
            <a:ext cx="1112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solidFill>
                  <a:srgbClr val="0070C0"/>
                </a:solidFill>
              </a:rPr>
              <a:t>Option 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D706CF-4AA8-4224-A738-CE315B6E3E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971" t="33803" r="29012" b="44502"/>
          <a:stretch/>
        </p:blipFill>
        <p:spPr>
          <a:xfrm>
            <a:off x="606056" y="1986318"/>
            <a:ext cx="2732567" cy="289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120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1049</Words>
  <Application>Microsoft Office PowerPoint</Application>
  <PresentationFormat>Widescreen</PresentationFormat>
  <Paragraphs>85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Bradley Hand ITC</vt:lpstr>
      <vt:lpstr>Calibri</vt:lpstr>
      <vt:lpstr>Calibri Light</vt:lpstr>
      <vt:lpstr>Lato</vt:lpstr>
      <vt:lpstr>Sanchez</vt:lpstr>
      <vt:lpstr>Symbol</vt:lpstr>
      <vt:lpstr>Times New Roman</vt:lpstr>
      <vt:lpstr>Office Theme</vt:lpstr>
      <vt:lpstr>Wellbeing Morning: Monday 7th March 2022 </vt:lpstr>
      <vt:lpstr>To assist you with understanding a range of wellbeing issues and help you learn a variety of coping strategies a wellbeing morning for year 12 students has been organised.   This is a compulsory event for year 12 students and will take place on Monday 7th March from 8:40 – 9:55. Therefore you will not go to form or period 1 and then will continue your lessons from period 2  Please read the following slides and select which workshop you would like to attend using the link below, I hope you enjoy the morning.  Well-being day selection sheet : https://highamspark-my.sharepoint.com/:x:/g/personal/dstephens_highamsparkschool_co_uk/Ectcgoc5apJOp8VslLOGTrMBa-X1Sql87Px2wsasqbZMRA?e=8PRku0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Study skills: With Nigel Armsby</vt:lpstr>
      <vt:lpstr>Your Mental Health Matters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Well being Morning</dc:title>
  <dc:creator>L Wallace</dc:creator>
  <cp:lastModifiedBy>L Wallace</cp:lastModifiedBy>
  <cp:revision>15</cp:revision>
  <dcterms:created xsi:type="dcterms:W3CDTF">2022-02-24T23:18:38Z</dcterms:created>
  <dcterms:modified xsi:type="dcterms:W3CDTF">2022-02-25T15:13:26Z</dcterms:modified>
</cp:coreProperties>
</file>