
<file path=[Content_Types].xml><?xml version="1.0" encoding="utf-8"?>
<Types xmlns="http://schemas.openxmlformats.org/package/2006/content-types">
  <Default Extension="excelimage-0mIirL" ContentType="image/png"/>
  <Default Extension="excelimage-1aqsUK" ContentType="image/png"/>
  <Default Extension="excelimage-1YEB7M" ContentType="image/png"/>
  <Default Extension="excelimage-2v1H0N" ContentType="image/png"/>
  <Default Extension="excelimage-3DvkuL" ContentType="image/png"/>
  <Default Extension="excelimage-62pvkM" ContentType="image/png"/>
  <Default Extension="excelimage-cepqaM" ContentType="image/png"/>
  <Default Extension="excelimage-D2YfSN" ContentType="image/png"/>
  <Default Extension="excelimage-drllqK" ContentType="image/png"/>
  <Default Extension="excelimage-f1dZtM" ContentType="image/png"/>
  <Default Extension="excelimage-FHGF8J" ContentType="image/png"/>
  <Default Extension="excelimage-GBsDGK" ContentType="image/png"/>
  <Default Extension="excelimage-GIc62K" ContentType="image/png"/>
  <Default Extension="excelimage-lA3HPJ" ContentType="image/png"/>
  <Default Extension="excelimage-NIcgtN" ContentType="image/png"/>
  <Default Extension="excelimage-xDVM1N" ContentType="image/png"/>
  <Default Extension="excelimage-YgVYCM" ContentType="image/png"/>
  <Default Extension="excelimage-zLBLVN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0"/>
  </p:notesMasterIdLst>
  <p:handoutMasterIdLst>
    <p:handoutMasterId r:id="rId41"/>
  </p:handoutMasterIdLst>
  <p:sldIdLst>
    <p:sldId id="331" r:id="rId5"/>
    <p:sldId id="388" r:id="rId6"/>
    <p:sldId id="321" r:id="rId7"/>
    <p:sldId id="458" r:id="rId8"/>
    <p:sldId id="457" r:id="rId9"/>
    <p:sldId id="456" r:id="rId10"/>
    <p:sldId id="298" r:id="rId11"/>
    <p:sldId id="374" r:id="rId12"/>
    <p:sldId id="460" r:id="rId13"/>
    <p:sldId id="459" r:id="rId14"/>
    <p:sldId id="391" r:id="rId15"/>
    <p:sldId id="381" r:id="rId16"/>
    <p:sldId id="375" r:id="rId17"/>
    <p:sldId id="376" r:id="rId18"/>
    <p:sldId id="377" r:id="rId19"/>
    <p:sldId id="373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3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399" r:id="rId39"/>
  </p:sldIdLst>
  <p:sldSz cx="9144000" cy="6858000" type="screen4x3"/>
  <p:notesSz cx="6858000" cy="14287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7F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025EF-7198-18B6-4ECE-77C418E66C80}" v="80" dt="2022-09-02T14:42:26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Stephens" userId="S::dstephens@highamsparkschool.co.uk::c81ac4d6-d6ba-46a4-be1a-0dcfeb3d13c6" providerId="AD" clId="Web-{1ED5112B-B011-5315-3A01-16711C0FD207}"/>
    <pc:docChg chg="modSld">
      <pc:chgData name="D Stephens" userId="S::dstephens@highamsparkschool.co.uk::c81ac4d6-d6ba-46a4-be1a-0dcfeb3d13c6" providerId="AD" clId="Web-{1ED5112B-B011-5315-3A01-16711C0FD207}" dt="2022-09-03T18:25:11.483" v="0"/>
      <pc:docMkLst>
        <pc:docMk/>
      </pc:docMkLst>
      <pc:sldChg chg="modNotes">
        <pc:chgData name="D Stephens" userId="S::dstephens@highamsparkschool.co.uk::c81ac4d6-d6ba-46a4-be1a-0dcfeb3d13c6" providerId="AD" clId="Web-{1ED5112B-B011-5315-3A01-16711C0FD207}" dt="2022-09-03T18:25:11.483" v="0"/>
        <pc:sldMkLst>
          <pc:docMk/>
          <pc:sldMk cId="1921408472" sldId="3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24317-9057-4561-8052-D9B8BC17391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EA84F-2AE8-4B19-B671-75852180F9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>
              <a:solidFill>
                <a:srgbClr val="002060"/>
              </a:solidFill>
            </a:rPr>
            <a:t>Results have equated to fantastic individual achievements and pathways </a:t>
          </a:r>
          <a:endParaRPr lang="en-US" sz="3200" dirty="0">
            <a:solidFill>
              <a:srgbClr val="002060"/>
            </a:solidFill>
          </a:endParaRPr>
        </a:p>
      </dgm:t>
    </dgm:pt>
    <dgm:pt modelId="{6F5192B2-A97C-4C8A-B597-D9CBC5FFA0C5}" type="parTrans" cxnId="{650DBDD0-756F-4959-99F4-B67508D9877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3B6478E-BF0E-40F9-9676-8D0C020316DC}" type="sibTrans" cxnId="{650DBDD0-756F-4959-99F4-B67508D9877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FA259CD-DBFF-44B0-8ABF-CF14EA2AE2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>
              <a:solidFill>
                <a:srgbClr val="002060"/>
              </a:solidFill>
            </a:rPr>
            <a:t>134 out of 176 students (72%)                                   have accepted University places</a:t>
          </a:r>
          <a:endParaRPr lang="en-US" sz="3200" dirty="0">
            <a:solidFill>
              <a:srgbClr val="002060"/>
            </a:solidFill>
          </a:endParaRPr>
        </a:p>
      </dgm:t>
    </dgm:pt>
    <dgm:pt modelId="{8C22BE92-E7F3-43D6-B6E4-71469E03F66D}" type="parTrans" cxnId="{DC6D91FF-AFC4-48B8-A23C-0049AB5B131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1BF5001-A86F-455E-9E47-BA66777CCD66}" type="sibTrans" cxnId="{DC6D91FF-AFC4-48B8-A23C-0049AB5B131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738DC1F-6724-40BD-887A-75281CF34DB4}" type="pres">
      <dgm:prSet presAssocID="{FAF24317-9057-4561-8052-D9B8BC17391F}" presName="root" presStyleCnt="0">
        <dgm:presLayoutVars>
          <dgm:dir/>
          <dgm:resizeHandles val="exact"/>
        </dgm:presLayoutVars>
      </dgm:prSet>
      <dgm:spPr/>
    </dgm:pt>
    <dgm:pt modelId="{7C870201-40FF-4C66-955F-C3C283072CD2}" type="pres">
      <dgm:prSet presAssocID="{2C3EA84F-2AE8-4B19-B671-75852180F9A8}" presName="compNode" presStyleCnt="0"/>
      <dgm:spPr/>
    </dgm:pt>
    <dgm:pt modelId="{82795594-DCE2-4C19-87F9-34B88FB3E226}" type="pres">
      <dgm:prSet presAssocID="{2C3EA84F-2AE8-4B19-B671-75852180F9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97E1C05-6905-4E08-9E4D-FA8B973E3519}" type="pres">
      <dgm:prSet presAssocID="{2C3EA84F-2AE8-4B19-B671-75852180F9A8}" presName="spaceRect" presStyleCnt="0"/>
      <dgm:spPr/>
    </dgm:pt>
    <dgm:pt modelId="{3676E96E-FF6E-4928-B207-3181C999F874}" type="pres">
      <dgm:prSet presAssocID="{2C3EA84F-2AE8-4B19-B671-75852180F9A8}" presName="textRect" presStyleLbl="revTx" presStyleIdx="0" presStyleCnt="2" custScaleX="178676" custScaleY="77218" custLinFactNeighborY="-4408">
        <dgm:presLayoutVars>
          <dgm:chMax val="1"/>
          <dgm:chPref val="1"/>
        </dgm:presLayoutVars>
      </dgm:prSet>
      <dgm:spPr/>
    </dgm:pt>
    <dgm:pt modelId="{8795792B-2495-44E0-8E6C-B2282AD50B6E}" type="pres">
      <dgm:prSet presAssocID="{83B6478E-BF0E-40F9-9676-8D0C020316DC}" presName="sibTrans" presStyleCnt="0"/>
      <dgm:spPr/>
    </dgm:pt>
    <dgm:pt modelId="{411317C6-A557-4055-B689-DF2CF5F7CF44}" type="pres">
      <dgm:prSet presAssocID="{DFA259CD-DBFF-44B0-8ABF-CF14EA2AE2D4}" presName="compNode" presStyleCnt="0"/>
      <dgm:spPr/>
    </dgm:pt>
    <dgm:pt modelId="{325505B0-905B-4813-AB78-09AB0C45D869}" type="pres">
      <dgm:prSet presAssocID="{DFA259CD-DBFF-44B0-8ABF-CF14EA2AE2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29058DD-977A-45DD-9599-3A9997ED8055}" type="pres">
      <dgm:prSet presAssocID="{DFA259CD-DBFF-44B0-8ABF-CF14EA2AE2D4}" presName="spaceRect" presStyleCnt="0"/>
      <dgm:spPr/>
    </dgm:pt>
    <dgm:pt modelId="{0E6671DF-26BE-437E-9DE1-BA144B890E71}" type="pres">
      <dgm:prSet presAssocID="{DFA259CD-DBFF-44B0-8ABF-CF14EA2AE2D4}" presName="textRect" presStyleLbl="revTx" presStyleIdx="1" presStyleCnt="2" custLinFactNeighborX="4130" custLinFactNeighborY="-3304">
        <dgm:presLayoutVars>
          <dgm:chMax val="1"/>
          <dgm:chPref val="1"/>
        </dgm:presLayoutVars>
      </dgm:prSet>
      <dgm:spPr/>
    </dgm:pt>
  </dgm:ptLst>
  <dgm:cxnLst>
    <dgm:cxn modelId="{C17F9050-E175-4A67-A0AE-2AF3C67559A3}" type="presOf" srcId="{DFA259CD-DBFF-44B0-8ABF-CF14EA2AE2D4}" destId="{0E6671DF-26BE-437E-9DE1-BA144B890E71}" srcOrd="0" destOrd="0" presId="urn:microsoft.com/office/officeart/2018/2/layout/IconLabelList"/>
    <dgm:cxn modelId="{5457A952-98FE-4B23-A988-BD5ADE0C5DC0}" type="presOf" srcId="{2C3EA84F-2AE8-4B19-B671-75852180F9A8}" destId="{3676E96E-FF6E-4928-B207-3181C999F874}" srcOrd="0" destOrd="0" presId="urn:microsoft.com/office/officeart/2018/2/layout/IconLabelList"/>
    <dgm:cxn modelId="{650DBDD0-756F-4959-99F4-B67508D98770}" srcId="{FAF24317-9057-4561-8052-D9B8BC17391F}" destId="{2C3EA84F-2AE8-4B19-B671-75852180F9A8}" srcOrd="0" destOrd="0" parTransId="{6F5192B2-A97C-4C8A-B597-D9CBC5FFA0C5}" sibTransId="{83B6478E-BF0E-40F9-9676-8D0C020316DC}"/>
    <dgm:cxn modelId="{822827EC-2DE6-44CC-BD62-029A3AE4F63B}" type="presOf" srcId="{FAF24317-9057-4561-8052-D9B8BC17391F}" destId="{9738DC1F-6724-40BD-887A-75281CF34DB4}" srcOrd="0" destOrd="0" presId="urn:microsoft.com/office/officeart/2018/2/layout/IconLabelList"/>
    <dgm:cxn modelId="{DC6D91FF-AFC4-48B8-A23C-0049AB5B131D}" srcId="{FAF24317-9057-4561-8052-D9B8BC17391F}" destId="{DFA259CD-DBFF-44B0-8ABF-CF14EA2AE2D4}" srcOrd="1" destOrd="0" parTransId="{8C22BE92-E7F3-43D6-B6E4-71469E03F66D}" sibTransId="{A1BF5001-A86F-455E-9E47-BA66777CCD66}"/>
    <dgm:cxn modelId="{04AAA2A0-2FA6-4B9B-9BE5-38F03202255D}" type="presParOf" srcId="{9738DC1F-6724-40BD-887A-75281CF34DB4}" destId="{7C870201-40FF-4C66-955F-C3C283072CD2}" srcOrd="0" destOrd="0" presId="urn:microsoft.com/office/officeart/2018/2/layout/IconLabelList"/>
    <dgm:cxn modelId="{FF498AAF-A405-4F4E-A981-C8D46D2D8271}" type="presParOf" srcId="{7C870201-40FF-4C66-955F-C3C283072CD2}" destId="{82795594-DCE2-4C19-87F9-34B88FB3E226}" srcOrd="0" destOrd="0" presId="urn:microsoft.com/office/officeart/2018/2/layout/IconLabelList"/>
    <dgm:cxn modelId="{AA855CF7-61EB-44AD-8138-FA8A900A15E1}" type="presParOf" srcId="{7C870201-40FF-4C66-955F-C3C283072CD2}" destId="{797E1C05-6905-4E08-9E4D-FA8B973E3519}" srcOrd="1" destOrd="0" presId="urn:microsoft.com/office/officeart/2018/2/layout/IconLabelList"/>
    <dgm:cxn modelId="{60F0F345-CA17-4DFD-A442-39C5353E5720}" type="presParOf" srcId="{7C870201-40FF-4C66-955F-C3C283072CD2}" destId="{3676E96E-FF6E-4928-B207-3181C999F874}" srcOrd="2" destOrd="0" presId="urn:microsoft.com/office/officeart/2018/2/layout/IconLabelList"/>
    <dgm:cxn modelId="{4D5C596E-7865-4665-B3F3-FB29A306B937}" type="presParOf" srcId="{9738DC1F-6724-40BD-887A-75281CF34DB4}" destId="{8795792B-2495-44E0-8E6C-B2282AD50B6E}" srcOrd="1" destOrd="0" presId="urn:microsoft.com/office/officeart/2018/2/layout/IconLabelList"/>
    <dgm:cxn modelId="{D468ABEC-A8DF-49EB-BF1E-1DD8C30F1AA3}" type="presParOf" srcId="{9738DC1F-6724-40BD-887A-75281CF34DB4}" destId="{411317C6-A557-4055-B689-DF2CF5F7CF44}" srcOrd="2" destOrd="0" presId="urn:microsoft.com/office/officeart/2018/2/layout/IconLabelList"/>
    <dgm:cxn modelId="{B9AC981F-2D62-418A-8393-09E9B1DC3289}" type="presParOf" srcId="{411317C6-A557-4055-B689-DF2CF5F7CF44}" destId="{325505B0-905B-4813-AB78-09AB0C45D869}" srcOrd="0" destOrd="0" presId="urn:microsoft.com/office/officeart/2018/2/layout/IconLabelList"/>
    <dgm:cxn modelId="{440C61EF-504E-4F5A-83BF-819A7A08A0C6}" type="presParOf" srcId="{411317C6-A557-4055-B689-DF2CF5F7CF44}" destId="{F29058DD-977A-45DD-9599-3A9997ED8055}" srcOrd="1" destOrd="0" presId="urn:microsoft.com/office/officeart/2018/2/layout/IconLabelList"/>
    <dgm:cxn modelId="{1CC0BF0F-2D14-499F-B444-4FF568DD9B4A}" type="presParOf" srcId="{411317C6-A557-4055-B689-DF2CF5F7CF44}" destId="{0E6671DF-26BE-437E-9DE1-BA144B890E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24317-9057-4561-8052-D9B8BC17391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EA84F-2AE8-4B19-B671-75852180F9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>
              <a:solidFill>
                <a:schemeClr val="tx1"/>
              </a:solidFill>
            </a:rPr>
            <a:t>Results have equated to fantastic individual achievements and pathways </a:t>
          </a:r>
          <a:endParaRPr lang="en-US" sz="3200" dirty="0">
            <a:solidFill>
              <a:schemeClr val="tx1"/>
            </a:solidFill>
          </a:endParaRPr>
        </a:p>
      </dgm:t>
    </dgm:pt>
    <dgm:pt modelId="{6F5192B2-A97C-4C8A-B597-D9CBC5FFA0C5}" type="parTrans" cxnId="{650DBDD0-756F-4959-99F4-B67508D98770}">
      <dgm:prSet/>
      <dgm:spPr/>
      <dgm:t>
        <a:bodyPr/>
        <a:lstStyle/>
        <a:p>
          <a:endParaRPr lang="en-US"/>
        </a:p>
      </dgm:t>
    </dgm:pt>
    <dgm:pt modelId="{83B6478E-BF0E-40F9-9676-8D0C020316DC}" type="sibTrans" cxnId="{650DBDD0-756F-4959-99F4-B67508D98770}">
      <dgm:prSet/>
      <dgm:spPr/>
      <dgm:t>
        <a:bodyPr/>
        <a:lstStyle/>
        <a:p>
          <a:endParaRPr lang="en-US"/>
        </a:p>
      </dgm:t>
    </dgm:pt>
    <dgm:pt modelId="{DFA259CD-DBFF-44B0-8ABF-CF14EA2AE2D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rgbClr val="0070C0"/>
              </a:solidFill>
            </a:rPr>
            <a:t>145 out of 153 students (94%)                                   have accepted University places</a:t>
          </a:r>
          <a:endParaRPr lang="en-US" dirty="0">
            <a:solidFill>
              <a:srgbClr val="0070C0"/>
            </a:solidFill>
          </a:endParaRPr>
        </a:p>
      </dgm:t>
    </dgm:pt>
    <dgm:pt modelId="{8C22BE92-E7F3-43D6-B6E4-71469E03F66D}" type="parTrans" cxnId="{DC6D91FF-AFC4-48B8-A23C-0049AB5B131D}">
      <dgm:prSet/>
      <dgm:spPr/>
      <dgm:t>
        <a:bodyPr/>
        <a:lstStyle/>
        <a:p>
          <a:endParaRPr lang="en-US"/>
        </a:p>
      </dgm:t>
    </dgm:pt>
    <dgm:pt modelId="{A1BF5001-A86F-455E-9E47-BA66777CCD66}" type="sibTrans" cxnId="{DC6D91FF-AFC4-48B8-A23C-0049AB5B131D}">
      <dgm:prSet/>
      <dgm:spPr/>
      <dgm:t>
        <a:bodyPr/>
        <a:lstStyle/>
        <a:p>
          <a:endParaRPr lang="en-US"/>
        </a:p>
      </dgm:t>
    </dgm:pt>
    <dgm:pt modelId="{9738DC1F-6724-40BD-887A-75281CF34DB4}" type="pres">
      <dgm:prSet presAssocID="{FAF24317-9057-4561-8052-D9B8BC17391F}" presName="root" presStyleCnt="0">
        <dgm:presLayoutVars>
          <dgm:dir/>
          <dgm:resizeHandles val="exact"/>
        </dgm:presLayoutVars>
      </dgm:prSet>
      <dgm:spPr/>
    </dgm:pt>
    <dgm:pt modelId="{7C870201-40FF-4C66-955F-C3C283072CD2}" type="pres">
      <dgm:prSet presAssocID="{2C3EA84F-2AE8-4B19-B671-75852180F9A8}" presName="compNode" presStyleCnt="0"/>
      <dgm:spPr/>
    </dgm:pt>
    <dgm:pt modelId="{82795594-DCE2-4C19-87F9-34B88FB3E226}" type="pres">
      <dgm:prSet presAssocID="{2C3EA84F-2AE8-4B19-B671-75852180F9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97E1C05-6905-4E08-9E4D-FA8B973E3519}" type="pres">
      <dgm:prSet presAssocID="{2C3EA84F-2AE8-4B19-B671-75852180F9A8}" presName="spaceRect" presStyleCnt="0"/>
      <dgm:spPr/>
    </dgm:pt>
    <dgm:pt modelId="{3676E96E-FF6E-4928-B207-3181C999F874}" type="pres">
      <dgm:prSet presAssocID="{2C3EA84F-2AE8-4B19-B671-75852180F9A8}" presName="textRect" presStyleLbl="revTx" presStyleIdx="0" presStyleCnt="2" custScaleX="186709" custLinFactNeighborY="-4408">
        <dgm:presLayoutVars>
          <dgm:chMax val="1"/>
          <dgm:chPref val="1"/>
        </dgm:presLayoutVars>
      </dgm:prSet>
      <dgm:spPr/>
    </dgm:pt>
    <dgm:pt modelId="{8795792B-2495-44E0-8E6C-B2282AD50B6E}" type="pres">
      <dgm:prSet presAssocID="{83B6478E-BF0E-40F9-9676-8D0C020316DC}" presName="sibTrans" presStyleCnt="0"/>
      <dgm:spPr/>
    </dgm:pt>
    <dgm:pt modelId="{411317C6-A557-4055-B689-DF2CF5F7CF44}" type="pres">
      <dgm:prSet presAssocID="{DFA259CD-DBFF-44B0-8ABF-CF14EA2AE2D4}" presName="compNode" presStyleCnt="0"/>
      <dgm:spPr/>
    </dgm:pt>
    <dgm:pt modelId="{325505B0-905B-4813-AB78-09AB0C45D869}" type="pres">
      <dgm:prSet presAssocID="{DFA259CD-DBFF-44B0-8ABF-CF14EA2AE2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29058DD-977A-45DD-9599-3A9997ED8055}" type="pres">
      <dgm:prSet presAssocID="{DFA259CD-DBFF-44B0-8ABF-CF14EA2AE2D4}" presName="spaceRect" presStyleCnt="0"/>
      <dgm:spPr/>
    </dgm:pt>
    <dgm:pt modelId="{0E6671DF-26BE-437E-9DE1-BA144B890E71}" type="pres">
      <dgm:prSet presAssocID="{DFA259CD-DBFF-44B0-8ABF-CF14EA2AE2D4}" presName="textRect" presStyleLbl="revTx" presStyleIdx="1" presStyleCnt="2" custLinFactNeighborX="4130" custLinFactNeighborY="-3304">
        <dgm:presLayoutVars>
          <dgm:chMax val="1"/>
          <dgm:chPref val="1"/>
        </dgm:presLayoutVars>
      </dgm:prSet>
      <dgm:spPr/>
    </dgm:pt>
  </dgm:ptLst>
  <dgm:cxnLst>
    <dgm:cxn modelId="{C17F9050-E175-4A67-A0AE-2AF3C67559A3}" type="presOf" srcId="{DFA259CD-DBFF-44B0-8ABF-CF14EA2AE2D4}" destId="{0E6671DF-26BE-437E-9DE1-BA144B890E71}" srcOrd="0" destOrd="0" presId="urn:microsoft.com/office/officeart/2018/2/layout/IconLabelList"/>
    <dgm:cxn modelId="{5457A952-98FE-4B23-A988-BD5ADE0C5DC0}" type="presOf" srcId="{2C3EA84F-2AE8-4B19-B671-75852180F9A8}" destId="{3676E96E-FF6E-4928-B207-3181C999F874}" srcOrd="0" destOrd="0" presId="urn:microsoft.com/office/officeart/2018/2/layout/IconLabelList"/>
    <dgm:cxn modelId="{650DBDD0-756F-4959-99F4-B67508D98770}" srcId="{FAF24317-9057-4561-8052-D9B8BC17391F}" destId="{2C3EA84F-2AE8-4B19-B671-75852180F9A8}" srcOrd="0" destOrd="0" parTransId="{6F5192B2-A97C-4C8A-B597-D9CBC5FFA0C5}" sibTransId="{83B6478E-BF0E-40F9-9676-8D0C020316DC}"/>
    <dgm:cxn modelId="{822827EC-2DE6-44CC-BD62-029A3AE4F63B}" type="presOf" srcId="{FAF24317-9057-4561-8052-D9B8BC17391F}" destId="{9738DC1F-6724-40BD-887A-75281CF34DB4}" srcOrd="0" destOrd="0" presId="urn:microsoft.com/office/officeart/2018/2/layout/IconLabelList"/>
    <dgm:cxn modelId="{DC6D91FF-AFC4-48B8-A23C-0049AB5B131D}" srcId="{FAF24317-9057-4561-8052-D9B8BC17391F}" destId="{DFA259CD-DBFF-44B0-8ABF-CF14EA2AE2D4}" srcOrd="1" destOrd="0" parTransId="{8C22BE92-E7F3-43D6-B6E4-71469E03F66D}" sibTransId="{A1BF5001-A86F-455E-9E47-BA66777CCD66}"/>
    <dgm:cxn modelId="{04AAA2A0-2FA6-4B9B-9BE5-38F03202255D}" type="presParOf" srcId="{9738DC1F-6724-40BD-887A-75281CF34DB4}" destId="{7C870201-40FF-4C66-955F-C3C283072CD2}" srcOrd="0" destOrd="0" presId="urn:microsoft.com/office/officeart/2018/2/layout/IconLabelList"/>
    <dgm:cxn modelId="{FF498AAF-A405-4F4E-A981-C8D46D2D8271}" type="presParOf" srcId="{7C870201-40FF-4C66-955F-C3C283072CD2}" destId="{82795594-DCE2-4C19-87F9-34B88FB3E226}" srcOrd="0" destOrd="0" presId="urn:microsoft.com/office/officeart/2018/2/layout/IconLabelList"/>
    <dgm:cxn modelId="{AA855CF7-61EB-44AD-8138-FA8A900A15E1}" type="presParOf" srcId="{7C870201-40FF-4C66-955F-C3C283072CD2}" destId="{797E1C05-6905-4E08-9E4D-FA8B973E3519}" srcOrd="1" destOrd="0" presId="urn:microsoft.com/office/officeart/2018/2/layout/IconLabelList"/>
    <dgm:cxn modelId="{60F0F345-CA17-4DFD-A442-39C5353E5720}" type="presParOf" srcId="{7C870201-40FF-4C66-955F-C3C283072CD2}" destId="{3676E96E-FF6E-4928-B207-3181C999F874}" srcOrd="2" destOrd="0" presId="urn:microsoft.com/office/officeart/2018/2/layout/IconLabelList"/>
    <dgm:cxn modelId="{4D5C596E-7865-4665-B3F3-FB29A306B937}" type="presParOf" srcId="{9738DC1F-6724-40BD-887A-75281CF34DB4}" destId="{8795792B-2495-44E0-8E6C-B2282AD50B6E}" srcOrd="1" destOrd="0" presId="urn:microsoft.com/office/officeart/2018/2/layout/IconLabelList"/>
    <dgm:cxn modelId="{D468ABEC-A8DF-49EB-BF1E-1DD8C30F1AA3}" type="presParOf" srcId="{9738DC1F-6724-40BD-887A-75281CF34DB4}" destId="{411317C6-A557-4055-B689-DF2CF5F7CF44}" srcOrd="2" destOrd="0" presId="urn:microsoft.com/office/officeart/2018/2/layout/IconLabelList"/>
    <dgm:cxn modelId="{B9AC981F-2D62-418A-8393-09E9B1DC3289}" type="presParOf" srcId="{411317C6-A557-4055-B689-DF2CF5F7CF44}" destId="{325505B0-905B-4813-AB78-09AB0C45D869}" srcOrd="0" destOrd="0" presId="urn:microsoft.com/office/officeart/2018/2/layout/IconLabelList"/>
    <dgm:cxn modelId="{440C61EF-504E-4F5A-83BF-819A7A08A0C6}" type="presParOf" srcId="{411317C6-A557-4055-B689-DF2CF5F7CF44}" destId="{F29058DD-977A-45DD-9599-3A9997ED8055}" srcOrd="1" destOrd="0" presId="urn:microsoft.com/office/officeart/2018/2/layout/IconLabelList"/>
    <dgm:cxn modelId="{1CC0BF0F-2D14-499F-B444-4FF568DD9B4A}" type="presParOf" srcId="{411317C6-A557-4055-B689-DF2CF5F7CF44}" destId="{0E6671DF-26BE-437E-9DE1-BA144B890E7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5594-DCE2-4C19-87F9-34B88FB3E226}">
      <dsp:nvSpPr>
        <dsp:cNvPr id="0" name=""/>
        <dsp:cNvSpPr/>
      </dsp:nvSpPr>
      <dsp:spPr>
        <a:xfrm>
          <a:off x="2105339" y="1301882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E96E-FF6E-4928-B207-3181C999F874}">
      <dsp:nvSpPr>
        <dsp:cNvPr id="0" name=""/>
        <dsp:cNvSpPr/>
      </dsp:nvSpPr>
      <dsp:spPr>
        <a:xfrm>
          <a:off x="7461" y="3193216"/>
          <a:ext cx="5608192" cy="719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</a:rPr>
            <a:t>Results have equated to fantastic individual achievements and pathways 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7461" y="3193216"/>
        <a:ext cx="5608192" cy="719187"/>
      </dsp:txXfrm>
    </dsp:sp>
    <dsp:sp modelId="{325505B0-905B-4813-AB78-09AB0C45D869}">
      <dsp:nvSpPr>
        <dsp:cNvPr id="0" name=""/>
        <dsp:cNvSpPr/>
      </dsp:nvSpPr>
      <dsp:spPr>
        <a:xfrm>
          <a:off x="7028091" y="1248836"/>
          <a:ext cx="1412437" cy="1412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71DF-26BE-437E-9DE1-BA144B890E71}">
      <dsp:nvSpPr>
        <dsp:cNvPr id="0" name=""/>
        <dsp:cNvSpPr/>
      </dsp:nvSpPr>
      <dsp:spPr>
        <a:xfrm>
          <a:off x="6172397" y="3044359"/>
          <a:ext cx="3138750" cy="931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rgbClr val="002060"/>
              </a:solidFill>
            </a:rPr>
            <a:t>134 out of 176 students (72%)                                   have accepted University places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6172397" y="3044359"/>
        <a:ext cx="3138750" cy="931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5594-DCE2-4C19-87F9-34B88FB3E226}">
      <dsp:nvSpPr>
        <dsp:cNvPr id="0" name=""/>
        <dsp:cNvSpPr/>
      </dsp:nvSpPr>
      <dsp:spPr>
        <a:xfrm>
          <a:off x="1953521" y="565557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6E96E-FF6E-4928-B207-3181C999F874}">
      <dsp:nvSpPr>
        <dsp:cNvPr id="0" name=""/>
        <dsp:cNvSpPr/>
      </dsp:nvSpPr>
      <dsp:spPr>
        <a:xfrm>
          <a:off x="8565" y="2159890"/>
          <a:ext cx="5125162" cy="10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/>
              </a:solidFill>
            </a:rPr>
            <a:t>Results have equated to fantastic individual achievements and pathways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8565" y="2159890"/>
        <a:ext cx="5125162" cy="1064300"/>
      </dsp:txXfrm>
    </dsp:sp>
    <dsp:sp modelId="{325505B0-905B-4813-AB78-09AB0C45D869}">
      <dsp:nvSpPr>
        <dsp:cNvPr id="0" name=""/>
        <dsp:cNvSpPr/>
      </dsp:nvSpPr>
      <dsp:spPr>
        <a:xfrm>
          <a:off x="6368977" y="565557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671DF-26BE-437E-9DE1-BA144B890E71}">
      <dsp:nvSpPr>
        <dsp:cNvPr id="0" name=""/>
        <dsp:cNvSpPr/>
      </dsp:nvSpPr>
      <dsp:spPr>
        <a:xfrm>
          <a:off x="5622668" y="2171640"/>
          <a:ext cx="2745000" cy="10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rgbClr val="0070C0"/>
              </a:solidFill>
            </a:rPr>
            <a:t>145 out of 153 students (94%)                                   have accepted University places</a:t>
          </a:r>
          <a:endParaRPr lang="en-US" sz="1700" kern="1200" dirty="0">
            <a:solidFill>
              <a:srgbClr val="0070C0"/>
            </a:solidFill>
          </a:endParaRPr>
        </a:p>
      </dsp:txBody>
      <dsp:txXfrm>
        <a:off x="5622668" y="2171640"/>
        <a:ext cx="2745000" cy="106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02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597" y="1"/>
            <a:ext cx="294020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020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597" y="9428163"/>
            <a:ext cx="294020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4B3E32-BCC6-443F-A06C-7B97593F0C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7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637" y="0"/>
            <a:ext cx="2940158" cy="4960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5B70-2E8B-4023-A662-DE65B391B63C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9" y="4715273"/>
            <a:ext cx="5426392" cy="44664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015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637" y="9428959"/>
            <a:ext cx="294015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2A46-DCCA-4C26-8DF2-D9C30E92F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Before we start, please turn off mobiles</a:t>
            </a:r>
          </a:p>
          <a:p>
            <a:r>
              <a:rPr lang="en-US" dirty="0">
                <a:ea typeface="Calibri"/>
                <a:cs typeface="Calibri"/>
              </a:rPr>
              <a:t>Presentation will  be available on Firefly</a:t>
            </a:r>
          </a:p>
          <a:p>
            <a:r>
              <a:rPr lang="en-US" dirty="0">
                <a:ea typeface="Calibri"/>
                <a:cs typeface="Calibri"/>
              </a:rPr>
              <a:t>Q+A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7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100% vouchers allocated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2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6DE112-69BE-43C3-8161-B912120598C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1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83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Email on how to log on (NEED UPDATE TO DATE EMAIL). (SHEET).</a:t>
            </a:r>
          </a:p>
          <a:p>
            <a:r>
              <a:rPr lang="en-GB"/>
              <a:t>Homepage on left- click child – sub heading behaviour (If blank=no points)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5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3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Several Red subjects – keeping our 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ALPS progress score in the Top 25% of schools nationally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A level QI score = </a:t>
            </a:r>
            <a:r>
              <a:rPr lang="en-GB" sz="1800" dirty="0">
                <a:solidFill>
                  <a:srgbClr val="FF0000"/>
                </a:solidFill>
              </a:rPr>
              <a:t>1.00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</a:t>
            </a:r>
            <a:r>
              <a:rPr lang="en-GB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ith 57% of grades at A*-B 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Remember </a:t>
            </a:r>
            <a:r>
              <a:rPr lang="en-GB" sz="1200" dirty="0">
                <a:solidFill>
                  <a:schemeClr val="bg1"/>
                </a:solidFill>
                <a:latin typeface="Gill Sans MT" panose="020B0502020104020203"/>
              </a:rPr>
              <a:t>Progress based on CAG targets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75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have attained their firm choice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4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Results have equated to fantastic individual achievements and pathways (145 out of 153  (94%) accepted Uni places)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0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have attained their firm choice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6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students were successful - Want more of the fantastic results. </a:t>
            </a:r>
          </a:p>
          <a:p>
            <a:r>
              <a:rPr lang="en-GB" dirty="0"/>
              <a:t>But need balance!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8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Team 2022 - 23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7CE8-98F4-4AE1-B74C-FA266F30E0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9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3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12A46-DCCA-4C26-8DF2-D9C30E92F73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1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0350"/>
            <a:ext cx="1009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Results 2013</a:t>
            </a:r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22B3-55B9-4727-881B-90EA3D07C13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5C54-A27F-4B91-BBAC-6F07218EE6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9672" y="6273502"/>
            <a:ext cx="5903913" cy="3238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A2DBA-43D7-463F-AAEF-B9433379B1B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2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381328"/>
            <a:ext cx="8280920" cy="476672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6381-2281-477A-8722-B7289FD3673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D815-353F-4A70-96E7-611D0C8460A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08F2-9926-48C2-A36C-4877757C52D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383F-5D62-450F-A7D6-2A3D19ABC0D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7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D222-066E-4842-BE5E-5372232272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B9EC-74C5-4F46-8368-47862D30B7E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6768-8BEB-406E-BB25-411F87CC83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9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Results 2013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5207-5E16-4090-B43D-5CEF22D2B1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6675"/>
            <a:ext cx="9144001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Classroom Management Policy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534150"/>
            <a:ext cx="5903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  <a:latin typeface="Verdana" pitchFamily="34" charset="0"/>
                <a:cs typeface="+mn-cs"/>
              </a:rPr>
              <a:t>Results 2013</a:t>
            </a:r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DAD7184-9666-443D-9695-AE41DCE11048}" type="slidenum">
              <a:rPr lang="en-US">
                <a:solidFill>
                  <a:prstClr val="black"/>
                </a:solidFill>
                <a:latin typeface="Verdana" pitchFamily="34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60350"/>
            <a:ext cx="10096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0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2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effectLst/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2"/>
          </a:solidFill>
          <a:effectLst/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effectLst/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2"/>
          </a:solidFill>
          <a:effectLst/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wallace@highamsparkschool.co.uk" TargetMode="External"/><Relationship Id="rId2" Type="http://schemas.openxmlformats.org/officeDocument/2006/relationships/hyperlink" Target="mailto:dstephens@highamsparkschool.co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xcelimage-1YEB7M"/><Relationship Id="rId13" Type="http://schemas.openxmlformats.org/officeDocument/2006/relationships/image" Target="../media/image18.excelimage-GBsDGK"/><Relationship Id="rId18" Type="http://schemas.openxmlformats.org/officeDocument/2006/relationships/image" Target="../media/image23.excelimage-2v1H0N"/><Relationship Id="rId3" Type="http://schemas.openxmlformats.org/officeDocument/2006/relationships/image" Target="../media/image8.excelimage-NIcgtN"/><Relationship Id="rId7" Type="http://schemas.openxmlformats.org/officeDocument/2006/relationships/image" Target="../media/image12.excelimage-0mIirL"/><Relationship Id="rId12" Type="http://schemas.openxmlformats.org/officeDocument/2006/relationships/image" Target="../media/image17.excelimage-62pvkM"/><Relationship Id="rId17" Type="http://schemas.openxmlformats.org/officeDocument/2006/relationships/image" Target="../media/image22.excelimage-xDVM1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excelimage-3DvkuL"/><Relationship Id="rId20" Type="http://schemas.openxmlformats.org/officeDocument/2006/relationships/image" Target="../media/image25.excelimage-drllqK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xcelimage-zLBLVN"/><Relationship Id="rId11" Type="http://schemas.openxmlformats.org/officeDocument/2006/relationships/image" Target="../media/image16.excelimage-lA3HPJ"/><Relationship Id="rId5" Type="http://schemas.openxmlformats.org/officeDocument/2006/relationships/image" Target="../media/image10.excelimage-cepqaM"/><Relationship Id="rId15" Type="http://schemas.openxmlformats.org/officeDocument/2006/relationships/image" Target="../media/image20.excelimage-D2YfSN"/><Relationship Id="rId10" Type="http://schemas.openxmlformats.org/officeDocument/2006/relationships/image" Target="../media/image15.excelimage-1aqsUK"/><Relationship Id="rId19" Type="http://schemas.openxmlformats.org/officeDocument/2006/relationships/image" Target="../media/image24.excelimage-GIc62K"/><Relationship Id="rId4" Type="http://schemas.openxmlformats.org/officeDocument/2006/relationships/image" Target="../media/image9.excelimage-YgVYCM"/><Relationship Id="rId9" Type="http://schemas.openxmlformats.org/officeDocument/2006/relationships/image" Target="../media/image14.excelimage-f1dZtM"/><Relationship Id="rId14" Type="http://schemas.openxmlformats.org/officeDocument/2006/relationships/image" Target="../media/image19.excelimage-FHGF8J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6872"/>
            <a:ext cx="7772400" cy="3492103"/>
          </a:xfrm>
        </p:spPr>
        <p:txBody>
          <a:bodyPr/>
          <a:lstStyle/>
          <a:p>
            <a:pPr algn="ctr"/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Welcome to  </a:t>
            </a:r>
            <a:b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6</a:t>
            </a:r>
            <a:r>
              <a:rPr lang="en-GB" sz="4800" baseline="3000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 Form </a:t>
            </a:r>
            <a:b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GB" sz="4800">
                <a:solidFill>
                  <a:schemeClr val="tx2"/>
                </a:solidFill>
                <a:latin typeface="Calibri" panose="020F0502020204030204" pitchFamily="34" charset="0"/>
              </a:rPr>
              <a:t>Parents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310047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A533-88D5-49F2-B491-5BECA12B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34" y="298959"/>
            <a:ext cx="8229600" cy="12065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Senior Prefect support!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430A3-48A9-47F7-89B9-F3A487C439A2}"/>
              </a:ext>
            </a:extLst>
          </p:cNvPr>
          <p:cNvSpPr/>
          <p:nvPr/>
        </p:nvSpPr>
        <p:spPr>
          <a:xfrm>
            <a:off x="90038" y="3849544"/>
            <a:ext cx="2313432" cy="286232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Eliana Richards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Conor Dunne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Digby Gough- Boyack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Gracie Purton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Nasra Gram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Fatima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Zait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Bianca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Durche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Alice Jarvis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Aaron Wilson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Omari Wallace Corbett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Lily Etherington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Hassan Akhtar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Shauna Lawrance  </a:t>
            </a:r>
          </a:p>
          <a:p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Hadeea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 Sohail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Jada Byfield 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DA4CC6-A646-40BD-9505-DE4E1EFFE57A}"/>
              </a:ext>
            </a:extLst>
          </p:cNvPr>
          <p:cNvSpPr/>
          <p:nvPr/>
        </p:nvSpPr>
        <p:spPr>
          <a:xfrm>
            <a:off x="6924358" y="3665811"/>
            <a:ext cx="2071977" cy="304698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Zunairah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Mustaq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Karima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Srhir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Pheobe Dewar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Lily Peter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Roanna Reid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Meenakshi Hari  </a:t>
            </a:r>
          </a:p>
          <a:p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-Anna Hepburn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Jack Hill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Jasmine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Nsbuga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Maddie McDermott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Venuja Senthivel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Rojda Aydemir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Doreen </a:t>
            </a:r>
            <a:r>
              <a:rPr lang="en-GB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Akomeah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Ava Stephenson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Eli Naylor  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Shilah Bowes- Armstrong 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DEB65B-0C00-467D-B36F-FE5AB5CB086F}"/>
              </a:ext>
            </a:extLst>
          </p:cNvPr>
          <p:cNvSpPr txBox="1">
            <a:spLocks/>
          </p:cNvSpPr>
          <p:nvPr/>
        </p:nvSpPr>
        <p:spPr>
          <a:xfrm>
            <a:off x="3894469" y="5189305"/>
            <a:ext cx="1538891" cy="44463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Prefects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14" y="1502673"/>
            <a:ext cx="4309400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1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41049" y="3576407"/>
            <a:ext cx="7772400" cy="1828800"/>
          </a:xfrm>
        </p:spPr>
        <p:txBody>
          <a:bodyPr/>
          <a:lstStyle/>
          <a:p>
            <a:pPr algn="ctr"/>
            <a:r>
              <a:rPr lang="en-GB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Dates</a:t>
            </a:r>
            <a:br>
              <a:rPr lang="en-GB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GB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Assessment Information </a:t>
            </a:r>
            <a:br>
              <a:rPr lang="en-GB" sz="4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977" y="5281918"/>
            <a:ext cx="6400800" cy="1752600"/>
          </a:xfrm>
        </p:spPr>
        <p:txBody>
          <a:bodyPr/>
          <a:lstStyle/>
          <a:p>
            <a:r>
              <a:rPr lang="en-GB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 Stephens</a:t>
            </a:r>
          </a:p>
        </p:txBody>
      </p:sp>
    </p:spTree>
    <p:extLst>
      <p:ext uri="{BB962C8B-B14F-4D97-AF65-F5344CB8AC3E}">
        <p14:creationId xmlns:p14="http://schemas.microsoft.com/office/powerpoint/2010/main" val="116038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69" y="401766"/>
            <a:ext cx="8229600" cy="1206500"/>
          </a:xfrm>
        </p:spPr>
        <p:txBody>
          <a:bodyPr/>
          <a:lstStyle/>
          <a:p>
            <a:r>
              <a:rPr lang="en-GB" b="1">
                <a:solidFill>
                  <a:srgbClr val="002060"/>
                </a:solidFill>
                <a:effectLst/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608266"/>
            <a:ext cx="8229600" cy="4530725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Friday 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9</a:t>
            </a:r>
            <a:r>
              <a:rPr lang="en-GB" b="1" baseline="30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n-GB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September 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2022</a:t>
            </a:r>
            <a:endParaRPr lang="en-GB" b="1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effectLst/>
              </a:rPr>
              <a:t>Student individual photographs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effectLst/>
            </a:endParaRPr>
          </a:p>
          <a:p>
            <a:r>
              <a:rPr lang="en-GB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Friday 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16</a:t>
            </a:r>
            <a:r>
              <a:rPr lang="en-GB" b="1" baseline="30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n-GB" b="1" dirty="0">
                <a:solidFill>
                  <a:srgbClr val="002060"/>
                </a:solidFill>
                <a:effectLst/>
                <a:latin typeface="Calibri"/>
                <a:ea typeface="Calibri"/>
                <a:cs typeface="Calibri"/>
              </a:rPr>
              <a:t> September 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2022</a:t>
            </a:r>
            <a:endParaRPr lang="en-GB" b="1" dirty="0">
              <a:solidFill>
                <a:srgbClr val="002060"/>
              </a:solidFill>
              <a:effectLst/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effectLst/>
              </a:rPr>
              <a:t>Subject change deadline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effectLst/>
            </a:endParaRPr>
          </a:p>
          <a:p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Friday 23</a:t>
            </a:r>
            <a:r>
              <a:rPr lang="en-GB" b="1" baseline="300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rd</a:t>
            </a:r>
            <a:r>
              <a:rPr lang="en-GB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September 2022</a:t>
            </a:r>
            <a:endParaRPr lang="en-GB" b="1" dirty="0">
              <a:solidFill>
                <a:srgbClr val="002060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Bursary application deadline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en-GB" sz="2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42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9116291" cy="4530725"/>
          </a:xfrm>
        </p:spPr>
        <p:txBody>
          <a:bodyPr/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Thursday 9</a:t>
            </a:r>
            <a:r>
              <a:rPr lang="en-GB" sz="2800" b="1" baseline="30000" dirty="0"/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November 2022</a:t>
            </a:r>
          </a:p>
          <a:p>
            <a:pPr>
              <a:buFontTx/>
              <a:buChar char="-"/>
            </a:pPr>
            <a:r>
              <a:rPr lang="en-GB" sz="2800" dirty="0"/>
              <a:t>Year 12 Parents Evening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Thursday 15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December 2022</a:t>
            </a:r>
          </a:p>
          <a:p>
            <a:pPr>
              <a:buFontTx/>
              <a:buChar char="-"/>
            </a:pPr>
            <a:r>
              <a:rPr lang="en-GB" sz="2800" dirty="0"/>
              <a:t>Final Day of Term</a:t>
            </a:r>
          </a:p>
          <a:p>
            <a:pPr>
              <a:buFontTx/>
              <a:buChar char="-"/>
            </a:pPr>
            <a:endParaRPr lang="en-GB" sz="2800" dirty="0"/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Tuesday 4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January 2023</a:t>
            </a:r>
            <a:endParaRPr lang="en-GB" sz="2800" b="1" dirty="0">
              <a:ea typeface="Calibri"/>
              <a:cs typeface="Calibri"/>
            </a:endParaRPr>
          </a:p>
          <a:p>
            <a:pPr>
              <a:buFontTx/>
              <a:buChar char="-"/>
            </a:pPr>
            <a:r>
              <a:rPr lang="en-GB" sz="2800" dirty="0"/>
              <a:t>Year 12 return to school</a:t>
            </a:r>
          </a:p>
          <a:p>
            <a:pPr>
              <a:buFontTx/>
              <a:buChar char="-"/>
            </a:pPr>
            <a:r>
              <a:rPr lang="en-GB" sz="2800" dirty="0">
                <a:latin typeface="Calibri"/>
                <a:ea typeface="Calibri"/>
                <a:cs typeface="Calibri"/>
              </a:rPr>
              <a:t>Year 12 Department based in-class assessment begin</a:t>
            </a:r>
          </a:p>
        </p:txBody>
      </p:sp>
    </p:spTree>
    <p:extLst>
      <p:ext uri="{BB962C8B-B14F-4D97-AF65-F5344CB8AC3E}">
        <p14:creationId xmlns:p14="http://schemas.microsoft.com/office/powerpoint/2010/main" val="35195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TBC</a:t>
            </a:r>
          </a:p>
          <a:p>
            <a:pPr>
              <a:buFontTx/>
              <a:buChar char="-"/>
            </a:pPr>
            <a:r>
              <a:rPr lang="en-GB" sz="2800" dirty="0"/>
              <a:t>Progress day</a:t>
            </a:r>
          </a:p>
          <a:p>
            <a:endParaRPr lang="en-GB" sz="2800" b="1" dirty="0"/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Wednesday 1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st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March 2023</a:t>
            </a:r>
          </a:p>
          <a:p>
            <a:pPr>
              <a:buFontTx/>
              <a:buChar char="-"/>
            </a:pPr>
            <a:r>
              <a:rPr lang="en-GB" sz="2800" dirty="0"/>
              <a:t>Year 12 Post 18 Parent Information Evening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Monday 19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June to Friday 30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June 2023</a:t>
            </a:r>
          </a:p>
          <a:p>
            <a:pPr marL="0" indent="0">
              <a:buNone/>
            </a:pPr>
            <a:r>
              <a:rPr lang="en-GB" sz="2800" dirty="0">
                <a:latin typeface="Calibri"/>
                <a:ea typeface="Calibri"/>
                <a:cs typeface="Calibri"/>
              </a:rPr>
              <a:t>- Year 12 Formal Exams – </a:t>
            </a:r>
            <a:r>
              <a:rPr lang="en-GB" sz="2800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'UCAS predictor exams'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1F497D"/>
                </a:solidFill>
                <a:latin typeface="Calibri"/>
                <a:ea typeface="Calibri"/>
                <a:cs typeface="Calibri"/>
              </a:rPr>
              <a:t>- Students will be on study leave</a:t>
            </a:r>
          </a:p>
          <a:p>
            <a:pPr>
              <a:buFontTx/>
              <a:buChar char="-"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98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2060"/>
                </a:solidFill>
              </a:rPr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latin typeface="Calibri"/>
                <a:ea typeface="Calibri"/>
                <a:cs typeface="Calibri"/>
              </a:rPr>
              <a:t>Monday 3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rd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July 2023</a:t>
            </a:r>
          </a:p>
          <a:p>
            <a:pPr>
              <a:buFontTx/>
              <a:buChar char="-"/>
            </a:pPr>
            <a:r>
              <a:rPr lang="en-GB" sz="2800" dirty="0">
                <a:latin typeface="Calibri"/>
                <a:ea typeface="Calibri"/>
                <a:cs typeface="Calibri"/>
              </a:rPr>
              <a:t>Students return to lessons – focusing on Y13 content</a:t>
            </a:r>
            <a:endParaRPr lang="en-GB" sz="2800" dirty="0"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GB" sz="2800" dirty="0">
              <a:ea typeface="Calibri"/>
              <a:cs typeface="Calibri"/>
            </a:endParaRPr>
          </a:p>
          <a:p>
            <a:r>
              <a:rPr lang="en-GB" sz="2800" b="1" dirty="0">
                <a:latin typeface="Calibri"/>
                <a:ea typeface="Calibri"/>
                <a:cs typeface="Calibri"/>
              </a:rPr>
              <a:t>Friday 14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 July 2023</a:t>
            </a:r>
          </a:p>
          <a:p>
            <a:pPr>
              <a:buFontTx/>
              <a:buChar char="-"/>
            </a:pPr>
            <a:r>
              <a:rPr lang="en-GB" sz="2800" dirty="0">
                <a:latin typeface="Calibri"/>
                <a:ea typeface="Calibri"/>
                <a:cs typeface="Calibri"/>
              </a:rPr>
              <a:t>Final day before summer commences</a:t>
            </a:r>
          </a:p>
          <a:p>
            <a:pPr>
              <a:buFontTx/>
              <a:buChar char="-"/>
            </a:pPr>
            <a:endParaRPr lang="en-GB" sz="2800" dirty="0">
              <a:ea typeface="Calibri"/>
              <a:cs typeface="Calibri"/>
            </a:endParaRPr>
          </a:p>
          <a:p>
            <a:pPr>
              <a:buFont typeface="Wingdings"/>
              <a:buChar char="u"/>
            </a:pPr>
            <a:r>
              <a:rPr lang="en-GB" sz="2800" b="1" dirty="0">
                <a:latin typeface="Calibri"/>
                <a:ea typeface="Calibri"/>
                <a:cs typeface="Calibri"/>
              </a:rPr>
              <a:t>Monday 17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 July - Tuesday 18</a:t>
            </a:r>
            <a:r>
              <a:rPr lang="en-GB" sz="2800" b="1" baseline="30000" dirty="0">
                <a:latin typeface="Calibri"/>
                <a:ea typeface="Calibri"/>
                <a:cs typeface="Calibri"/>
              </a:rPr>
              <a:t>th</a:t>
            </a:r>
            <a:r>
              <a:rPr lang="en-GB" sz="2800" b="1" dirty="0">
                <a:latin typeface="Calibri"/>
                <a:ea typeface="Calibri"/>
                <a:cs typeface="Calibri"/>
              </a:rPr>
              <a:t> July 2023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latin typeface="Calibri"/>
                <a:ea typeface="Calibri"/>
                <a:cs typeface="Calibri"/>
              </a:rPr>
              <a:t>- Post 18 Days 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GB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8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27" y="277813"/>
            <a:ext cx="8229600" cy="1206500"/>
          </a:xfrm>
        </p:spPr>
        <p:txBody>
          <a:bodyPr/>
          <a:lstStyle/>
          <a:p>
            <a:pPr algn="ctr"/>
            <a:r>
              <a:rPr lang="en-GB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External AS Examinations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90172"/>
            <a:ext cx="8435280" cy="334075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Calibri"/>
                <a:cs typeface="Calibri"/>
              </a:rPr>
              <a:t>If students still wish to be entered into AS exams, they must speak to Mrs Stephens before Friday 30th September.</a:t>
            </a:r>
            <a:endParaRPr lang="en-US" dirty="0"/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Expectations and Support</a:t>
            </a:r>
            <a:endParaRPr lang="en-GB" sz="4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65079" y="4195714"/>
            <a:ext cx="8332341" cy="1752600"/>
          </a:xfrm>
        </p:spPr>
        <p:txBody>
          <a:bodyPr/>
          <a:lstStyle/>
          <a:p>
            <a:r>
              <a:rPr lang="en-GB" sz="3600" b="1" dirty="0">
                <a:effectLst/>
                <a:latin typeface="Calibri"/>
                <a:ea typeface="Calibri"/>
                <a:cs typeface="Calibri"/>
              </a:rPr>
              <a:t>Mrs </a:t>
            </a:r>
            <a:r>
              <a:rPr lang="en-GB" b="1" dirty="0">
                <a:latin typeface="Calibri"/>
                <a:ea typeface="Calibri"/>
                <a:cs typeface="Calibri"/>
              </a:rPr>
              <a:t>Whitehead</a:t>
            </a:r>
            <a:endParaRPr lang="en-GB" sz="36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93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9796"/>
            <a:ext cx="9036496" cy="864096"/>
          </a:xfrm>
        </p:spPr>
        <p:txBody>
          <a:bodyPr>
            <a:normAutofit fontScale="90000"/>
          </a:bodyPr>
          <a:lstStyle/>
          <a:p>
            <a:r>
              <a:rPr lang="en-GB" sz="49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Building Independent </a:t>
            </a:r>
            <a:br>
              <a:rPr lang="en-GB" sz="49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r>
              <a:rPr lang="en-GB" sz="49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Learners</a:t>
            </a:r>
            <a:br>
              <a:rPr lang="en-GB" sz="4000" b="1">
                <a:solidFill>
                  <a:srgbClr val="FF0000"/>
                </a:solidFill>
              </a:rPr>
            </a:br>
            <a:endParaRPr lang="en-GB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30725"/>
          </a:xfrm>
        </p:spPr>
        <p:txBody>
          <a:bodyPr/>
          <a:lstStyle/>
          <a:p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We know that Students don’t magically transform into independent learners over one summer</a:t>
            </a:r>
          </a:p>
          <a:p>
            <a:pPr marL="0" indent="0">
              <a:buNone/>
            </a:pPr>
            <a:endParaRPr lang="en-GB" sz="180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800" b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They need to be given the chance to develop </a:t>
            </a:r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these </a:t>
            </a:r>
            <a:r>
              <a:rPr lang="en-GB" sz="2800" b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skills </a:t>
            </a:r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GB" sz="2800" b="1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attributes</a:t>
            </a:r>
          </a:p>
          <a:p>
            <a:endParaRPr lang="en-GB" sz="2800" b="1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We will be offering the support and encouragement needed to give our Year 12 the best start.</a:t>
            </a:r>
          </a:p>
          <a:p>
            <a:endParaRPr lang="en-GB" sz="200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We will also need your support to ensure there is consistency and expectations are the same</a:t>
            </a:r>
          </a:p>
          <a:p>
            <a:pPr marL="0" indent="0">
              <a:buNone/>
            </a:pPr>
            <a:endParaRPr lang="en-GB" sz="280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18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Attendance</a:t>
            </a:r>
            <a:endParaRPr lang="en-GB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96%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attendance  = 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½ day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missed every fortnight</a:t>
            </a:r>
          </a:p>
          <a:p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school year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 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95%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attendance = 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whole weeks of lessons 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missed (10 days)</a:t>
            </a:r>
          </a:p>
          <a:p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95% 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attendance over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 years </a:t>
            </a:r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Sixth Form </a:t>
            </a: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 4 weeks missed</a:t>
            </a:r>
          </a:p>
          <a:p>
            <a:pPr marL="0" indent="0">
              <a:buNone/>
            </a:pPr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</a:pP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Every 10% drop in attendance below 95% will see a student drop a grade</a:t>
            </a:r>
          </a:p>
        </p:txBody>
      </p:sp>
    </p:spTree>
    <p:extLst>
      <p:ext uri="{BB962C8B-B14F-4D97-AF65-F5344CB8AC3E}">
        <p14:creationId xmlns:p14="http://schemas.microsoft.com/office/powerpoint/2010/main" val="345065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Programme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242" y="995334"/>
            <a:ext cx="9087021" cy="5328592"/>
          </a:xfrm>
        </p:spPr>
        <p:txBody>
          <a:bodyPr/>
          <a:lstStyle/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GB" sz="2000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endParaRPr lang="en-GB" sz="2400" i="1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1)Achievements, </a:t>
            </a:r>
            <a:r>
              <a:rPr lang="en-GB" sz="2400" b="1" dirty="0">
                <a:latin typeface="Calibri"/>
                <a:cs typeface="Calibri"/>
              </a:rPr>
              <a:t>Key Dates &amp; Assessment Information</a:t>
            </a:r>
            <a:endParaRPr lang="en-GB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  </a:t>
            </a:r>
            <a:r>
              <a:rPr lang="en-GB" sz="2400" b="1" i="1" dirty="0">
                <a:effectLst/>
                <a:latin typeface="Calibri"/>
                <a:cs typeface="Calibri"/>
              </a:rPr>
              <a:t>Mrs Stephens</a:t>
            </a:r>
            <a:r>
              <a:rPr lang="en-GB" sz="2400" dirty="0">
                <a:latin typeface="Calibri"/>
                <a:cs typeface="Calibri"/>
              </a:rPr>
              <a:t>  </a:t>
            </a: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i="1" dirty="0">
                <a:effectLst/>
                <a:latin typeface="Calibri"/>
                <a:cs typeface="Calibri"/>
              </a:rPr>
              <a:t>Head of 6</a:t>
            </a:r>
            <a:r>
              <a:rPr lang="en-GB" sz="2400" i="1" baseline="30000" dirty="0">
                <a:effectLst/>
                <a:latin typeface="Calibri"/>
                <a:cs typeface="Calibri"/>
              </a:rPr>
              <a:t>th</a:t>
            </a:r>
            <a:r>
              <a:rPr lang="en-GB" sz="2400" i="1" dirty="0">
                <a:latin typeface="Calibri"/>
                <a:cs typeface="Calibri"/>
              </a:rPr>
              <a:t> Form, student’s academic &amp; pastoral support.</a:t>
            </a:r>
            <a:endParaRPr lang="en-GB" sz="2400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i="1" dirty="0">
                <a:latin typeface="Calibri"/>
                <a:cs typeface="Calibri"/>
                <a:hlinkClick r:id="rId2"/>
              </a:rPr>
              <a:t>dstephens@highamsparkschool.co.uk</a:t>
            </a:r>
            <a:endParaRPr lang="en-GB" sz="2400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endParaRPr lang="en-GB" sz="2400" i="1" dirty="0">
              <a:latin typeface="Calibri"/>
              <a:cs typeface="Calibri"/>
            </a:endParaRPr>
          </a:p>
          <a:p>
            <a:pPr lvl="1">
              <a:buClr>
                <a:schemeClr val="folHlink"/>
              </a:buClr>
              <a:buSzPct val="90000"/>
              <a:buNone/>
            </a:pPr>
            <a:r>
              <a:rPr lang="en-GB" sz="2400" b="1" dirty="0">
                <a:effectLst/>
                <a:latin typeface="Calibri"/>
                <a:cs typeface="Calibri"/>
              </a:rPr>
              <a:t>2) </a:t>
            </a:r>
            <a:r>
              <a:rPr lang="en-GB" sz="2400" b="1" dirty="0">
                <a:latin typeface="Calibri"/>
                <a:cs typeface="Calibri"/>
              </a:rPr>
              <a:t>Academic Progress &amp; Support </a:t>
            </a:r>
            <a:endParaRPr lang="en-GB" sz="2400" dirty="0"/>
          </a:p>
          <a:p>
            <a:pPr lvl="1">
              <a:buSzPct val="90000"/>
              <a:buNone/>
            </a:pPr>
            <a:r>
              <a:rPr lang="en-GB" sz="2400" b="1" i="1" dirty="0">
                <a:latin typeface="Calibri"/>
                <a:cs typeface="Calibri"/>
              </a:rPr>
              <a:t>Mrs Whitehead</a:t>
            </a:r>
            <a:endParaRPr lang="en-GB" sz="2400" b="1" i="1" dirty="0">
              <a:latin typeface="Calibri"/>
              <a:ea typeface="Calibri"/>
              <a:cs typeface="Calibri"/>
            </a:endParaRPr>
          </a:p>
          <a:p>
            <a:pPr lvl="1">
              <a:buSzPct val="90000"/>
              <a:buNone/>
            </a:pPr>
            <a:r>
              <a:rPr lang="en-GB" sz="2400" i="1" dirty="0">
                <a:effectLst/>
                <a:latin typeface="Calibri"/>
                <a:cs typeface="Calibri"/>
              </a:rPr>
              <a:t>Head of Year </a:t>
            </a:r>
            <a:r>
              <a:rPr lang="en-GB" sz="2400" i="1" dirty="0">
                <a:latin typeface="Calibri"/>
                <a:cs typeface="Calibri"/>
              </a:rPr>
              <a:t>12</a:t>
            </a:r>
            <a:endParaRPr lang="en-GB" sz="2400" dirty="0"/>
          </a:p>
          <a:p>
            <a:pPr lvl="1">
              <a:buSzPct val="90000"/>
              <a:buNone/>
            </a:pPr>
            <a:r>
              <a:rPr lang="en-GB" sz="2400" dirty="0">
                <a:latin typeface="Calibri"/>
                <a:cs typeface="Calibri"/>
                <a:hlinkClick r:id="rId3"/>
              </a:rPr>
              <a:t>jwhitehead@highamsparkschool.co.uk</a:t>
            </a:r>
            <a:endParaRPr lang="en-GB" sz="2400" dirty="0">
              <a:latin typeface="Calibri"/>
              <a:cs typeface="Calibri"/>
            </a:endParaRPr>
          </a:p>
          <a:p>
            <a:pPr lvl="1">
              <a:buSzPct val="90000"/>
              <a:buNone/>
            </a:pPr>
            <a:endParaRPr lang="en-GB" sz="2400" dirty="0">
              <a:solidFill>
                <a:srgbClr val="0F97FD"/>
              </a:solidFill>
              <a:latin typeface="Calibri"/>
              <a:cs typeface="Calibri"/>
            </a:endParaRPr>
          </a:p>
          <a:p>
            <a:pPr lvl="1">
              <a:buSzPct val="90000"/>
              <a:buNone/>
            </a:pPr>
            <a:endParaRPr lang="en-GB" sz="2400" dirty="0">
              <a:solidFill>
                <a:srgbClr val="0F97FD"/>
              </a:solidFill>
              <a:latin typeface="Calibri"/>
              <a:cs typeface="Calibri"/>
            </a:endParaRPr>
          </a:p>
          <a:p>
            <a:pPr lvl="1">
              <a:buSzPct val="90000"/>
              <a:buNone/>
            </a:pPr>
            <a:r>
              <a:rPr lang="en-GB" sz="2400" dirty="0">
                <a:solidFill>
                  <a:srgbClr val="0F97FD"/>
                </a:solidFill>
                <a:latin typeface="Calibri"/>
                <a:cs typeface="Calibri"/>
              </a:rPr>
              <a:t> </a:t>
            </a:r>
          </a:p>
          <a:p>
            <a:pPr marL="0" lvl="1" indent="0">
              <a:buClr>
                <a:schemeClr val="folHlink"/>
              </a:buClr>
              <a:buSzPct val="90000"/>
              <a:buNone/>
            </a:pPr>
            <a:r>
              <a:rPr lang="en-GB" sz="2000" i="1" dirty="0"/>
              <a:t>	</a:t>
            </a:r>
            <a:endParaRPr lang="en-GB" sz="2000" i="1" dirty="0">
              <a:solidFill>
                <a:schemeClr val="tx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9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Punctuality</a:t>
            </a:r>
            <a:endParaRPr lang="en-GB" sz="60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000"/>
              <a:t>Year 12 students are expected in school from </a:t>
            </a:r>
            <a:r>
              <a:rPr lang="en-GB" sz="3000" b="1"/>
              <a:t>8:30am–3:15pm</a:t>
            </a:r>
            <a:r>
              <a:rPr lang="en-GB" sz="3000"/>
              <a:t> every day</a:t>
            </a:r>
          </a:p>
          <a:p>
            <a:pPr algn="just"/>
            <a:endParaRPr lang="en-GB" sz="3000"/>
          </a:p>
          <a:p>
            <a:pPr algn="just"/>
            <a:r>
              <a:rPr lang="en-GB" sz="3000"/>
              <a:t>Students arriving after </a:t>
            </a:r>
            <a:r>
              <a:rPr lang="en-GB" sz="3000" b="1"/>
              <a:t>08:35</a:t>
            </a:r>
            <a:r>
              <a:rPr lang="en-GB" sz="3000"/>
              <a:t> will be required in school at </a:t>
            </a:r>
            <a:r>
              <a:rPr lang="en-GB" sz="3000" b="1"/>
              <a:t>08:00</a:t>
            </a:r>
            <a:r>
              <a:rPr lang="en-GB" sz="3000"/>
              <a:t> the following school day if there is no authorised reason for their lateness</a:t>
            </a:r>
          </a:p>
          <a:p>
            <a:pPr marL="0" indent="0" algn="just">
              <a:buNone/>
            </a:pPr>
            <a:endParaRPr lang="en-GB" sz="3000"/>
          </a:p>
          <a:p>
            <a:pPr algn="just"/>
            <a:r>
              <a:rPr lang="en-GB" sz="3000"/>
              <a:t>Parents will receive a phone call / email if their son/daughter arrives late to school</a:t>
            </a:r>
          </a:p>
          <a:p>
            <a:pPr algn="just"/>
            <a:endParaRPr lang="en-GB"/>
          </a:p>
          <a:p>
            <a:pPr algn="just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1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989" y="2151064"/>
            <a:ext cx="7826375" cy="208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162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n-US" sz="1620">
                <a:solidFill>
                  <a:srgbClr val="0070C0"/>
                </a:solidFill>
                <a:latin typeface="+mj-lt"/>
              </a:rPr>
              <a:t> </a:t>
            </a:r>
            <a:endParaRPr lang="en-GB" sz="162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93702" y="376480"/>
            <a:ext cx="8196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6th Form Dress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0379E-8320-45FF-B738-DE2EF0D6A5CC}"/>
              </a:ext>
            </a:extLst>
          </p:cNvPr>
          <p:cNvSpPr txBox="1"/>
          <p:nvPr/>
        </p:nvSpPr>
        <p:spPr>
          <a:xfrm>
            <a:off x="0" y="1477148"/>
            <a:ext cx="9485616" cy="55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Students’ overall appearance should be business-like and professional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05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GB" sz="2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Compulsory: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formal suit– all dark-coloured.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Formal collared shirt with a tie / collared blouse.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formal business dress, with a blazer.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15000"/>
              </a:lnSpc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Skirts and dresses must be of a reasonable length and trousers should not be skin-tight.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Dark, plain, un-patterned socks or tights may be worn (no leggings).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Formal dark-coloured shoes (not boots or trainers).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" fontAlgn="base">
              <a:lnSpc>
                <a:spcPct val="115000"/>
              </a:lnSpc>
            </a:pPr>
            <a:r>
              <a:rPr lang="en-GB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en-GB" sz="2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Optional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plain dark jumper or cardigan may be worn.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waistcoat (not in place of a suit jacket)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coat, but not worn indoors.</a:t>
            </a:r>
          </a:p>
          <a:p>
            <a:pPr lvl="0" fontAlgn="base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18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Students who do not meet our expectations will be sent home to change.</a:t>
            </a:r>
          </a:p>
          <a:p>
            <a:pPr marL="243205" fontAlgn="base">
              <a:lnSpc>
                <a:spcPct val="115000"/>
              </a:lnSpc>
            </a:pPr>
            <a:r>
              <a:rPr lang="en-GB" sz="1800" b="1" u="none" strike="noStrike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53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2814-FD10-4AEA-9C5D-AE9C4D6B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Timetable: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1FCD7-7D68-4D92-BD2B-FB756618C7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118CD-B409-4487-A9FD-A7EA865C3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199"/>
            <a:ext cx="4495799" cy="497998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8.30-8.50: Registration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8.55-9.55am: period 1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10.00-11.00:  period 2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  <a:latin typeface="Calibri"/>
                <a:cs typeface="Calibri"/>
              </a:rPr>
              <a:t>Break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  <a:latin typeface="Calibri"/>
                <a:cs typeface="Calibri"/>
              </a:rPr>
              <a:t> 11.20- 12.20: period 3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  <a:latin typeface="Calibri"/>
                <a:cs typeface="Calibri"/>
              </a:rPr>
              <a:t>12.25-13.25 period 4</a:t>
            </a:r>
            <a:endParaRPr lang="en-GB" dirty="0">
              <a:solidFill>
                <a:schemeClr val="accent1"/>
              </a:solidFill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  <a:latin typeface="Calibri"/>
                <a:cs typeface="Calibri"/>
              </a:rPr>
              <a:t>Lunch</a:t>
            </a:r>
            <a:endParaRPr lang="en-GB" sz="2400" dirty="0">
              <a:solidFill>
                <a:schemeClr val="accent1"/>
              </a:solidFill>
              <a:cs typeface="Calibri"/>
            </a:endParaRP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14.15-15.15: period 5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</a:rPr>
              <a:t>15.20-16.20: period 6</a:t>
            </a:r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CA3D11-CDA9-4D99-98E1-3513324ED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05109"/>
              </p:ext>
            </p:extLst>
          </p:nvPr>
        </p:nvGraphicFramePr>
        <p:xfrm>
          <a:off x="337625" y="1600199"/>
          <a:ext cx="4158176" cy="4781995"/>
        </p:xfrm>
        <a:graphic>
          <a:graphicData uri="http://schemas.openxmlformats.org/drawingml/2006/table">
            <a:tbl>
              <a:tblPr/>
              <a:tblGrid>
                <a:gridCol w="1039544">
                  <a:extLst>
                    <a:ext uri="{9D8B030D-6E8A-4147-A177-3AD203B41FA5}">
                      <a16:colId xmlns:a16="http://schemas.microsoft.com/office/drawing/2014/main" val="85187245"/>
                    </a:ext>
                  </a:extLst>
                </a:gridCol>
                <a:gridCol w="1039544">
                  <a:extLst>
                    <a:ext uri="{9D8B030D-6E8A-4147-A177-3AD203B41FA5}">
                      <a16:colId xmlns:a16="http://schemas.microsoft.com/office/drawing/2014/main" val="1300652731"/>
                    </a:ext>
                  </a:extLst>
                </a:gridCol>
                <a:gridCol w="1039544">
                  <a:extLst>
                    <a:ext uri="{9D8B030D-6E8A-4147-A177-3AD203B41FA5}">
                      <a16:colId xmlns:a16="http://schemas.microsoft.com/office/drawing/2014/main" val="1963053944"/>
                    </a:ext>
                  </a:extLst>
                </a:gridCol>
                <a:gridCol w="1039544">
                  <a:extLst>
                    <a:ext uri="{9D8B030D-6E8A-4147-A177-3AD203B41FA5}">
                      <a16:colId xmlns:a16="http://schemas.microsoft.com/office/drawing/2014/main" val="3543301937"/>
                    </a:ext>
                  </a:extLst>
                </a:gridCol>
              </a:tblGrid>
              <a:tr h="5273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8.30 - 8.50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Registration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8037"/>
                  </a:ext>
                </a:extLst>
              </a:tr>
              <a:tr h="4130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08:50 - 08:55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23283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08:55 - 09:55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05043"/>
                  </a:ext>
                </a:extLst>
              </a:tr>
              <a:tr h="1757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09:55 - 10:00 (Lesson Changeover)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4482"/>
                  </a:ext>
                </a:extLst>
              </a:tr>
              <a:tr h="4103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10:00 - 11:00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97419"/>
                  </a:ext>
                </a:extLst>
              </a:tr>
              <a:tr h="1757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11:00 - 11:15 (Break)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53014"/>
                  </a:ext>
                </a:extLst>
              </a:tr>
              <a:tr h="4061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11:20 - 12:20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8142"/>
                  </a:ext>
                </a:extLst>
              </a:tr>
              <a:tr h="4061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12:25 - 13:25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</a:t>
                      </a: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84557"/>
                  </a:ext>
                </a:extLst>
              </a:tr>
              <a:tr h="1757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13:25 - 14:10 Lunch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923176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14:15 - 15:15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61026"/>
                  </a:ext>
                </a:extLst>
              </a:tr>
              <a:tr h="17577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15:15 - 15:20 (End of P5 - See Dismissal Times Below)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94168"/>
                  </a:ext>
                </a:extLst>
              </a:tr>
              <a:tr h="439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15:20 - 16:20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60211"/>
                  </a:ext>
                </a:extLst>
              </a:tr>
              <a:tr h="34568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54" marR="5354" marT="5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6th Form Gate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6th Form Gate</a:t>
                      </a: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71652"/>
                  </a:ext>
                </a:extLst>
              </a:tr>
              <a:tr h="251939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15:15</a:t>
                      </a:r>
                    </a:p>
                  </a:txBody>
                  <a:tcPr marL="5354" marR="5354" marT="5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15:20</a:t>
                      </a:r>
                    </a:p>
                  </a:txBody>
                  <a:tcPr marL="5354" marR="5354" marT="5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0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34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Lunch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867" cy="4530725"/>
          </a:xfrm>
        </p:spPr>
        <p:txBody>
          <a:bodyPr/>
          <a:lstStyle/>
          <a:p>
            <a:pPr algn="just"/>
            <a:r>
              <a:rPr lang="en-GB" dirty="0">
                <a:solidFill>
                  <a:schemeClr val="tx2"/>
                </a:solidFill>
              </a:rPr>
              <a:t>Yr12 students </a:t>
            </a:r>
            <a:r>
              <a:rPr lang="en-GB" dirty="0">
                <a:solidFill>
                  <a:srgbClr val="FF0000"/>
                </a:solidFill>
              </a:rPr>
              <a:t>are allowed </a:t>
            </a:r>
            <a:r>
              <a:rPr lang="en-GB" dirty="0">
                <a:solidFill>
                  <a:schemeClr val="tx2"/>
                </a:solidFill>
              </a:rPr>
              <a:t>off site for lunch at </a:t>
            </a:r>
            <a:r>
              <a:rPr lang="en-GB" b="1" dirty="0">
                <a:solidFill>
                  <a:schemeClr val="tx2"/>
                </a:solidFill>
              </a:rPr>
              <a:t>13:25pm</a:t>
            </a:r>
            <a:r>
              <a:rPr lang="en-GB" dirty="0">
                <a:solidFill>
                  <a:schemeClr val="tx2"/>
                </a:solidFill>
              </a:rPr>
              <a:t>, all students </a:t>
            </a:r>
            <a:r>
              <a:rPr lang="en-GB" dirty="0">
                <a:solidFill>
                  <a:srgbClr val="FF0000"/>
                </a:solidFill>
              </a:rPr>
              <a:t>must return </a:t>
            </a:r>
            <a:r>
              <a:rPr lang="en-GB" dirty="0">
                <a:solidFill>
                  <a:schemeClr val="tx2"/>
                </a:solidFill>
              </a:rPr>
              <a:t>to school by </a:t>
            </a:r>
            <a:r>
              <a:rPr lang="en-GB" b="1" dirty="0">
                <a:solidFill>
                  <a:schemeClr val="tx2"/>
                </a:solidFill>
              </a:rPr>
              <a:t>14:10 pm</a:t>
            </a:r>
            <a:r>
              <a:rPr lang="en-GB" dirty="0">
                <a:solidFill>
                  <a:schemeClr val="tx2"/>
                </a:solidFill>
              </a:rPr>
              <a:t> as all students wil</a:t>
            </a:r>
            <a:r>
              <a:rPr lang="en-GB" dirty="0"/>
              <a:t>l have either a lesson or Silent Study during Period 4 &amp; 5 every day.</a:t>
            </a:r>
            <a:endParaRPr lang="en-GB" dirty="0">
              <a:solidFill>
                <a:schemeClr val="tx2"/>
              </a:solidFill>
            </a:endParaRPr>
          </a:p>
          <a:p>
            <a:pPr algn="just"/>
            <a:endParaRPr lang="en-GB" dirty="0">
              <a:solidFill>
                <a:schemeClr val="tx2"/>
              </a:solidFill>
            </a:endParaRPr>
          </a:p>
          <a:p>
            <a:pPr algn="just"/>
            <a:r>
              <a:rPr lang="en-GB" dirty="0">
                <a:solidFill>
                  <a:schemeClr val="tx2"/>
                </a:solidFill>
              </a:rPr>
              <a:t>Yr12 students can use the canteen in the Sixth Form Group Study Area at lunch, and can pay for refreshments with cash or card. </a:t>
            </a:r>
          </a:p>
        </p:txBody>
      </p:sp>
    </p:spTree>
    <p:extLst>
      <p:ext uri="{BB962C8B-B14F-4D97-AF65-F5344CB8AC3E}">
        <p14:creationId xmlns:p14="http://schemas.microsoft.com/office/powerpoint/2010/main" val="148090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9847-7176-455E-A9AA-6094C9E9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131094"/>
            <a:ext cx="2862071" cy="13554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2060"/>
                </a:solidFill>
              </a:rPr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5A31-42BF-4599-86F7-F5A2163C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486572"/>
            <a:ext cx="3545045" cy="3812627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Water bottle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Food or drink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rgbClr val="00B05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Lesson equipment (pen / exercise books)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New timetable</a:t>
            </a:r>
          </a:p>
          <a:p>
            <a:pPr algn="ctr">
              <a:lnSpc>
                <a:spcPct val="80000"/>
              </a:lnSpc>
            </a:pPr>
            <a:r>
              <a:rPr lang="en-GB" sz="3000" b="1" dirty="0">
                <a:solidFill>
                  <a:schemeClr val="accent6">
                    <a:lumMod val="7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Folder/Exercise books</a:t>
            </a:r>
          </a:p>
          <a:p>
            <a:pPr marL="0" indent="0">
              <a:buNone/>
            </a:pPr>
            <a:endParaRPr lang="en-GB" sz="27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FEC67-1207-45AF-AA0E-67396F677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37"/>
          <a:stretch/>
        </p:blipFill>
        <p:spPr>
          <a:xfrm>
            <a:off x="3545046" y="857257"/>
            <a:ext cx="5604286" cy="514349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92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7"/>
            <a:ext cx="8579296" cy="864097"/>
          </a:xfrm>
        </p:spPr>
        <p:txBody>
          <a:bodyPr/>
          <a:lstStyle/>
          <a:p>
            <a:br>
              <a:rPr lang="en-GB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GB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Organisation</a:t>
            </a:r>
            <a:br>
              <a:rPr lang="en-GB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en-GB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GB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55408"/>
            <a:ext cx="9144000" cy="5008099"/>
          </a:xfrm>
        </p:spPr>
        <p:txBody>
          <a:bodyPr/>
          <a:lstStyle/>
          <a:p>
            <a:pPr algn="just"/>
            <a:r>
              <a:rPr lang="en-GB" sz="2800" b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Know what needs to be done and by when; </a:t>
            </a:r>
            <a:r>
              <a:rPr lang="en-GB" sz="28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students should record information on their mobile phone, in a diary or other. Knowing about key dates, websites, university open days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is crucial to success</a:t>
            </a:r>
            <a:r>
              <a:rPr lang="en-GB" sz="28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GB" sz="2800" b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Keep work materials efficiently and effectively; make sure </a:t>
            </a:r>
            <a:r>
              <a:rPr lang="en-GB" sz="28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lesson notes are dated with teacher’s initials and filed chronologically. We recommend that students have a folder for each teacher/subject.</a:t>
            </a:r>
          </a:p>
          <a:p>
            <a:pPr algn="just"/>
            <a:r>
              <a:rPr lang="en-GB" sz="2800" b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Print out past exam papers, examiner reports and specifications; </a:t>
            </a:r>
            <a:r>
              <a:rPr lang="en-GB" sz="28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These should be filed in their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folders to use for revision.</a:t>
            </a:r>
            <a:endParaRPr lang="en-GB" sz="28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698"/>
            <a:ext cx="9144000" cy="6945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4302692"/>
            <a:ext cx="3059256" cy="2323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2578" y="1309941"/>
            <a:ext cx="4381147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Subject information /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6</a:t>
            </a:r>
            <a:r>
              <a:rPr lang="en-GB" sz="2800" baseline="30000" dirty="0"/>
              <a:t>th</a:t>
            </a:r>
            <a:r>
              <a:rPr lang="en-GB" sz="2800" dirty="0"/>
              <a:t> Form 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Extra Curricular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49A8E-C39D-4460-B9B0-A9D342145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01" y="4070732"/>
            <a:ext cx="5328372" cy="2652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3962" y="4070732"/>
            <a:ext cx="4110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Achievement / Behaviour points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2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Printing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197"/>
          </a:xfrm>
        </p:spPr>
        <p:txBody>
          <a:bodyPr/>
          <a:lstStyle/>
          <a:p>
            <a:pPr algn="just"/>
            <a:r>
              <a:rPr lang="en-GB" sz="2800" dirty="0"/>
              <a:t>All Yr12 students have £12 credit on their printing account </a:t>
            </a:r>
          </a:p>
          <a:p>
            <a:pPr algn="just"/>
            <a:r>
              <a:rPr lang="en-GB" sz="2800" dirty="0"/>
              <a:t>Students who run out of credit have a £1 overdraft, but will need to update their printing account via </a:t>
            </a:r>
            <a:r>
              <a:rPr lang="en-GB" sz="2800" dirty="0" err="1"/>
              <a:t>ScoPay</a:t>
            </a:r>
            <a:endParaRPr lang="en-GB" sz="2800" dirty="0"/>
          </a:p>
          <a:p>
            <a:pPr algn="just"/>
            <a:r>
              <a:rPr lang="en-GB" sz="2800" dirty="0"/>
              <a:t>Existing students who already have a </a:t>
            </a:r>
            <a:r>
              <a:rPr lang="en-GB" sz="2800" dirty="0" err="1"/>
              <a:t>ScoPay</a:t>
            </a:r>
            <a:r>
              <a:rPr lang="en-GB" sz="2800" dirty="0"/>
              <a:t> account can top up their account by clicking on the photocopying/printing tab</a:t>
            </a:r>
          </a:p>
          <a:p>
            <a:pPr algn="just"/>
            <a:r>
              <a:rPr lang="en-GB" sz="2800" dirty="0"/>
              <a:t>Students new to </a:t>
            </a:r>
            <a:r>
              <a:rPr lang="en-GB" sz="2800" dirty="0" err="1"/>
              <a:t>Highams</a:t>
            </a:r>
            <a:r>
              <a:rPr lang="en-GB" sz="2800" dirty="0"/>
              <a:t> Park will receive registration details about </a:t>
            </a:r>
            <a:r>
              <a:rPr lang="en-GB" sz="2800" dirty="0" err="1"/>
              <a:t>ScoPay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1925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F7D1-DED0-4C73-8A87-930601AE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4061"/>
            <a:ext cx="8229600" cy="773724"/>
          </a:xfrm>
        </p:spPr>
        <p:txBody>
          <a:bodyPr/>
          <a:lstStyle/>
          <a:p>
            <a:r>
              <a:rPr lang="en-GB" b="0">
                <a:solidFill>
                  <a:srgbClr val="002060"/>
                </a:solidFill>
              </a:rPr>
              <a:t>Mental Health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FD41-F8AF-4537-A56F-28DDFCEF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704622"/>
            <a:ext cx="8778240" cy="5153377"/>
          </a:xfrm>
        </p:spPr>
        <p:txBody>
          <a:bodyPr/>
          <a:lstStyle/>
          <a:p>
            <a:r>
              <a:rPr lang="en-GB" sz="2400" dirty="0"/>
              <a:t>Tutors</a:t>
            </a:r>
          </a:p>
          <a:p>
            <a:endParaRPr lang="en-GB" sz="2400" dirty="0"/>
          </a:p>
          <a:p>
            <a:r>
              <a:rPr lang="en-GB" sz="2400" dirty="0"/>
              <a:t>Sixth form team:</a:t>
            </a:r>
          </a:p>
          <a:p>
            <a:pPr lvl="1"/>
            <a:r>
              <a:rPr lang="en-GB" sz="2400" dirty="0"/>
              <a:t>Mrs Whitehead – HOY 12</a:t>
            </a:r>
          </a:p>
          <a:p>
            <a:pPr lvl="1"/>
            <a:r>
              <a:rPr lang="en-GB" sz="2400" dirty="0"/>
              <a:t>Mrs Stephens – Head of sixth form</a:t>
            </a:r>
          </a:p>
          <a:p>
            <a:pPr lvl="1"/>
            <a:r>
              <a:rPr lang="en-GB" sz="2400" dirty="0"/>
              <a:t>Ms Leona Wallace – HOY 13</a:t>
            </a:r>
          </a:p>
          <a:p>
            <a:endParaRPr lang="en-GB" sz="2400" dirty="0"/>
          </a:p>
          <a:p>
            <a:r>
              <a:rPr lang="en-GB" sz="2400" dirty="0"/>
              <a:t>Councillors in school</a:t>
            </a:r>
          </a:p>
          <a:p>
            <a:pPr lvl="1"/>
            <a:r>
              <a:rPr lang="en-GB" sz="2400" dirty="0"/>
              <a:t>Mrs Caiger</a:t>
            </a:r>
          </a:p>
          <a:p>
            <a:endParaRPr lang="en-GB" sz="2400" dirty="0"/>
          </a:p>
          <a:p>
            <a:r>
              <a:rPr lang="en-GB" sz="2400" dirty="0"/>
              <a:t>External agencies</a:t>
            </a:r>
          </a:p>
        </p:txBody>
      </p:sp>
    </p:spTree>
    <p:extLst>
      <p:ext uri="{BB962C8B-B14F-4D97-AF65-F5344CB8AC3E}">
        <p14:creationId xmlns:p14="http://schemas.microsoft.com/office/powerpoint/2010/main" val="4261860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5785" y="1540933"/>
            <a:ext cx="8352429" cy="1828800"/>
          </a:xfrm>
        </p:spPr>
        <p:txBody>
          <a:bodyPr/>
          <a:lstStyle/>
          <a:p>
            <a:r>
              <a:rPr lang="en-GB" sz="4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HIGHER EDUCATION </a:t>
            </a:r>
            <a:r>
              <a:rPr lang="en-GB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APPLICATIONS</a:t>
            </a:r>
            <a:endParaRPr lang="en-GB" sz="48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539A2-D4A9-4D32-8DA9-3EC1F957C1DD}"/>
              </a:ext>
            </a:extLst>
          </p:cNvPr>
          <p:cNvSpPr txBox="1"/>
          <p:nvPr/>
        </p:nvSpPr>
        <p:spPr>
          <a:xfrm>
            <a:off x="395785" y="3151163"/>
            <a:ext cx="8354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GB" sz="2000"/>
              <a:t>UCAS applications open in year 13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GB" sz="200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GB" sz="2000"/>
              <a:t>Completion of UCAS forms/applications begin in year 12.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GB" sz="200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GB" sz="2000"/>
              <a:t>Successful applications are built during year 12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GB" sz="2000"/>
              <a:t>Personal Statements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GB" sz="2000"/>
              <a:t>References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GB" sz="2000"/>
              <a:t>Work experience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GB" sz="2000"/>
              <a:t>Extra curricular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81318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8368" y="2518556"/>
            <a:ext cx="7772400" cy="1828800"/>
          </a:xfrm>
        </p:spPr>
        <p:txBody>
          <a:bodyPr/>
          <a:lstStyle/>
          <a:p>
            <a:r>
              <a:rPr lang="en-GB" sz="660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Highams</a:t>
            </a:r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Park </a:t>
            </a:r>
            <a:b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</a:br>
            <a:r>
              <a:rPr lang="en-GB" sz="66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Sixth Form Results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32923" y="5209998"/>
            <a:ext cx="6400800" cy="1752600"/>
          </a:xfrm>
        </p:spPr>
        <p:txBody>
          <a:bodyPr/>
          <a:lstStyle/>
          <a:p>
            <a:r>
              <a:rPr lang="en-GB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Mrs Stephens</a:t>
            </a:r>
            <a:endParaRPr lang="en-GB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319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Target Grades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30725"/>
          </a:xfrm>
        </p:spPr>
        <p:txBody>
          <a:bodyPr/>
          <a:lstStyle/>
          <a:p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Each student will receive a target grade based on their GCSE results. This is what we believe is achievable with the right commitment by our students</a:t>
            </a:r>
          </a:p>
          <a:p>
            <a:endParaRPr lang="en-GB" sz="2800">
              <a:solidFill>
                <a:schemeClr val="tx2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GB" sz="2800">
                <a:solidFill>
                  <a:schemeClr val="tx2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We believe that our 6th form students can better their expected grades with the correct support from home and school and the right positive attitude</a:t>
            </a:r>
          </a:p>
          <a:p>
            <a:endParaRPr lang="en-GB" sz="2800">
              <a:solidFill>
                <a:schemeClr val="tx2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GB" sz="2800" b="1">
                <a:solidFill>
                  <a:schemeClr val="tx2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Students will receive these grades shortly</a:t>
            </a:r>
          </a:p>
          <a:p>
            <a:pPr marL="0" indent="0">
              <a:buNone/>
            </a:pPr>
            <a:endParaRPr lang="en-GB" sz="2800" b="1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6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E1F-826C-1548-91A0-68805F1B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>
                <a:solidFill>
                  <a:schemeClr val="tx2"/>
                </a:solidFill>
              </a:rPr>
              <a:t>Choices</a:t>
            </a:r>
            <a:endParaRPr lang="en-US" sz="54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B003-F583-6C41-BC16-B3EB7766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745"/>
            <a:ext cx="8229600" cy="4530725"/>
          </a:xfrm>
        </p:spPr>
        <p:txBody>
          <a:bodyPr/>
          <a:lstStyle/>
          <a:p>
            <a:r>
              <a:rPr lang="en-GB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Vast  number of options</a:t>
            </a:r>
          </a:p>
          <a:p>
            <a:endParaRPr lang="en-GB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r>
              <a:rPr lang="en-GB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Apprenticeship </a:t>
            </a:r>
          </a:p>
          <a:p>
            <a:r>
              <a:rPr lang="en-GB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Full time employment</a:t>
            </a:r>
          </a:p>
          <a:p>
            <a:pPr marL="0" indent="0">
              <a:buNone/>
            </a:pPr>
            <a:endParaRPr lang="en-GB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 to be doing their research now so that they are prepared and doing the right things ready for any application.</a:t>
            </a:r>
          </a:p>
          <a:p>
            <a:endParaRPr lang="en-US" sz="28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Application Process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30725"/>
          </a:xfrm>
        </p:spPr>
        <p:txBody>
          <a:bodyPr/>
          <a:lstStyle/>
          <a:p>
            <a:r>
              <a:rPr lang="en-GB" sz="27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University – Personal Statement</a:t>
            </a:r>
          </a:p>
          <a:p>
            <a:r>
              <a:rPr lang="en-GB" sz="27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Apprenticeships and Employment – Extended Application Form</a:t>
            </a:r>
          </a:p>
          <a:p>
            <a:endParaRPr lang="en-GB" sz="27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7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Who they are beyond their grades, and how they have developed their interest outside of the classroom</a:t>
            </a:r>
          </a:p>
          <a:p>
            <a:endParaRPr lang="en-GB" sz="27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sz="27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Evidence based</a:t>
            </a:r>
          </a:p>
          <a:p>
            <a:pPr lvl="1"/>
            <a:r>
              <a:rPr lang="en-GB" sz="23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Wider Reading, Documentaries, Podcasts, Taster Lectures, TED talks, Academic Magazines, Work Experience…</a:t>
            </a:r>
          </a:p>
          <a:p>
            <a:endParaRPr lang="en-US" sz="2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7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 &amp; </a:t>
            </a:r>
            <a:b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Predicted Grades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GB" sz="25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References are written by form tutors based upon feedback from subject teachers</a:t>
            </a:r>
          </a:p>
          <a:p>
            <a:pPr algn="just">
              <a:lnSpc>
                <a:spcPct val="90000"/>
              </a:lnSpc>
              <a:defRPr/>
            </a:pP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sz="25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Predicted grades are not “best possible”, they are the most likely grade a student will achieve at A Level, based on how they achieve in year 12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sz="25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Universities will see the actual AS grades that a student achieves at the end of this </a:t>
            </a:r>
            <a:r>
              <a:rPr lang="en-GB" sz="2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Year 12</a:t>
            </a:r>
            <a:endParaRPr lang="en-GB" sz="250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9050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2800" dirty="0">
                <a:ln w="0"/>
                <a:effectLst/>
                <a:latin typeface="+mj-lt"/>
              </a:rPr>
              <a:t>Students should be researching </a:t>
            </a:r>
            <a:r>
              <a:rPr lang="en-GB" sz="2800" dirty="0">
                <a:ln w="0"/>
                <a:latin typeface="+mj-lt"/>
              </a:rPr>
              <a:t>their choice</a:t>
            </a:r>
            <a:r>
              <a:rPr lang="en-GB" sz="2800" dirty="0">
                <a:ln w="0"/>
                <a:effectLst/>
                <a:latin typeface="+mj-lt"/>
              </a:rPr>
              <a:t> from this week</a:t>
            </a: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n-GB" sz="2800" dirty="0">
                <a:ln w="0"/>
                <a:solidFill>
                  <a:schemeClr val="tx2"/>
                </a:solidFill>
                <a:effectLst/>
                <a:latin typeface="+mj-lt"/>
              </a:rPr>
              <a:t>Take advantage of courses, taster days, competitions, wider reading, volunteering etc</a:t>
            </a: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n-GB" sz="2800" dirty="0">
                <a:ln w="0"/>
                <a:solidFill>
                  <a:schemeClr val="tx2"/>
                </a:solidFill>
                <a:effectLst/>
                <a:latin typeface="+mj-lt"/>
              </a:rPr>
              <a:t>These will be in the Sixth Form Bulletin, parents and students should be reading this every week</a:t>
            </a: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n-GB" sz="2800" dirty="0">
                <a:ln w="0"/>
                <a:solidFill>
                  <a:schemeClr val="tx2"/>
                </a:solidFill>
                <a:effectLst/>
                <a:latin typeface="+mj-lt"/>
              </a:rPr>
              <a:t>Taking up opportunities from the bulletin or self researched.</a:t>
            </a: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en-GB" sz="2800" dirty="0">
              <a:ln w="0"/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40AA01-6DC2-4242-AF24-A66A3B4AA684}"/>
              </a:ext>
            </a:extLst>
          </p:cNvPr>
          <p:cNvSpPr txBox="1">
            <a:spLocks/>
          </p:cNvSpPr>
          <p:nvPr/>
        </p:nvSpPr>
        <p:spPr bwMode="auto">
          <a:xfrm>
            <a:off x="457200" y="193146"/>
            <a:ext cx="8229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5400" kern="0">
                <a:solidFill>
                  <a:schemeClr val="tx2"/>
                </a:solidFill>
              </a:rPr>
              <a:t>Getting Started</a:t>
            </a:r>
            <a:endParaRPr lang="en-US" sz="5400" ker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61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570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7200" dirty="0">
                <a:latin typeface="Calibri"/>
                <a:cs typeface="Calibri"/>
              </a:rPr>
              <a:t>Thank you all for listening</a:t>
            </a: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GB" sz="1600" dirty="0">
                <a:highlight>
                  <a:srgbClr val="FFFF00"/>
                </a:highlight>
                <a:latin typeface="Calibri"/>
                <a:cs typeface="Calibri"/>
              </a:rPr>
              <a:t>Please stay behind if you wish to speak with anyone from the 6th Form team. 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GB" sz="1600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40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7260-4DB6-4AC2-AE61-6262A6C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Overview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DF4D48-04C3-4B71-8138-BD8F329E5916}"/>
              </a:ext>
            </a:extLst>
          </p:cNvPr>
          <p:cNvSpPr txBox="1">
            <a:spLocks/>
          </p:cNvSpPr>
          <p:nvPr/>
        </p:nvSpPr>
        <p:spPr>
          <a:xfrm>
            <a:off x="0" y="1313389"/>
            <a:ext cx="3270243" cy="26207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0000"/>
                </a:solidFill>
              </a:rPr>
              <a:t>A Level </a:t>
            </a:r>
            <a:r>
              <a:rPr lang="en-US" sz="5400" dirty="0">
                <a:solidFill>
                  <a:srgbClr val="0070C0"/>
                </a:solidFill>
              </a:rPr>
              <a:t>ALPS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77D15-0CCB-47C9-A8C0-28762100FDFC}"/>
              </a:ext>
            </a:extLst>
          </p:cNvPr>
          <p:cNvSpPr txBox="1"/>
          <p:nvPr/>
        </p:nvSpPr>
        <p:spPr>
          <a:xfrm>
            <a:off x="457200" y="5068108"/>
            <a:ext cx="155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Gill Sans MT" panose="020B0502020104020203"/>
              </a:rPr>
              <a:t>Progress based on CAG targets</a:t>
            </a:r>
            <a:endParaRPr lang="en-GB" dirty="0">
              <a:latin typeface="Gill Sans MT" panose="020B0502020104020203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5474B-4B08-4B44-9A0A-9E86ABA97D4A}"/>
              </a:ext>
            </a:extLst>
          </p:cNvPr>
          <p:cNvSpPr txBox="1"/>
          <p:nvPr/>
        </p:nvSpPr>
        <p:spPr>
          <a:xfrm>
            <a:off x="4453646" y="2409168"/>
            <a:ext cx="3294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Red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453E5-3E9C-52C7-0488-E56F88FE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965" y="1543050"/>
            <a:ext cx="1189253" cy="51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7260-4DB6-4AC2-AE61-6262A6C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Results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354D7-55FE-406C-8870-EA6494E13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54952"/>
              </p:ext>
            </p:extLst>
          </p:nvPr>
        </p:nvGraphicFramePr>
        <p:xfrm>
          <a:off x="-275303" y="540774"/>
          <a:ext cx="9311147" cy="52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1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67A6FED-2352-4C44-BD5B-B500D033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24" y="173852"/>
            <a:ext cx="7886700" cy="847618"/>
          </a:xfrm>
        </p:spPr>
        <p:txBody>
          <a:bodyPr/>
          <a:lstStyle/>
          <a:p>
            <a:r>
              <a:rPr lang="en-GB" sz="6000" b="1" u="sng" dirty="0">
                <a:solidFill>
                  <a:srgbClr val="002060"/>
                </a:solidFill>
              </a:rPr>
              <a:t>Successes: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63008AC-9307-4407-997D-354B6D6E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51" y="1630396"/>
            <a:ext cx="1326794" cy="114344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GB" sz="1100" b="1" u="sng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/>
              </a:rPr>
              <a:t>Nicholas Crossley –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A*,A*,A*,A* (Further Maths, Maths, Chemistry &amp; Physics)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Engineering - </a:t>
            </a:r>
            <a:r>
              <a:rPr lang="en-GB" sz="11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University of Cambridge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C90E4-F2E7-4E6F-BFA0-FE056E98754B}"/>
              </a:ext>
            </a:extLst>
          </p:cNvPr>
          <p:cNvSpPr txBox="1"/>
          <p:nvPr/>
        </p:nvSpPr>
        <p:spPr>
          <a:xfrm>
            <a:off x="3351327" y="1630396"/>
            <a:ext cx="21791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Samuel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Raine</a:t>
            </a: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-Jenkins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A*,A*,A (Geography, History, Philosophy),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- </a:t>
            </a:r>
            <a:r>
              <a:rPr lang="en-GB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Cambridge</a:t>
            </a:r>
            <a:endParaRPr lang="en-GB" sz="1400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089FFC-2193-4938-98EE-C338D6BEDB7F}"/>
              </a:ext>
            </a:extLst>
          </p:cNvPr>
          <p:cNvSpPr txBox="1"/>
          <p:nvPr/>
        </p:nvSpPr>
        <p:spPr>
          <a:xfrm>
            <a:off x="37911" y="5455076"/>
            <a:ext cx="2351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Darnborough</a:t>
            </a:r>
            <a:endParaRPr lang="en-GB" sz="1400" dirty="0">
              <a:solidFill>
                <a:srgbClr val="002060"/>
              </a:solidFill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A,A,C (Business, Geography, English Language)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TFL General Management Level 6 Degree Apprenticeship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B87767-EE49-46E8-B474-2BC6A1BB77BC}"/>
              </a:ext>
            </a:extLst>
          </p:cNvPr>
          <p:cNvSpPr txBox="1"/>
          <p:nvPr/>
        </p:nvSpPr>
        <p:spPr>
          <a:xfrm>
            <a:off x="0" y="3672817"/>
            <a:ext cx="23889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Ethan </a:t>
            </a: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Olliver</a:t>
            </a:r>
            <a:endParaRPr lang="en-GB" sz="1400" b="1" u="sng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D*D*, D*– (Business BTEC &amp; IT Technical Award) 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Project Search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Barts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Healthcare Trust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6F9559-9EC1-444A-B7A7-C5FB5A6B3549}"/>
              </a:ext>
            </a:extLst>
          </p:cNvPr>
          <p:cNvSpPr txBox="1"/>
          <p:nvPr/>
        </p:nvSpPr>
        <p:spPr>
          <a:xfrm>
            <a:off x="2672110" y="3713196"/>
            <a:ext cx="21946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Samuel White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D*D* B, A(Sport BTEC History &amp; EPQ)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Sport Management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Loughborough University  </a:t>
            </a: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D0FC4C-0CB3-4D73-9F82-3F2C92C615B6}"/>
              </a:ext>
            </a:extLst>
          </p:cNvPr>
          <p:cNvSpPr/>
          <p:nvPr/>
        </p:nvSpPr>
        <p:spPr>
          <a:xfrm>
            <a:off x="5051492" y="5213814"/>
            <a:ext cx="40925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Reggie Dunsdon – Astrophysics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Dilara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Eygul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Midwifey</a:t>
            </a: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 Findlay– Police Force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Romana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Haque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Global Studies with Politics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 Marsden – Aerospace Engineering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Jonathan Mohamed – Film and Screen Studies</a:t>
            </a:r>
          </a:p>
          <a:p>
            <a:pPr>
              <a:lnSpc>
                <a:spcPts val="866"/>
              </a:lnSpc>
              <a:spcAft>
                <a:spcPts val="0"/>
              </a:spcAft>
            </a:pPr>
            <a:endParaRPr lang="en-GB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866"/>
              </a:lnSpc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Ellie Ward-Mills– Zoology  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8B06DCA-E67B-419F-9406-9346A614E2D7}"/>
              </a:ext>
            </a:extLst>
          </p:cNvPr>
          <p:cNvSpPr/>
          <p:nvPr/>
        </p:nvSpPr>
        <p:spPr>
          <a:xfrm>
            <a:off x="6285359" y="4816475"/>
            <a:ext cx="1624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Courses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4C688-DD54-4B19-841B-C8512E3AF603}"/>
              </a:ext>
            </a:extLst>
          </p:cNvPr>
          <p:cNvSpPr txBox="1"/>
          <p:nvPr/>
        </p:nvSpPr>
        <p:spPr>
          <a:xfrm>
            <a:off x="6526859" y="1569400"/>
            <a:ext cx="2735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 A*</a:t>
            </a:r>
          </a:p>
          <a:p>
            <a:pPr defTabSz="342900">
              <a:defRPr/>
            </a:pP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defRPr/>
            </a:pP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Aiden Crowe-Economics- Queen Mary University of London</a:t>
            </a:r>
            <a:endParaRPr lang="en-GB" sz="14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 Johnson– Art - London Metropolitan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Valentine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Rabrenovik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Electrical Engineering - Southampton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40" y="1819628"/>
            <a:ext cx="1023953" cy="10239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92" y="1840851"/>
            <a:ext cx="958284" cy="9582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250" y="1976465"/>
            <a:ext cx="698496" cy="69849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904" y="1478095"/>
            <a:ext cx="739495" cy="73949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0029" y="2417914"/>
            <a:ext cx="686171" cy="6861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74" y="2882936"/>
            <a:ext cx="799113" cy="79911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327" y="2970852"/>
            <a:ext cx="732473" cy="732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5846" y="3412277"/>
            <a:ext cx="15737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Madeline Drew,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Haroon Malik,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Lois Mayfield, 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Newbury-Neale,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Afolabi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Nurse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Martina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Rabrenovic</a:t>
            </a:r>
            <a:endParaRPr lang="en-GB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8067" y="3222647"/>
            <a:ext cx="691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A*A*A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7745" y="3950376"/>
            <a:ext cx="357188" cy="3571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540" y="3511299"/>
            <a:ext cx="357188" cy="3571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4263" y="3399191"/>
            <a:ext cx="357188" cy="3571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1023" y="4065819"/>
            <a:ext cx="357188" cy="3571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079" y="4531309"/>
            <a:ext cx="357188" cy="3571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5079" y="2838836"/>
            <a:ext cx="357188" cy="3571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791" y="4790534"/>
            <a:ext cx="713388" cy="713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0834" y="3246299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A*A*B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672" y="3471128"/>
            <a:ext cx="110318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Harry Bond,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Madhiya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Khan </a:t>
            </a:r>
          </a:p>
          <a:p>
            <a:pPr algn="ctr"/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Nazim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Masseus</a:t>
            </a:r>
            <a:r>
              <a:rPr lang="en-GB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8928" y="3470654"/>
            <a:ext cx="357188" cy="35718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48835" y="3478824"/>
            <a:ext cx="357188" cy="35718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62498" y="4090936"/>
            <a:ext cx="357188" cy="35718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24339" y="5093520"/>
            <a:ext cx="791179" cy="79117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1089FFC-2193-4938-98EE-C338D6BEDB7F}"/>
              </a:ext>
            </a:extLst>
          </p:cNvPr>
          <p:cNvSpPr txBox="1"/>
          <p:nvPr/>
        </p:nvSpPr>
        <p:spPr>
          <a:xfrm>
            <a:off x="2497097" y="5903893"/>
            <a:ext cx="2651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GB" sz="1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Mahima</a:t>
            </a:r>
            <a:r>
              <a:rPr lang="en-GB" sz="1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Miah</a:t>
            </a:r>
            <a:endParaRPr lang="en-GB" sz="1400" dirty="0">
              <a:solidFill>
                <a:srgbClr val="002060"/>
              </a:solidFill>
            </a:endParaRP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A,A,B (Biology, Chemistry, Economics) Neuroscience</a:t>
            </a:r>
          </a:p>
          <a:p>
            <a:pPr defTabSz="342900">
              <a:defRPr/>
            </a:pP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40056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37" grpId="0"/>
      <p:bldP spid="41" grpId="0"/>
      <p:bldP spid="42" grpId="0"/>
      <p:bldP spid="43" grpId="0"/>
      <p:bldP spid="55" grpId="0"/>
      <p:bldP spid="56" grpId="0"/>
      <p:bldP spid="49" grpId="0"/>
      <p:bldP spid="4" grpId="0"/>
      <p:bldP spid="5" grpId="0"/>
      <p:bldP spid="8" grpId="0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7260-4DB6-4AC2-AE61-6262A6CA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2354D7-55FE-406C-8870-EA6494E13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79950"/>
              </p:ext>
            </p:extLst>
          </p:nvPr>
        </p:nvGraphicFramePr>
        <p:xfrm>
          <a:off x="388166" y="1619529"/>
          <a:ext cx="8367668" cy="383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34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8, 8, 8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200">
                <a:solidFill>
                  <a:schemeClr val="tx2"/>
                </a:solidFill>
                <a:cs typeface="Arial" pitchFamily="34" charset="0"/>
              </a:rPr>
              <a:t>8 hours of Academic Work</a:t>
            </a:r>
          </a:p>
          <a:p>
            <a:pPr algn="just"/>
            <a:r>
              <a:rPr lang="en-GB" sz="3200">
                <a:solidFill>
                  <a:schemeClr val="tx2"/>
                </a:solidFill>
                <a:cs typeface="Arial" pitchFamily="34" charset="0"/>
              </a:rPr>
              <a:t>8 hours of Leisure and Relaxation Time</a:t>
            </a:r>
          </a:p>
          <a:p>
            <a:pPr algn="just"/>
            <a:r>
              <a:rPr lang="en-GB">
                <a:solidFill>
                  <a:schemeClr val="tx2"/>
                </a:solidFill>
                <a:cs typeface="Arial" pitchFamily="34" charset="0"/>
              </a:rPr>
              <a:t>8 hours of Sleep</a:t>
            </a:r>
            <a:endParaRPr lang="en-GB" sz="3200">
              <a:solidFill>
                <a:schemeClr val="tx2"/>
              </a:solidFill>
              <a:cs typeface="Arial" pitchFamily="34" charset="0"/>
            </a:endParaRPr>
          </a:p>
          <a:p>
            <a:pPr algn="just"/>
            <a:endParaRPr lang="en-GB" sz="3200">
              <a:solidFill>
                <a:schemeClr val="tx2"/>
              </a:solidFill>
              <a:cs typeface="Arial" pitchFamily="34" charset="0"/>
            </a:endParaRPr>
          </a:p>
          <a:p>
            <a:pPr algn="just"/>
            <a:r>
              <a:rPr lang="en-GB" sz="3200">
                <a:solidFill>
                  <a:schemeClr val="tx2"/>
                </a:solidFill>
                <a:cs typeface="Arial" pitchFamily="34" charset="0"/>
              </a:rPr>
              <a:t>The most successful students are able to strike a </a:t>
            </a:r>
            <a:r>
              <a:rPr lang="en-GB" sz="3200" u="sng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good balance </a:t>
            </a:r>
            <a:r>
              <a:rPr lang="en-GB" sz="3200">
                <a:solidFill>
                  <a:schemeClr val="tx2"/>
                </a:solidFill>
                <a:cs typeface="Arial" pitchFamily="34" charset="0"/>
              </a:rPr>
              <a:t>in all areas, in order to do this students should not be doing more than 8 hours a week in part time employment</a:t>
            </a:r>
          </a:p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60040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677777-500F-4DDA-BC5B-B241D02A8312}"/>
              </a:ext>
            </a:extLst>
          </p:cNvPr>
          <p:cNvSpPr txBox="1">
            <a:spLocks/>
          </p:cNvSpPr>
          <p:nvPr/>
        </p:nvSpPr>
        <p:spPr>
          <a:xfrm>
            <a:off x="4568854" y="1596973"/>
            <a:ext cx="2005598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Year </a:t>
            </a:r>
            <a:r>
              <a:rPr lang="en-ZA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12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35E8622-B8B3-4B0E-81F8-C4639519AB03}"/>
              </a:ext>
            </a:extLst>
          </p:cNvPr>
          <p:cNvSpPr txBox="1">
            <a:spLocks/>
          </p:cNvSpPr>
          <p:nvPr/>
        </p:nvSpPr>
        <p:spPr>
          <a:xfrm>
            <a:off x="1973842" y="2934705"/>
            <a:ext cx="2392178" cy="4869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6</a:t>
            </a:r>
            <a:r>
              <a:rPr lang="en-ZA" sz="2000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th</a:t>
            </a: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 Form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96E39CB-7DFF-42EC-8D38-0CBD437B5B21}"/>
              </a:ext>
            </a:extLst>
          </p:cNvPr>
          <p:cNvSpPr txBox="1">
            <a:spLocks/>
          </p:cNvSpPr>
          <p:nvPr/>
        </p:nvSpPr>
        <p:spPr>
          <a:xfrm>
            <a:off x="6869689" y="1552473"/>
            <a:ext cx="1832603" cy="3211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Head of Year </a:t>
            </a:r>
            <a:r>
              <a:rPr lang="en-ZA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13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9C30EE9-2296-4D82-B32A-844CED8BAC24}"/>
              </a:ext>
            </a:extLst>
          </p:cNvPr>
          <p:cNvSpPr txBox="1">
            <a:spLocks/>
          </p:cNvSpPr>
          <p:nvPr/>
        </p:nvSpPr>
        <p:spPr>
          <a:xfrm>
            <a:off x="4881736" y="3551917"/>
            <a:ext cx="1987953" cy="1996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Mrs Whitehead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72BA8EA-83B7-4E08-928E-D97D097AAAD8}"/>
              </a:ext>
            </a:extLst>
          </p:cNvPr>
          <p:cNvSpPr txBox="1">
            <a:spLocks/>
          </p:cNvSpPr>
          <p:nvPr/>
        </p:nvSpPr>
        <p:spPr>
          <a:xfrm>
            <a:off x="2309141" y="4812481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Mrs Stephens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91BA82-9483-450E-9989-28D30EFAD3EB}"/>
              </a:ext>
            </a:extLst>
          </p:cNvPr>
          <p:cNvSpPr txBox="1">
            <a:spLocks/>
          </p:cNvSpPr>
          <p:nvPr/>
        </p:nvSpPr>
        <p:spPr>
          <a:xfrm>
            <a:off x="0" y="220748"/>
            <a:ext cx="4084070" cy="85301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6</a:t>
            </a:r>
            <a:r>
              <a:rPr lang="en-ZA" sz="3600" baseline="30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th</a:t>
            </a:r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 Form</a:t>
            </a:r>
            <a:b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</a:br>
            <a:r>
              <a:rPr lang="en-ZA" sz="36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Team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2F8C909A-5BD2-4AB7-BDA7-C6046E1CF3D6}"/>
              </a:ext>
            </a:extLst>
          </p:cNvPr>
          <p:cNvSpPr txBox="1">
            <a:spLocks/>
          </p:cNvSpPr>
          <p:nvPr/>
        </p:nvSpPr>
        <p:spPr>
          <a:xfrm>
            <a:off x="7911373" y="8396267"/>
            <a:ext cx="51250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0">
              <a:defRPr/>
            </a:pPr>
            <a:fld id="{B67B645E-C5E5-4727-B977-D372A0AA71D9}" type="slidenum">
              <a:rPr lang="en-US" sz="2000">
                <a:solidFill>
                  <a:srgbClr val="002060"/>
                </a:solidFill>
                <a:latin typeface="Gill Sans MT" panose="020B0502020104020203"/>
              </a:rPr>
              <a:pPr algn="ctr" defTabSz="342900">
                <a:defRPr/>
              </a:pPr>
              <a:t>9</a:t>
            </a:fld>
            <a:endParaRPr lang="en-US" sz="2000">
              <a:solidFill>
                <a:srgbClr val="002060"/>
              </a:solidFill>
              <a:latin typeface="Gill Sans MT" panose="020B0502020104020203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6BC4D3F-1334-4621-8B8C-705CD1BD74D3}"/>
              </a:ext>
            </a:extLst>
          </p:cNvPr>
          <p:cNvSpPr txBox="1">
            <a:spLocks/>
          </p:cNvSpPr>
          <p:nvPr/>
        </p:nvSpPr>
        <p:spPr>
          <a:xfrm>
            <a:off x="6495305" y="-382430"/>
            <a:ext cx="1773581" cy="152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…………….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C2D3AB-AE27-4F9C-95ED-78AB42A26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40" y="3229328"/>
            <a:ext cx="1543051" cy="1543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23BBD7-7A1C-4B5C-9E58-35EE0765B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878" y="1901998"/>
            <a:ext cx="1446755" cy="1446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1340BB-DF93-4826-B29A-FC0854B0F2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467" y="2148597"/>
            <a:ext cx="1246718" cy="1257301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8F249AF-DCE7-46AA-99FD-AF62FD1A4FC4}"/>
              </a:ext>
            </a:extLst>
          </p:cNvPr>
          <p:cNvSpPr txBox="1">
            <a:spLocks/>
          </p:cNvSpPr>
          <p:nvPr/>
        </p:nvSpPr>
        <p:spPr>
          <a:xfrm>
            <a:off x="248996" y="1911487"/>
            <a:ext cx="2287686" cy="2259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6</a:t>
            </a:r>
            <a:r>
              <a:rPr lang="en-ZA" sz="2000" baseline="30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th</a:t>
            </a: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 Form Secretary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D7A6AC1-E891-42C7-A9FF-AD6184BF22DA}"/>
              </a:ext>
            </a:extLst>
          </p:cNvPr>
          <p:cNvSpPr txBox="1">
            <a:spLocks/>
          </p:cNvSpPr>
          <p:nvPr/>
        </p:nvSpPr>
        <p:spPr>
          <a:xfrm>
            <a:off x="332627" y="3495126"/>
            <a:ext cx="1832603" cy="3529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Jenny Browne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9580A0F-51B9-4E5C-AC76-A2FE30003327}"/>
              </a:ext>
            </a:extLst>
          </p:cNvPr>
          <p:cNvSpPr txBox="1">
            <a:spLocks/>
          </p:cNvSpPr>
          <p:nvPr/>
        </p:nvSpPr>
        <p:spPr>
          <a:xfrm>
            <a:off x="278725" y="5595973"/>
            <a:ext cx="1976515" cy="2144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Study Supervisor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99BFB53-4FCB-41E9-8453-2E9E1C3CDD4B}"/>
              </a:ext>
            </a:extLst>
          </p:cNvPr>
          <p:cNvSpPr txBox="1">
            <a:spLocks/>
          </p:cNvSpPr>
          <p:nvPr/>
        </p:nvSpPr>
        <p:spPr>
          <a:xfrm>
            <a:off x="7165031" y="3544362"/>
            <a:ext cx="2517690" cy="2072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Ms Wallace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46EFBAB-2A2B-4715-A4E5-E2D1C13F0E18}"/>
              </a:ext>
            </a:extLst>
          </p:cNvPr>
          <p:cNvSpPr txBox="1">
            <a:spLocks/>
          </p:cNvSpPr>
          <p:nvPr/>
        </p:nvSpPr>
        <p:spPr>
          <a:xfrm>
            <a:off x="256878" y="6038147"/>
            <a:ext cx="2500461" cy="1823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  <a:defRPr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Sheridan Vickers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62FE82-0BBA-4A1D-9A89-DBE426EB8A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5" t="2657"/>
          <a:stretch/>
        </p:blipFill>
        <p:spPr>
          <a:xfrm>
            <a:off x="7308476" y="1903936"/>
            <a:ext cx="945716" cy="14284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1CDC9B-4376-487C-99B1-AA84589D2F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457" y="5051892"/>
            <a:ext cx="1007596" cy="1222329"/>
          </a:xfrm>
          <a:prstGeom prst="rect">
            <a:avLst/>
          </a:prstGeom>
        </p:spPr>
      </p:pic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01F1F86-C18E-43EB-925B-1C0B02A88FA5}"/>
              </a:ext>
            </a:extLst>
          </p:cNvPr>
          <p:cNvSpPr txBox="1">
            <a:spLocks/>
          </p:cNvSpPr>
          <p:nvPr/>
        </p:nvSpPr>
        <p:spPr>
          <a:xfrm>
            <a:off x="4366020" y="4378906"/>
            <a:ext cx="2595665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Deputy Head of Year           (Bridging Curriculum)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EB83DF5-AFFA-4DBD-B9B6-472DA8185613}"/>
              </a:ext>
            </a:extLst>
          </p:cNvPr>
          <p:cNvSpPr txBox="1">
            <a:spLocks/>
          </p:cNvSpPr>
          <p:nvPr/>
        </p:nvSpPr>
        <p:spPr>
          <a:xfrm>
            <a:off x="4999153" y="6333033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Ms Clump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C7606BA-CAF8-4544-9DC4-67A4D199DC8A}"/>
              </a:ext>
            </a:extLst>
          </p:cNvPr>
          <p:cNvSpPr txBox="1">
            <a:spLocks/>
          </p:cNvSpPr>
          <p:nvPr/>
        </p:nvSpPr>
        <p:spPr>
          <a:xfrm>
            <a:off x="6740578" y="4176883"/>
            <a:ext cx="2595665" cy="342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  <a:ea typeface="BatangChe"/>
                <a:cs typeface="Calibri"/>
              </a:rPr>
              <a:t>Deputy Head of Year           (Destinations of students)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3E93AA-3178-42BE-924A-D95A0982F1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E3DBD0"/>
              </a:clrFrom>
              <a:clrTo>
                <a:srgbClr val="E3DBD0">
                  <a:alpha val="0"/>
                </a:srgbClr>
              </a:clrTo>
            </a:clrChange>
            <a:alphaModFix/>
          </a:blip>
          <a:srcRect b="7979"/>
          <a:stretch/>
        </p:blipFill>
        <p:spPr>
          <a:xfrm>
            <a:off x="7402416" y="5051892"/>
            <a:ext cx="1271990" cy="1262106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F2C8740-FF17-49BE-968A-EA31FAA78730}"/>
              </a:ext>
            </a:extLst>
          </p:cNvPr>
          <p:cNvSpPr txBox="1">
            <a:spLocks/>
          </p:cNvSpPr>
          <p:nvPr/>
        </p:nvSpPr>
        <p:spPr>
          <a:xfrm>
            <a:off x="7466424" y="6350536"/>
            <a:ext cx="1773581" cy="254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000" dirty="0">
                <a:solidFill>
                  <a:srgbClr val="002060"/>
                </a:solidFill>
                <a:latin typeface="Calibri"/>
                <a:ea typeface="BatangChe"/>
                <a:cs typeface="Calibri"/>
              </a:rPr>
              <a:t>Dr Moore</a:t>
            </a:r>
          </a:p>
        </p:txBody>
      </p:sp>
    </p:spTree>
    <p:extLst>
      <p:ext uri="{BB962C8B-B14F-4D97-AF65-F5344CB8AC3E}">
        <p14:creationId xmlns:p14="http://schemas.microsoft.com/office/powerpoint/2010/main" val="1683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2" grpId="0"/>
      <p:bldP spid="23" grpId="0"/>
      <p:bldP spid="30" grpId="0"/>
      <p:bldP spid="31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Cli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AFAD8A3C57149B1A488FD8BA91346" ma:contentTypeVersion="13" ma:contentTypeDescription="Create a new document." ma:contentTypeScope="" ma:versionID="70c1e6ed07f8f88658869329bfd4f470">
  <xsd:schema xmlns:xsd="http://www.w3.org/2001/XMLSchema" xmlns:xs="http://www.w3.org/2001/XMLSchema" xmlns:p="http://schemas.microsoft.com/office/2006/metadata/properties" xmlns:ns3="2e3bdc75-8ef2-4c1f-9e8a-5da286eea36f" xmlns:ns4="6f5e2299-8c3e-4b44-b1e0-9d3ce7368a3c" targetNamespace="http://schemas.microsoft.com/office/2006/metadata/properties" ma:root="true" ma:fieldsID="5381cb55330a28a472cb359f81de7956" ns3:_="" ns4:_="">
    <xsd:import namespace="2e3bdc75-8ef2-4c1f-9e8a-5da286eea36f"/>
    <xsd:import namespace="6f5e2299-8c3e-4b44-b1e0-9d3ce7368a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bdc75-8ef2-4c1f-9e8a-5da286eea3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2299-8c3e-4b44-b1e0-9d3ce7368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641A4E-8772-4AAE-92D0-40204BA68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799966-9B63-4EBF-A8CF-7C1771BB1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3bdc75-8ef2-4c1f-9e8a-5da286eea36f"/>
    <ds:schemaRef ds:uri="6f5e2299-8c3e-4b44-b1e0-9d3ce7368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ABB09-72D3-434D-8432-7B434A8E5561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6f5e2299-8c3e-4b44-b1e0-9d3ce7368a3c"/>
    <ds:schemaRef ds:uri="2e3bdc75-8ef2-4c1f-9e8a-5da286eea36f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1948</Words>
  <Application>Microsoft Office PowerPoint</Application>
  <PresentationFormat>On-screen Show (4:3)</PresentationFormat>
  <Paragraphs>406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Cliff</vt:lpstr>
      <vt:lpstr>Welcome to   6th Form  Parents information Evening</vt:lpstr>
      <vt:lpstr>Programme</vt:lpstr>
      <vt:lpstr>Highams Park  Sixth Form Results</vt:lpstr>
      <vt:lpstr>Results Overview</vt:lpstr>
      <vt:lpstr>Results Overview</vt:lpstr>
      <vt:lpstr>Successes:</vt:lpstr>
      <vt:lpstr>Results Overview</vt:lpstr>
      <vt:lpstr>8, 8, 8 Rule</vt:lpstr>
      <vt:lpstr>PowerPoint Presentation</vt:lpstr>
      <vt:lpstr>Senior Prefect support!</vt:lpstr>
      <vt:lpstr>Key Dates &amp; Assessment Information  </vt:lpstr>
      <vt:lpstr>Key Dates</vt:lpstr>
      <vt:lpstr>Key Dates</vt:lpstr>
      <vt:lpstr>Key Dates</vt:lpstr>
      <vt:lpstr>Key Dates</vt:lpstr>
      <vt:lpstr>External AS Examinations</vt:lpstr>
      <vt:lpstr>Expectations and Support</vt:lpstr>
      <vt:lpstr>Building Independent  Learners </vt:lpstr>
      <vt:lpstr>Attendance</vt:lpstr>
      <vt:lpstr>Punctuality</vt:lpstr>
      <vt:lpstr>PowerPoint Presentation</vt:lpstr>
      <vt:lpstr>Timetable:</vt:lpstr>
      <vt:lpstr>Lunch Arrangements</vt:lpstr>
      <vt:lpstr>Equipment</vt:lpstr>
      <vt:lpstr>  Organisation  </vt:lpstr>
      <vt:lpstr>PowerPoint Presentation</vt:lpstr>
      <vt:lpstr>Printing </vt:lpstr>
      <vt:lpstr>Mental Health Support</vt:lpstr>
      <vt:lpstr>HIGHER EDUCATION APPLICATIONS</vt:lpstr>
      <vt:lpstr>Target Grades</vt:lpstr>
      <vt:lpstr>Choices</vt:lpstr>
      <vt:lpstr>The Application Process</vt:lpstr>
      <vt:lpstr>References &amp;  Predicted Grades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 New 6th Form  Parents’ Evening</dc:title>
  <dc:creator>N Armsby</dc:creator>
  <cp:lastModifiedBy>D Stephens</cp:lastModifiedBy>
  <cp:revision>109</cp:revision>
  <cp:lastPrinted>2017-09-06T15:20:03Z</cp:lastPrinted>
  <dcterms:modified xsi:type="dcterms:W3CDTF">2022-09-03T18:25:11Z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0x0101009A7AFAD8A3C57149B1A488FD8BA91346</vt:lpwstr>
  </property>
</Properties>
</file>