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D9"/>
    <a:srgbClr val="FF2990"/>
    <a:srgbClr val="FF0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58F23-D03B-0168-5895-8F6F6DB985F7}" v="446" dt="2023-03-05T17:51:46.579"/>
    <p1510:client id="{1A5BE20B-6264-83A5-4D27-64D3FBA3BBE0}" v="85" dt="2023-03-03T15:08:43.623"/>
    <p1510:client id="{2DE7453B-6D88-A5B4-8973-2583F45ED586}" v="1466" dt="2023-02-28T10:57:59.072"/>
    <p1510:client id="{4E996763-FFA1-ADD9-10B8-AD5BD4CCE0F0}" v="561" dt="2023-03-05T15:57:01.359"/>
    <p1510:client id="{93737526-F317-9C30-A5BC-34225FBABBE8}" v="42" dt="2023-03-05T18:37:23.688"/>
    <p1510:client id="{96A66DCC-C2F0-443A-A4F8-F340A12F99F3}" v="463" dt="2023-02-28T09:54:36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47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5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2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9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4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5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3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6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6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8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894" r:id="rId6"/>
    <p:sldLayoutId id="2147483890" r:id="rId7"/>
    <p:sldLayoutId id="2147483891" r:id="rId8"/>
    <p:sldLayoutId id="2147483892" r:id="rId9"/>
    <p:sldLayoutId id="2147483893" r:id="rId10"/>
    <p:sldLayoutId id="21474838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9sE8INAZOZ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2" name="Rectangle 141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F95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6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56288E-8B61-6F0F-3531-B5F0141EE22C}"/>
              </a:ext>
            </a:extLst>
          </p:cNvPr>
          <p:cNvSpPr txBox="1"/>
          <p:nvPr/>
        </p:nvSpPr>
        <p:spPr>
          <a:xfrm>
            <a:off x="345558" y="150627"/>
            <a:ext cx="443909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he Serif Hand Black"/>
              </a:rPr>
              <a:t>International Women's Day is celebrated on March 8th every year in many countries of the world. There are many reasons to celebrate this day, the main ones being: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0EB3B8-4254-F202-D455-529C4002CCC0}"/>
              </a:ext>
            </a:extLst>
          </p:cNvPr>
          <p:cNvSpPr txBox="1"/>
          <p:nvPr/>
        </p:nvSpPr>
        <p:spPr>
          <a:xfrm>
            <a:off x="4722628" y="150628"/>
            <a:ext cx="390746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>
                <a:solidFill>
                  <a:schemeClr val="bg1"/>
                </a:solidFill>
                <a:latin typeface="The Serif Hand Black"/>
              </a:rPr>
              <a:t>To celebrate women's rights and call for change, fighting against discrimination 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191BFE-1920-BCEC-5F66-CF882DA2CE48}"/>
              </a:ext>
            </a:extLst>
          </p:cNvPr>
          <p:cNvSpPr txBox="1"/>
          <p:nvPr/>
        </p:nvSpPr>
        <p:spPr>
          <a:xfrm>
            <a:off x="8461743" y="150627"/>
            <a:ext cx="357962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>
                <a:solidFill>
                  <a:schemeClr val="bg1"/>
                </a:solidFill>
                <a:latin typeface="The Serif Hand Black"/>
              </a:rPr>
              <a:t>To honor achievements across the political, economic, social and cultural spheres throughout the history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807211-9DD1-5C3F-13CD-0CE118D49B14}"/>
              </a:ext>
            </a:extLst>
          </p:cNvPr>
          <p:cNvSpPr txBox="1"/>
          <p:nvPr/>
        </p:nvSpPr>
        <p:spPr>
          <a:xfrm>
            <a:off x="-89771" y="6469460"/>
            <a:ext cx="170985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>
                <a:solidFill>
                  <a:srgbClr val="FF2990"/>
                </a:solidFill>
                <a:latin typeface="The Serif Hand Black"/>
              </a:rPr>
              <a:t>By Jaida 12P2</a:t>
            </a:r>
          </a:p>
        </p:txBody>
      </p:sp>
      <p:pic>
        <p:nvPicPr>
          <p:cNvPr id="3" name="Picture 3" descr="Text&#10;&#10;Description automatically generated">
            <a:extLst>
              <a:ext uri="{FF2B5EF4-FFF2-40B4-BE49-F238E27FC236}">
                <a16:creationId xmlns:a16="http://schemas.microsoft.com/office/drawing/2014/main" id="{51EFF3F1-6E03-1C93-EFEA-A25108873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152422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25695-B96B-974F-E992-B1826F41E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98" y="170195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FF2990"/>
                </a:solidFill>
              </a:rPr>
              <a:t>Beryl GILROY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5C98B8-C50B-1DFC-6DD1-6268A37381F9}"/>
              </a:ext>
            </a:extLst>
          </p:cNvPr>
          <p:cNvSpPr/>
          <p:nvPr/>
        </p:nvSpPr>
        <p:spPr>
          <a:xfrm flipV="1">
            <a:off x="-86265" y="1559609"/>
            <a:ext cx="11525123" cy="203622"/>
          </a:xfrm>
          <a:prstGeom prst="rect">
            <a:avLst/>
          </a:prstGeom>
          <a:solidFill>
            <a:srgbClr val="FF29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542AF31E-104D-07FE-A78A-C51965B5A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2137" y="-3101"/>
            <a:ext cx="1743075" cy="2628900"/>
          </a:xfrm>
          <a:prstGeom prst="rect">
            <a:avLst/>
          </a:prstGeom>
        </p:spPr>
      </p:pic>
      <p:pic>
        <p:nvPicPr>
          <p:cNvPr id="9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23D2E6BF-7168-2DD6-A375-8B9508438E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02" t="-456" r="4455" b="3834"/>
          <a:stretch/>
        </p:blipFill>
        <p:spPr>
          <a:xfrm>
            <a:off x="8796005" y="-29682"/>
            <a:ext cx="1661376" cy="26529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A9129C-D7E5-36EF-5619-03CA4D3910FE}"/>
              </a:ext>
            </a:extLst>
          </p:cNvPr>
          <p:cNvSpPr txBox="1"/>
          <p:nvPr/>
        </p:nvSpPr>
        <p:spPr>
          <a:xfrm>
            <a:off x="581446" y="2615174"/>
            <a:ext cx="806302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2400">
                <a:solidFill>
                  <a:srgbClr val="FF2990"/>
                </a:solidFill>
                <a:latin typeface="The Serif Hand Black"/>
              </a:rPr>
              <a:t>Beryl Agatha Gilroy was a Guyanese educator, novelist, ethno-psychotherapist, and poet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solidFill>
                  <a:srgbClr val="FF2990"/>
                </a:solidFill>
                <a:latin typeface="The Serif Hand Black"/>
              </a:rPr>
              <a:t>The Guardian described her as "one of Britain's most significant post-war Caribbean migrants 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solidFill>
                  <a:srgbClr val="FF2990"/>
                </a:solidFill>
                <a:latin typeface="The Serif Hand Black"/>
              </a:rPr>
              <a:t>She emigrated to London in 1951 as part of the Windrush generation to attend the university of London, then spend decades teaching, writing, and improving education 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solidFill>
                  <a:srgbClr val="FF2990"/>
                </a:solidFill>
                <a:latin typeface="The Serif Hand Black"/>
              </a:rPr>
              <a:t>She worked primarily with Black women and children as a psychotherapist and her children's books are lauded as some of the first representations of black London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solidFill>
                  <a:srgbClr val="FF2990"/>
                </a:solidFill>
                <a:latin typeface="The Serif Hand Black"/>
              </a:rPr>
              <a:t>She is known as the first Black head teacher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6CDD2E-9C6F-E5F4-6F76-61FAF0B736AE}"/>
              </a:ext>
            </a:extLst>
          </p:cNvPr>
          <p:cNvSpPr txBox="1"/>
          <p:nvPr/>
        </p:nvSpPr>
        <p:spPr>
          <a:xfrm>
            <a:off x="9265919" y="3729848"/>
            <a:ext cx="2229555" cy="1477328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Clip -</a:t>
            </a:r>
          </a:p>
          <a:p>
            <a:endParaRPr lang="en-GB" dirty="0">
              <a:ea typeface="+mn-lt"/>
              <a:cs typeface="+mn-lt"/>
            </a:endParaRPr>
          </a:p>
          <a:p>
            <a:r>
              <a:rPr lang="en-GB" dirty="0">
                <a:ea typeface="+mn-lt"/>
                <a:cs typeface="+mn-lt"/>
                <a:hlinkClick r:id="rId4"/>
              </a:rPr>
              <a:t>Paying tribute to education pioneer Dr Beryl Gilroy in West Hampstead for LDN WMN - YouTube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9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F2090-0AFC-B75D-DD28-B8C4FD9CD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804" y="135087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7030A0"/>
                </a:solidFill>
              </a:rPr>
              <a:t>Nippers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EB5D47-B4E5-19F2-7381-2D74DBCA28F1}"/>
              </a:ext>
            </a:extLst>
          </p:cNvPr>
          <p:cNvSpPr/>
          <p:nvPr/>
        </p:nvSpPr>
        <p:spPr>
          <a:xfrm flipV="1">
            <a:off x="-115019" y="1617118"/>
            <a:ext cx="12387763" cy="217999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979926-B85C-9EF7-959C-CD9D2CAC08C4}"/>
              </a:ext>
            </a:extLst>
          </p:cNvPr>
          <p:cNvSpPr txBox="1"/>
          <p:nvPr/>
        </p:nvSpPr>
        <p:spPr>
          <a:xfrm>
            <a:off x="302976" y="2371619"/>
            <a:ext cx="1157868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,Sans-Serif"/>
              <a:buChar char="-"/>
            </a:pPr>
            <a:r>
              <a:rPr lang="en-US" sz="2400" dirty="0">
                <a:solidFill>
                  <a:srgbClr val="7030A0"/>
                </a:solidFill>
                <a:latin typeface="The Serif Hand Black"/>
                <a:ea typeface="+mn-lt"/>
                <a:cs typeface="+mn-lt"/>
              </a:rPr>
              <a:t>When she was home with her children (1956-1968), she began writing for</a:t>
            </a:r>
            <a:r>
              <a:rPr lang="en-US" sz="2400" dirty="0">
                <a:solidFill>
                  <a:srgbClr val="7030A0"/>
                </a:solidFill>
                <a:latin typeface="The Serif Hand Black"/>
              </a:rPr>
              <a:t> the pioneering reader series, nippers (1970-75)</a:t>
            </a:r>
            <a:endParaRPr lang="en-US" dirty="0"/>
          </a:p>
          <a:p>
            <a:pPr marL="285750" indent="-285750">
              <a:buFont typeface="Calibri,Sans-Serif"/>
              <a:buChar char="-"/>
            </a:pPr>
            <a:r>
              <a:rPr lang="en-US" sz="2400" dirty="0">
                <a:solidFill>
                  <a:srgbClr val="7030A0"/>
                </a:solidFill>
                <a:latin typeface="The Serif Hand Black"/>
              </a:rPr>
              <a:t>Nippers are considered the first children's stories about the Black British presence in London and were meant to replace the outdated Janet and john books  </a:t>
            </a:r>
          </a:p>
          <a:p>
            <a:pPr marL="285750" indent="-285750">
              <a:buFont typeface="Calibri,Sans-Serif"/>
              <a:buChar char="-"/>
            </a:pPr>
            <a:r>
              <a:rPr lang="en-US" sz="2400" dirty="0">
                <a:solidFill>
                  <a:srgbClr val="7030A0"/>
                </a:solidFill>
                <a:latin typeface="The Serif Hand Black"/>
                <a:ea typeface="+mn-lt"/>
                <a:cs typeface="+mn-lt"/>
              </a:rPr>
              <a:t>‘New people at twenty-four’, for example, address racism and interracial marriage – the first time such issues had been explored in a British series designed to teach children to read</a:t>
            </a:r>
            <a:endParaRPr lang="en-US" sz="2400" dirty="0">
              <a:solidFill>
                <a:srgbClr val="7030A0"/>
              </a:solidFill>
              <a:latin typeface="The Serif Hand Black"/>
            </a:endParaRPr>
          </a:p>
          <a:p>
            <a:pPr marL="285750" indent="-285750">
              <a:buFont typeface="Calibri,Sans-Serif"/>
              <a:buChar char="-"/>
            </a:pPr>
            <a:endParaRPr lang="en-US" sz="2400" dirty="0">
              <a:solidFill>
                <a:srgbClr val="7030A0"/>
              </a:solidFill>
              <a:latin typeface="The Serif Hand Black"/>
            </a:endParaRPr>
          </a:p>
        </p:txBody>
      </p:sp>
      <p:pic>
        <p:nvPicPr>
          <p:cNvPr id="8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BF3FEE2-C3A1-FF62-79C6-1F54D44E4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477" y="-6778"/>
            <a:ext cx="5489274" cy="16957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45A70A5-52F4-4BA7-480D-5052860D8FA4}"/>
              </a:ext>
            </a:extLst>
          </p:cNvPr>
          <p:cNvSpPr txBox="1"/>
          <p:nvPr/>
        </p:nvSpPr>
        <p:spPr>
          <a:xfrm>
            <a:off x="307185" y="4961942"/>
            <a:ext cx="111140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2400">
                <a:solidFill>
                  <a:srgbClr val="FF007B"/>
                </a:solidFill>
                <a:latin typeface="The Serif Hand Black"/>
              </a:rPr>
              <a:t>Beryl Gilroy's early work examines the impact of life in Britain on West Indian families and her later work explores issues of African and Caribbean diaspora and slavery</a:t>
            </a:r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664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882C-ABC5-4C5E-8A50-38AE400C1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46" y="170195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7030A0"/>
                </a:solidFill>
              </a:rPr>
              <a:t>Education career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3C67C96D-3282-5927-A8DA-B62D0E9392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1546" y="-37328"/>
            <a:ext cx="2857500" cy="1656644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136471-5FC8-E63D-9028-FDDE0DA3AE8B}"/>
              </a:ext>
            </a:extLst>
          </p:cNvPr>
          <p:cNvSpPr/>
          <p:nvPr/>
        </p:nvSpPr>
        <p:spPr>
          <a:xfrm flipV="1">
            <a:off x="-115019" y="1617118"/>
            <a:ext cx="12387763" cy="2179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BB5100-9EB7-ECFC-C96E-57A4B627F380}"/>
              </a:ext>
            </a:extLst>
          </p:cNvPr>
          <p:cNvSpPr txBox="1"/>
          <p:nvPr/>
        </p:nvSpPr>
        <p:spPr>
          <a:xfrm>
            <a:off x="292395" y="2907235"/>
            <a:ext cx="10313581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2400">
                <a:solidFill>
                  <a:srgbClr val="7030A0"/>
                </a:solidFill>
                <a:latin typeface="The Serif Hand Black"/>
              </a:rPr>
              <a:t>After gaining teaching qualifications in British Guiana, Gilroy migrated to London in August 1952 to attend university 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solidFill>
                  <a:srgbClr val="7030A0"/>
                </a:solidFill>
                <a:latin typeface="The Serif Hand Black"/>
              </a:rPr>
              <a:t>Gilroy's teaching career eventually led her to become the head teacher at Beckford school, north London in 1969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solidFill>
                  <a:srgbClr val="7030A0"/>
                </a:solidFill>
                <a:latin typeface="The Serif Hand Black"/>
                <a:ea typeface="+mn-lt"/>
                <a:cs typeface="+mn-lt"/>
              </a:rPr>
              <a:t>In the early 1980's, she co-founded Camden Black Sisters, an information and support group for local Black women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solidFill>
                  <a:srgbClr val="7030A0"/>
                </a:solidFill>
                <a:latin typeface="The Serif Hand Black"/>
                <a:ea typeface="+mn-lt"/>
                <a:cs typeface="+mn-lt"/>
              </a:rPr>
              <a:t>Gilroy first received a diploma in child development psychology and continued to pursue  her education to pursue her education counselling, education and psychology, receiving a PhD in 1987</a:t>
            </a:r>
            <a:endParaRPr lang="en-US" sz="2400">
              <a:solidFill>
                <a:srgbClr val="7030A0"/>
              </a:solidFill>
              <a:latin typeface="The Serif Hand Black"/>
            </a:endParaRPr>
          </a:p>
          <a:p>
            <a:pPr marL="285750" indent="-285750">
              <a:buFont typeface="Calibri"/>
              <a:buChar char="-"/>
            </a:pPr>
            <a:endParaRPr lang="en-US">
              <a:solidFill>
                <a:srgbClr val="000000"/>
              </a:solidFill>
              <a:latin typeface="The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66895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3F60-2840-A00E-8EC5-FFB30DDF8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426" y="192597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Facts on women's roles in education in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09AEC-DC17-AF00-74DD-640EFF5C7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426" y="2403837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en-GB" sz="2400" dirty="0">
                <a:solidFill>
                  <a:schemeClr val="accent3">
                    <a:lumMod val="75000"/>
                  </a:schemeClr>
                </a:solidFill>
                <a:latin typeface="The Serif Hand Black"/>
              </a:rPr>
              <a:t>Only 38% of headteachers at state secondary schools in England are women, despite the majority of teachers at those schools being female, and just 0.2% of headteachers are Black and female 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Calibri"/>
              <a:buChar char="-"/>
            </a:pPr>
            <a:r>
              <a:rPr lang="en-GB" sz="2400" dirty="0">
                <a:solidFill>
                  <a:schemeClr val="accent3">
                    <a:lumMod val="75000"/>
                  </a:schemeClr>
                </a:solidFill>
                <a:latin typeface="The Serif Hand Black"/>
              </a:rPr>
              <a:t>In primary schools in 2020, female teachers made up 85% of the workforce compared with 74% of headteachers, while in secondaries, the figures were 63% and 40%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en-GB" sz="2400" dirty="0">
                <a:solidFill>
                  <a:schemeClr val="accent3">
                    <a:lumMod val="75000"/>
                  </a:schemeClr>
                </a:solidFill>
                <a:latin typeface="The Serif Hand Black"/>
              </a:rPr>
              <a:t>Men made higher roles in schools, both secondary and primary, earlier than women – they would normally have less years of experience 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en-GB" sz="2400" dirty="0">
                <a:solidFill>
                  <a:schemeClr val="accent3">
                    <a:lumMod val="75000"/>
                  </a:schemeClr>
                </a:solidFill>
                <a:latin typeface="The Serif Hand Black"/>
              </a:rPr>
              <a:t>Teachers from minority ethnic backgrounds are "under-represented in leadership roles compared to the wider teaching population", but this is improving…..</a:t>
            </a:r>
          </a:p>
          <a:p>
            <a:endParaRPr lang="en-GB" sz="2400" dirty="0">
              <a:solidFill>
                <a:schemeClr val="accent3">
                  <a:lumMod val="75000"/>
                </a:schemeClr>
              </a:solidFill>
              <a:latin typeface="The Serif Hand Black"/>
            </a:endParaRPr>
          </a:p>
          <a:p>
            <a:endParaRPr lang="en-GB" sz="2400" dirty="0">
              <a:solidFill>
                <a:schemeClr val="accent3">
                  <a:lumMod val="75000"/>
                </a:schemeClr>
              </a:solidFill>
              <a:latin typeface="The Serif Hand Black"/>
            </a:endParaRPr>
          </a:p>
          <a:p>
            <a:endParaRPr lang="en-GB" sz="2400" dirty="0">
              <a:solidFill>
                <a:schemeClr val="accent3">
                  <a:lumMod val="75000"/>
                </a:schemeClr>
              </a:solidFill>
              <a:latin typeface="The Serif Hand Black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A0C0AF-1C9B-FAEB-46D6-DA11660738DC}"/>
              </a:ext>
            </a:extLst>
          </p:cNvPr>
          <p:cNvSpPr/>
          <p:nvPr/>
        </p:nvSpPr>
        <p:spPr>
          <a:xfrm flipV="1">
            <a:off x="-115019" y="1617118"/>
            <a:ext cx="12387763" cy="2179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5174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Calibri,Sans-Serif</vt:lpstr>
      <vt:lpstr>The Hand Bold</vt:lpstr>
      <vt:lpstr>The Serif Hand Black</vt:lpstr>
      <vt:lpstr>SketchyVTI</vt:lpstr>
      <vt:lpstr>PowerPoint Presentation</vt:lpstr>
      <vt:lpstr>Beryl GILROY</vt:lpstr>
      <vt:lpstr>Nippers </vt:lpstr>
      <vt:lpstr>Education career</vt:lpstr>
      <vt:lpstr>Facts on women's roles in education in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Clover Colquhoun</cp:lastModifiedBy>
  <cp:revision>132</cp:revision>
  <dcterms:created xsi:type="dcterms:W3CDTF">2023-02-28T09:13:39Z</dcterms:created>
  <dcterms:modified xsi:type="dcterms:W3CDTF">2023-03-07T20:38:59Z</dcterms:modified>
</cp:coreProperties>
</file>