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CD9"/>
    <a:srgbClr val="FF2990"/>
    <a:srgbClr val="FF00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58F23-D03B-0168-5895-8F6F6DB985F7}" v="446" dt="2023-03-05T17:51:46.579"/>
    <p1510:client id="{1A5BE20B-6264-83A5-4D27-64D3FBA3BBE0}" v="85" dt="2023-03-03T15:08:43.623"/>
    <p1510:client id="{2DE7453B-6D88-A5B4-8973-2583F45ED586}" v="1466" dt="2023-02-28T10:57:59.072"/>
    <p1510:client id="{4E996763-FFA1-ADD9-10B8-AD5BD4CCE0F0}" v="561" dt="2023-03-05T15:57:01.359"/>
    <p1510:client id="{93737526-F317-9C30-A5BC-34225FBABBE8}" v="42" dt="2023-03-05T18:37:23.688"/>
    <p1510:client id="{96A66DCC-C2F0-443A-A4F8-F340A12F99F3}" v="463" dt="2023-02-28T09:54:36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47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61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5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929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95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04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95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33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2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6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46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8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894" r:id="rId6"/>
    <p:sldLayoutId id="2147483890" r:id="rId7"/>
    <p:sldLayoutId id="2147483891" r:id="rId8"/>
    <p:sldLayoutId id="2147483892" r:id="rId9"/>
    <p:sldLayoutId id="2147483893" r:id="rId10"/>
    <p:sldLayoutId id="214748389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9sE8INAZOZc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2" name="Rectangle 141">
            <a:extLst>
              <a:ext uri="{FF2B5EF4-FFF2-40B4-BE49-F238E27FC236}">
                <a16:creationId xmlns:a16="http://schemas.microsoft.com/office/drawing/2014/main" id="{76906711-0AFB-47DD-A4B6-4E94B38B8C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AA91F649-894C-41F6-A21D-3D1AC558E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877832"/>
          </a:xfrm>
          <a:custGeom>
            <a:avLst/>
            <a:gdLst>
              <a:gd name="connsiteX0" fmla="*/ 6789701 w 12192000"/>
              <a:gd name="connsiteY0" fmla="*/ 2809623 h 2877832"/>
              <a:gd name="connsiteX1" fmla="*/ 6788702 w 12192000"/>
              <a:gd name="connsiteY1" fmla="*/ 2809701 h 2877832"/>
              <a:gd name="connsiteX2" fmla="*/ 6788476 w 12192000"/>
              <a:gd name="connsiteY2" fmla="*/ 2810235 h 2877832"/>
              <a:gd name="connsiteX3" fmla="*/ 0 w 12192000"/>
              <a:gd name="connsiteY3" fmla="*/ 0 h 2877832"/>
              <a:gd name="connsiteX4" fmla="*/ 12192000 w 12192000"/>
              <a:gd name="connsiteY4" fmla="*/ 0 h 2877832"/>
              <a:gd name="connsiteX5" fmla="*/ 12192000 w 12192000"/>
              <a:gd name="connsiteY5" fmla="*/ 1915388 h 2877832"/>
              <a:gd name="connsiteX6" fmla="*/ 12061096 w 12192000"/>
              <a:gd name="connsiteY6" fmla="*/ 1954428 h 2877832"/>
              <a:gd name="connsiteX7" fmla="*/ 11676800 w 12192000"/>
              <a:gd name="connsiteY7" fmla="*/ 2058003 h 2877832"/>
              <a:gd name="connsiteX8" fmla="*/ 10425355 w 12192000"/>
              <a:gd name="connsiteY8" fmla="*/ 2341542 h 2877832"/>
              <a:gd name="connsiteX9" fmla="*/ 9424022 w 12192000"/>
              <a:gd name="connsiteY9" fmla="*/ 2516704 h 2877832"/>
              <a:gd name="connsiteX10" fmla="*/ 8458419 w 12192000"/>
              <a:gd name="connsiteY10" fmla="*/ 2650405 h 2877832"/>
              <a:gd name="connsiteX11" fmla="*/ 7715970 w 12192000"/>
              <a:gd name="connsiteY11" fmla="*/ 2730352 h 2877832"/>
              <a:gd name="connsiteX12" fmla="*/ 6951716 w 12192000"/>
              <a:gd name="connsiteY12" fmla="*/ 2796132 h 2877832"/>
              <a:gd name="connsiteX13" fmla="*/ 6936303 w 12192000"/>
              <a:gd name="connsiteY13" fmla="*/ 2798203 h 2877832"/>
              <a:gd name="connsiteX14" fmla="*/ 6790448 w 12192000"/>
              <a:gd name="connsiteY14" fmla="*/ 2809564 h 2877832"/>
              <a:gd name="connsiteX15" fmla="*/ 6799941 w 12192000"/>
              <a:gd name="connsiteY15" fmla="*/ 2811384 h 2877832"/>
              <a:gd name="connsiteX16" fmla="*/ 6835432 w 12192000"/>
              <a:gd name="connsiteY16" fmla="*/ 2809677 h 2877832"/>
              <a:gd name="connsiteX17" fmla="*/ 6884003 w 12192000"/>
              <a:gd name="connsiteY17" fmla="*/ 2806699 h 2877832"/>
              <a:gd name="connsiteX18" fmla="*/ 7578771 w 12192000"/>
              <a:gd name="connsiteY18" fmla="*/ 2774172 h 2877832"/>
              <a:gd name="connsiteX19" fmla="*/ 8623845 w 12192000"/>
              <a:gd name="connsiteY19" fmla="*/ 2687275 h 2877832"/>
              <a:gd name="connsiteX20" fmla="*/ 9479970 w 12192000"/>
              <a:gd name="connsiteY20" fmla="*/ 2583369 h 2877832"/>
              <a:gd name="connsiteX21" fmla="*/ 10629308 w 12192000"/>
              <a:gd name="connsiteY21" fmla="*/ 2389212 h 2877832"/>
              <a:gd name="connsiteX22" fmla="*/ 11998498 w 12192000"/>
              <a:gd name="connsiteY22" fmla="*/ 2063218 h 2877832"/>
              <a:gd name="connsiteX23" fmla="*/ 12192000 w 12192000"/>
              <a:gd name="connsiteY23" fmla="*/ 2006219 h 2877832"/>
              <a:gd name="connsiteX24" fmla="*/ 12192000 w 12192000"/>
              <a:gd name="connsiteY24" fmla="*/ 2060956 h 2877832"/>
              <a:gd name="connsiteX25" fmla="*/ 11829257 w 12192000"/>
              <a:gd name="connsiteY25" fmla="*/ 2166255 h 2877832"/>
              <a:gd name="connsiteX26" fmla="*/ 10939183 w 12192000"/>
              <a:gd name="connsiteY26" fmla="*/ 2380770 h 2877832"/>
              <a:gd name="connsiteX27" fmla="*/ 9985530 w 12192000"/>
              <a:gd name="connsiteY27" fmla="*/ 2560775 h 2877832"/>
              <a:gd name="connsiteX28" fmla="*/ 9186882 w 12192000"/>
              <a:gd name="connsiteY28" fmla="*/ 2676722 h 2877832"/>
              <a:gd name="connsiteX29" fmla="*/ 8578198 w 12192000"/>
              <a:gd name="connsiteY29" fmla="*/ 2746241 h 2877832"/>
              <a:gd name="connsiteX30" fmla="*/ 7864358 w 12192000"/>
              <a:gd name="connsiteY30" fmla="*/ 2807692 h 2877832"/>
              <a:gd name="connsiteX31" fmla="*/ 6935502 w 12192000"/>
              <a:gd name="connsiteY31" fmla="*/ 2859086 h 2877832"/>
              <a:gd name="connsiteX32" fmla="*/ 6477750 w 12192000"/>
              <a:gd name="connsiteY32" fmla="*/ 2872989 h 2877832"/>
              <a:gd name="connsiteX33" fmla="*/ 6362294 w 12192000"/>
              <a:gd name="connsiteY33" fmla="*/ 2877832 h 2877832"/>
              <a:gd name="connsiteX34" fmla="*/ 6057129 w 12192000"/>
              <a:gd name="connsiteY34" fmla="*/ 2877832 h 2877832"/>
              <a:gd name="connsiteX35" fmla="*/ 5977784 w 12192000"/>
              <a:gd name="connsiteY35" fmla="*/ 2873238 h 2877832"/>
              <a:gd name="connsiteX36" fmla="*/ 5265087 w 12192000"/>
              <a:gd name="connsiteY36" fmla="*/ 2836989 h 2877832"/>
              <a:gd name="connsiteX37" fmla="*/ 4346277 w 12192000"/>
              <a:gd name="connsiteY37" fmla="*/ 2774919 h 2877832"/>
              <a:gd name="connsiteX38" fmla="*/ 3373045 w 12192000"/>
              <a:gd name="connsiteY38" fmla="*/ 2676350 h 2877832"/>
              <a:gd name="connsiteX39" fmla="*/ 2362173 w 12192000"/>
              <a:gd name="connsiteY39" fmla="*/ 2557423 h 2877832"/>
              <a:gd name="connsiteX40" fmla="*/ 1233178 w 12192000"/>
              <a:gd name="connsiteY40" fmla="*/ 2384247 h 2877832"/>
              <a:gd name="connsiteX41" fmla="*/ 68500 w 12192000"/>
              <a:gd name="connsiteY41" fmla="*/ 2144540 h 2877832"/>
              <a:gd name="connsiteX42" fmla="*/ 0 w 12192000"/>
              <a:gd name="connsiteY42" fmla="*/ 2127185 h 2877832"/>
              <a:gd name="connsiteX43" fmla="*/ 0 w 12192000"/>
              <a:gd name="connsiteY43" fmla="*/ 2070696 h 2877832"/>
              <a:gd name="connsiteX44" fmla="*/ 72441 w 12192000"/>
              <a:gd name="connsiteY44" fmla="*/ 2089473 h 2877832"/>
              <a:gd name="connsiteX45" fmla="*/ 600716 w 12192000"/>
              <a:gd name="connsiteY45" fmla="*/ 2207843 h 2877832"/>
              <a:gd name="connsiteX46" fmla="*/ 1769512 w 12192000"/>
              <a:gd name="connsiteY46" fmla="*/ 2418011 h 2877832"/>
              <a:gd name="connsiteX47" fmla="*/ 2613554 w 12192000"/>
              <a:gd name="connsiteY47" fmla="*/ 2534953 h 2877832"/>
              <a:gd name="connsiteX48" fmla="*/ 2581134 w 12192000"/>
              <a:gd name="connsiteY48" fmla="*/ 2525022 h 2877832"/>
              <a:gd name="connsiteX49" fmla="*/ 1112635 w 12192000"/>
              <a:gd name="connsiteY49" fmla="*/ 2192325 h 2877832"/>
              <a:gd name="connsiteX50" fmla="*/ 420412 w 12192000"/>
              <a:gd name="connsiteY50" fmla="*/ 1992892 h 2877832"/>
              <a:gd name="connsiteX51" fmla="*/ 0 w 12192000"/>
              <a:gd name="connsiteY51" fmla="*/ 1853975 h 28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000" h="2877832">
                <a:moveTo>
                  <a:pt x="6789701" y="2809623"/>
                </a:moveTo>
                <a:lnTo>
                  <a:pt x="6788702" y="2809701"/>
                </a:lnTo>
                <a:lnTo>
                  <a:pt x="6788476" y="2810235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1915388"/>
                </a:lnTo>
                <a:lnTo>
                  <a:pt x="12061096" y="1954428"/>
                </a:lnTo>
                <a:cubicBezTo>
                  <a:pt x="11933500" y="1990642"/>
                  <a:pt x="11805390" y="2025171"/>
                  <a:pt x="11676800" y="2058003"/>
                </a:cubicBezTo>
                <a:cubicBezTo>
                  <a:pt x="11262789" y="2165510"/>
                  <a:pt x="10845343" y="2259112"/>
                  <a:pt x="10425355" y="2341542"/>
                </a:cubicBezTo>
                <a:cubicBezTo>
                  <a:pt x="10092810" y="2406753"/>
                  <a:pt x="9759033" y="2465150"/>
                  <a:pt x="9424022" y="2516704"/>
                </a:cubicBezTo>
                <a:cubicBezTo>
                  <a:pt x="9102997" y="2566361"/>
                  <a:pt x="8781133" y="2610928"/>
                  <a:pt x="8458419" y="2650405"/>
                </a:cubicBezTo>
                <a:cubicBezTo>
                  <a:pt x="8211360" y="2680571"/>
                  <a:pt x="7963792" y="2706144"/>
                  <a:pt x="7715970" y="2730352"/>
                </a:cubicBezTo>
                <a:lnTo>
                  <a:pt x="6951716" y="2796132"/>
                </a:lnTo>
                <a:lnTo>
                  <a:pt x="6936303" y="2798203"/>
                </a:lnTo>
                <a:lnTo>
                  <a:pt x="6790448" y="2809564"/>
                </a:lnTo>
                <a:lnTo>
                  <a:pt x="6799941" y="2811384"/>
                </a:lnTo>
                <a:cubicBezTo>
                  <a:pt x="6811623" y="2811850"/>
                  <a:pt x="6823734" y="2809677"/>
                  <a:pt x="6835432" y="2809677"/>
                </a:cubicBezTo>
                <a:cubicBezTo>
                  <a:pt x="6851580" y="2809677"/>
                  <a:pt x="6867729" y="2807070"/>
                  <a:pt x="6884003" y="2806699"/>
                </a:cubicBezTo>
                <a:cubicBezTo>
                  <a:pt x="7115805" y="2801237"/>
                  <a:pt x="7347351" y="2789070"/>
                  <a:pt x="7578771" y="2774172"/>
                </a:cubicBezTo>
                <a:cubicBezTo>
                  <a:pt x="7927552" y="2751704"/>
                  <a:pt x="8276080" y="2723525"/>
                  <a:pt x="8623845" y="2687275"/>
                </a:cubicBezTo>
                <a:cubicBezTo>
                  <a:pt x="8909939" y="2657977"/>
                  <a:pt x="9195310" y="2623342"/>
                  <a:pt x="9479970" y="2583369"/>
                </a:cubicBezTo>
                <a:cubicBezTo>
                  <a:pt x="9864901" y="2528995"/>
                  <a:pt x="10248014" y="2464281"/>
                  <a:pt x="10629308" y="2389212"/>
                </a:cubicBezTo>
                <a:cubicBezTo>
                  <a:pt x="11090114" y="2298092"/>
                  <a:pt x="11546975" y="2190586"/>
                  <a:pt x="11998498" y="2063218"/>
                </a:cubicBezTo>
                <a:lnTo>
                  <a:pt x="12192000" y="2006219"/>
                </a:lnTo>
                <a:lnTo>
                  <a:pt x="12192000" y="2060956"/>
                </a:lnTo>
                <a:lnTo>
                  <a:pt x="11829257" y="2166255"/>
                </a:lnTo>
                <a:cubicBezTo>
                  <a:pt x="11534769" y="2245952"/>
                  <a:pt x="11238120" y="2316838"/>
                  <a:pt x="10939183" y="2380770"/>
                </a:cubicBezTo>
                <a:cubicBezTo>
                  <a:pt x="10622824" y="2448552"/>
                  <a:pt x="10304941" y="2508549"/>
                  <a:pt x="9985530" y="2560775"/>
                </a:cubicBezTo>
                <a:cubicBezTo>
                  <a:pt x="9720036" y="2604224"/>
                  <a:pt x="9453814" y="2642869"/>
                  <a:pt x="9186882" y="2676722"/>
                </a:cubicBezTo>
                <a:cubicBezTo>
                  <a:pt x="8984197" y="2702296"/>
                  <a:pt x="8781514" y="2726379"/>
                  <a:pt x="8578198" y="2746241"/>
                </a:cubicBezTo>
                <a:cubicBezTo>
                  <a:pt x="8340547" y="2768961"/>
                  <a:pt x="8102644" y="2790436"/>
                  <a:pt x="7864358" y="2807692"/>
                </a:cubicBezTo>
                <a:cubicBezTo>
                  <a:pt x="7554994" y="2830036"/>
                  <a:pt x="7245502" y="2847914"/>
                  <a:pt x="6935502" y="2859086"/>
                </a:cubicBezTo>
                <a:cubicBezTo>
                  <a:pt x="6782917" y="2864549"/>
                  <a:pt x="6630334" y="2868397"/>
                  <a:pt x="6477750" y="2872989"/>
                </a:cubicBezTo>
                <a:cubicBezTo>
                  <a:pt x="6439195" y="2870905"/>
                  <a:pt x="6400529" y="2872530"/>
                  <a:pt x="6362294" y="2877832"/>
                </a:cubicBezTo>
                <a:lnTo>
                  <a:pt x="6057129" y="2877832"/>
                </a:lnTo>
                <a:lnTo>
                  <a:pt x="5977784" y="2873238"/>
                </a:lnTo>
                <a:cubicBezTo>
                  <a:pt x="5740261" y="2860825"/>
                  <a:pt x="5502739" y="2847046"/>
                  <a:pt x="5265087" y="2836989"/>
                </a:cubicBezTo>
                <a:cubicBezTo>
                  <a:pt x="4958267" y="2824573"/>
                  <a:pt x="4651826" y="2804093"/>
                  <a:pt x="4346277" y="2774919"/>
                </a:cubicBezTo>
                <a:cubicBezTo>
                  <a:pt x="4021654" y="2744007"/>
                  <a:pt x="3697795" y="2709372"/>
                  <a:pt x="3373045" y="2676350"/>
                </a:cubicBezTo>
                <a:cubicBezTo>
                  <a:pt x="3035412" y="2642088"/>
                  <a:pt x="2698456" y="2602449"/>
                  <a:pt x="2362173" y="2557423"/>
                </a:cubicBezTo>
                <a:cubicBezTo>
                  <a:pt x="1984692" y="2507270"/>
                  <a:pt x="1608364" y="2449544"/>
                  <a:pt x="1233178" y="2384247"/>
                </a:cubicBezTo>
                <a:cubicBezTo>
                  <a:pt x="842181" y="2315534"/>
                  <a:pt x="453758" y="2237046"/>
                  <a:pt x="68500" y="2144540"/>
                </a:cubicBezTo>
                <a:lnTo>
                  <a:pt x="0" y="2127185"/>
                </a:lnTo>
                <a:lnTo>
                  <a:pt x="0" y="2070696"/>
                </a:lnTo>
                <a:lnTo>
                  <a:pt x="72441" y="2089473"/>
                </a:lnTo>
                <a:cubicBezTo>
                  <a:pt x="247961" y="2131651"/>
                  <a:pt x="424164" y="2170911"/>
                  <a:pt x="600716" y="2207843"/>
                </a:cubicBezTo>
                <a:cubicBezTo>
                  <a:pt x="988279" y="2288657"/>
                  <a:pt x="1378133" y="2357555"/>
                  <a:pt x="1769512" y="2418011"/>
                </a:cubicBezTo>
                <a:cubicBezTo>
                  <a:pt x="2052426" y="2461587"/>
                  <a:pt x="2335725" y="2501684"/>
                  <a:pt x="2613554" y="2534953"/>
                </a:cubicBezTo>
                <a:cubicBezTo>
                  <a:pt x="2605544" y="2537560"/>
                  <a:pt x="2594611" y="2527504"/>
                  <a:pt x="2581134" y="2525022"/>
                </a:cubicBezTo>
                <a:cubicBezTo>
                  <a:pt x="2087178" y="2433070"/>
                  <a:pt x="1597684" y="2322177"/>
                  <a:pt x="1112635" y="2192325"/>
                </a:cubicBezTo>
                <a:cubicBezTo>
                  <a:pt x="880453" y="2130254"/>
                  <a:pt x="649713" y="2063776"/>
                  <a:pt x="420412" y="1992892"/>
                </a:cubicBezTo>
                <a:lnTo>
                  <a:pt x="0" y="1853975"/>
                </a:lnTo>
                <a:close/>
              </a:path>
            </a:pathLst>
          </a:custGeom>
          <a:solidFill>
            <a:srgbClr val="F954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6" name="Rectangle 7">
            <a:extLst>
              <a:ext uri="{FF2B5EF4-FFF2-40B4-BE49-F238E27FC236}">
                <a16:creationId xmlns:a16="http://schemas.microsoft.com/office/drawing/2014/main" id="{56037404-66BD-46B5-9323-1B53131967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1753266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38100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56288E-8B61-6F0F-3531-B5F0141EE22C}"/>
              </a:ext>
            </a:extLst>
          </p:cNvPr>
          <p:cNvSpPr txBox="1"/>
          <p:nvPr/>
        </p:nvSpPr>
        <p:spPr>
          <a:xfrm>
            <a:off x="345558" y="150627"/>
            <a:ext cx="4439092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The Serif Hand Black"/>
              </a:rPr>
              <a:t>International Women's Day is celebrated on March 8th every year in many countries of the world. There are many reasons to celebrate this day, the main ones being: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D0EB3B8-4254-F202-D455-529C4002CCC0}"/>
              </a:ext>
            </a:extLst>
          </p:cNvPr>
          <p:cNvSpPr txBox="1"/>
          <p:nvPr/>
        </p:nvSpPr>
        <p:spPr>
          <a:xfrm>
            <a:off x="4722628" y="150628"/>
            <a:ext cx="390746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>
                <a:solidFill>
                  <a:schemeClr val="bg1"/>
                </a:solidFill>
                <a:latin typeface="The Serif Hand Black"/>
              </a:rPr>
              <a:t>To celebrate women's rights and call for change, fighting against discrimination 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191BFE-1920-BCEC-5F66-CF882DA2CE48}"/>
              </a:ext>
            </a:extLst>
          </p:cNvPr>
          <p:cNvSpPr txBox="1"/>
          <p:nvPr/>
        </p:nvSpPr>
        <p:spPr>
          <a:xfrm>
            <a:off x="8461743" y="150627"/>
            <a:ext cx="3579627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>
                <a:solidFill>
                  <a:schemeClr val="bg1"/>
                </a:solidFill>
                <a:latin typeface="The Serif Hand Black"/>
              </a:rPr>
              <a:t>To honor achievements across the political, economic, social and cultural spheres throughout the history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807211-9DD1-5C3F-13CD-0CE118D49B14}"/>
              </a:ext>
            </a:extLst>
          </p:cNvPr>
          <p:cNvSpPr txBox="1"/>
          <p:nvPr/>
        </p:nvSpPr>
        <p:spPr>
          <a:xfrm>
            <a:off x="-89771" y="6469460"/>
            <a:ext cx="170985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>
                <a:solidFill>
                  <a:srgbClr val="FF2990"/>
                </a:solidFill>
                <a:latin typeface="The Serif Hand Black"/>
              </a:rPr>
              <a:t>By Jaida 12P2</a:t>
            </a:r>
          </a:p>
        </p:txBody>
      </p:sp>
      <p:pic>
        <p:nvPicPr>
          <p:cNvPr id="3" name="Picture 3" descr="Text&#10;&#10;Description automatically generated">
            <a:extLst>
              <a:ext uri="{FF2B5EF4-FFF2-40B4-BE49-F238E27FC236}">
                <a16:creationId xmlns:a16="http://schemas.microsoft.com/office/drawing/2014/main" id="{51EFF3F1-6E03-1C93-EFEA-A251088738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3152422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25695-B96B-974F-E992-B1826F41E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898" y="17019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FF2990"/>
                </a:solidFill>
              </a:rPr>
              <a:t>Beryl GILROY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5C98B8-C50B-1DFC-6DD1-6268A37381F9}"/>
              </a:ext>
            </a:extLst>
          </p:cNvPr>
          <p:cNvSpPr/>
          <p:nvPr/>
        </p:nvSpPr>
        <p:spPr>
          <a:xfrm flipV="1">
            <a:off x="-86265" y="1559609"/>
            <a:ext cx="11525123" cy="203622"/>
          </a:xfrm>
          <a:prstGeom prst="rect">
            <a:avLst/>
          </a:prstGeom>
          <a:solidFill>
            <a:srgbClr val="FF299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542AF31E-104D-07FE-A78A-C51965B5AC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2137" y="-3101"/>
            <a:ext cx="1743075" cy="2628900"/>
          </a:xfrm>
          <a:prstGeom prst="rect">
            <a:avLst/>
          </a:prstGeom>
        </p:spPr>
      </p:pic>
      <p:pic>
        <p:nvPicPr>
          <p:cNvPr id="9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23D2E6BF-7168-2DD6-A375-8B9508438E7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02" t="-456" r="4455" b="3834"/>
          <a:stretch/>
        </p:blipFill>
        <p:spPr>
          <a:xfrm>
            <a:off x="8796005" y="-29682"/>
            <a:ext cx="1661376" cy="265292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DA9129C-D7E5-36EF-5619-03CA4D3910FE}"/>
              </a:ext>
            </a:extLst>
          </p:cNvPr>
          <p:cNvSpPr txBox="1"/>
          <p:nvPr/>
        </p:nvSpPr>
        <p:spPr>
          <a:xfrm>
            <a:off x="581446" y="2615174"/>
            <a:ext cx="8063023" cy="304698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FF2990"/>
                </a:solidFill>
                <a:latin typeface="The Serif Hand Black"/>
              </a:rPr>
              <a:t>Beryl Agatha Gilroy was a Guyanese educator, novelist, ethno-psychotherapist, and poet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FF2990"/>
                </a:solidFill>
                <a:latin typeface="The Serif Hand Black"/>
              </a:rPr>
              <a:t>The Guardian described her as "one of Britain's most significant post-war Caribbean migrants 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FF2990"/>
                </a:solidFill>
                <a:latin typeface="The Serif Hand Black"/>
              </a:rPr>
              <a:t>She emigrated to London in 1951 as part of the Windrush generation to attend the university of London, then spend decades teaching, writing, and improving education 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FF2990"/>
                </a:solidFill>
                <a:latin typeface="The Serif Hand Black"/>
              </a:rPr>
              <a:t>She worked primarily with Black women and children as a psychotherapist and her children's books are lauded as some of the first representations of black London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FF2990"/>
                </a:solidFill>
                <a:latin typeface="The Serif Hand Black"/>
              </a:rPr>
              <a:t>She is known as the first Black head teacher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6CDD2E-9C6F-E5F4-6F76-61FAF0B736AE}"/>
              </a:ext>
            </a:extLst>
          </p:cNvPr>
          <p:cNvSpPr txBox="1"/>
          <p:nvPr/>
        </p:nvSpPr>
        <p:spPr>
          <a:xfrm>
            <a:off x="9265919" y="3729848"/>
            <a:ext cx="2229555" cy="1477328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>
                <a:ea typeface="+mn-lt"/>
                <a:cs typeface="+mn-lt"/>
              </a:rPr>
              <a:t>Clip -</a:t>
            </a:r>
          </a:p>
          <a:p>
            <a:endParaRPr lang="en-GB" dirty="0">
              <a:ea typeface="+mn-lt"/>
              <a:cs typeface="+mn-lt"/>
            </a:endParaRPr>
          </a:p>
          <a:p>
            <a:r>
              <a:rPr lang="en-GB" dirty="0">
                <a:ea typeface="+mn-lt"/>
                <a:cs typeface="+mn-lt"/>
                <a:hlinkClick r:id="rId4"/>
              </a:rPr>
              <a:t>Paying tribute to education pioneer Dr Beryl Gilroy in West Hampstead for LDN WMN - YouTube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39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F2090-0AFC-B75D-DD28-B8C4FD9CD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804" y="135087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7030A0"/>
                </a:solidFill>
              </a:rPr>
              <a:t>Nippers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EB5D47-B4E5-19F2-7381-2D74DBCA28F1}"/>
              </a:ext>
            </a:extLst>
          </p:cNvPr>
          <p:cNvSpPr/>
          <p:nvPr/>
        </p:nvSpPr>
        <p:spPr>
          <a:xfrm flipV="1">
            <a:off x="-115019" y="1617118"/>
            <a:ext cx="12387763" cy="217999"/>
          </a:xfrm>
          <a:prstGeom prst="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979926-B85C-9EF7-959C-CD9D2CAC08C4}"/>
              </a:ext>
            </a:extLst>
          </p:cNvPr>
          <p:cNvSpPr txBox="1"/>
          <p:nvPr/>
        </p:nvSpPr>
        <p:spPr>
          <a:xfrm>
            <a:off x="302976" y="2371619"/>
            <a:ext cx="1157868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,Sans-Serif"/>
              <a:buChar char="-"/>
            </a:pPr>
            <a:r>
              <a:rPr lang="en-US" sz="2400" dirty="0">
                <a:solidFill>
                  <a:srgbClr val="7030A0"/>
                </a:solidFill>
                <a:latin typeface="The Serif Hand Black"/>
                <a:ea typeface="+mn-lt"/>
                <a:cs typeface="+mn-lt"/>
              </a:rPr>
              <a:t>When she was home with her children (1956-1968), she began writing for</a:t>
            </a:r>
            <a:r>
              <a:rPr lang="en-US" sz="2400" dirty="0">
                <a:solidFill>
                  <a:srgbClr val="7030A0"/>
                </a:solidFill>
                <a:latin typeface="The Serif Hand Black"/>
              </a:rPr>
              <a:t> the pioneering reader series, nippers (1970-75)</a:t>
            </a:r>
            <a:endParaRPr lang="en-US" dirty="0"/>
          </a:p>
          <a:p>
            <a:pPr marL="285750" indent="-285750">
              <a:buFont typeface="Calibri,Sans-Serif"/>
              <a:buChar char="-"/>
            </a:pPr>
            <a:r>
              <a:rPr lang="en-US" sz="2400" dirty="0">
                <a:solidFill>
                  <a:srgbClr val="7030A0"/>
                </a:solidFill>
                <a:latin typeface="The Serif Hand Black"/>
              </a:rPr>
              <a:t>Nippers are considered the first children's stories about the Black British presence in London and were meant to replace the outdated Janet and john books  </a:t>
            </a:r>
          </a:p>
          <a:p>
            <a:pPr marL="285750" indent="-285750">
              <a:buFont typeface="Calibri,Sans-Serif"/>
              <a:buChar char="-"/>
            </a:pPr>
            <a:r>
              <a:rPr lang="en-US" sz="2400" dirty="0">
                <a:solidFill>
                  <a:srgbClr val="7030A0"/>
                </a:solidFill>
                <a:latin typeface="The Serif Hand Black"/>
                <a:ea typeface="+mn-lt"/>
                <a:cs typeface="+mn-lt"/>
              </a:rPr>
              <a:t>‘New people at twenty-four’, for example, address racism and interracial marriage – the first time such issues had been explored in a British series designed to teach children to read</a:t>
            </a:r>
            <a:endParaRPr lang="en-US" sz="2400" dirty="0">
              <a:solidFill>
                <a:srgbClr val="7030A0"/>
              </a:solidFill>
              <a:latin typeface="The Serif Hand Black"/>
            </a:endParaRPr>
          </a:p>
          <a:p>
            <a:pPr marL="285750" indent="-285750">
              <a:buFont typeface="Calibri,Sans-Serif"/>
              <a:buChar char="-"/>
            </a:pPr>
            <a:endParaRPr lang="en-US" sz="2400" dirty="0">
              <a:solidFill>
                <a:srgbClr val="7030A0"/>
              </a:solidFill>
              <a:latin typeface="The Serif Hand Black"/>
            </a:endParaRPr>
          </a:p>
        </p:txBody>
      </p:sp>
      <p:pic>
        <p:nvPicPr>
          <p:cNvPr id="8" name="Picture 8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0BF3FEE2-C3A1-FF62-79C6-1F54D44E44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8477" y="-6778"/>
            <a:ext cx="5489274" cy="16957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45A70A5-52F4-4BA7-480D-5052860D8FA4}"/>
              </a:ext>
            </a:extLst>
          </p:cNvPr>
          <p:cNvSpPr txBox="1"/>
          <p:nvPr/>
        </p:nvSpPr>
        <p:spPr>
          <a:xfrm>
            <a:off x="307185" y="4961942"/>
            <a:ext cx="11114048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FF007B"/>
                </a:solidFill>
                <a:latin typeface="The Serif Hand Black"/>
              </a:rPr>
              <a:t>Beryl Gilroy's early work examines the impact of life in Britain on West Indian families and her later work explores issues of African and Caribbean diaspora and slavery</a:t>
            </a:r>
            <a:r>
              <a:rPr lang="en-US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8664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4882C-ABC5-4C5E-8A50-38AE400C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46" y="17019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7030A0"/>
                </a:solidFill>
              </a:rPr>
              <a:t>Education career</a:t>
            </a:r>
          </a:p>
        </p:txBody>
      </p:sp>
      <p:pic>
        <p:nvPicPr>
          <p:cNvPr id="10" name="Picture 10">
            <a:extLst>
              <a:ext uri="{FF2B5EF4-FFF2-40B4-BE49-F238E27FC236}">
                <a16:creationId xmlns:a16="http://schemas.microsoft.com/office/drawing/2014/main" id="{3C67C96D-3282-5927-A8DA-B62D0E9392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61546" y="-37328"/>
            <a:ext cx="2857500" cy="1656644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1136471-5FC8-E63D-9028-FDDE0DA3AE8B}"/>
              </a:ext>
            </a:extLst>
          </p:cNvPr>
          <p:cNvSpPr/>
          <p:nvPr/>
        </p:nvSpPr>
        <p:spPr>
          <a:xfrm flipV="1">
            <a:off x="-115019" y="1617118"/>
            <a:ext cx="12387763" cy="21799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BB5100-9EB7-ECFC-C96E-57A4B627F380}"/>
              </a:ext>
            </a:extLst>
          </p:cNvPr>
          <p:cNvSpPr txBox="1"/>
          <p:nvPr/>
        </p:nvSpPr>
        <p:spPr>
          <a:xfrm>
            <a:off x="292395" y="2907235"/>
            <a:ext cx="10313581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7030A0"/>
                </a:solidFill>
                <a:latin typeface="The Serif Hand Black"/>
              </a:rPr>
              <a:t>After gaining teaching qualifications in British Guiana, Gilroy migrated to London in August 1952 to attend university 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7030A0"/>
                </a:solidFill>
                <a:latin typeface="The Serif Hand Black"/>
              </a:rPr>
              <a:t>Gilroy's teaching career eventually led her to become the head teacher at Beckford school, north London in 1969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7030A0"/>
                </a:solidFill>
                <a:latin typeface="The Serif Hand Black"/>
                <a:ea typeface="+mn-lt"/>
                <a:cs typeface="+mn-lt"/>
              </a:rPr>
              <a:t>In the early 1980's, she co-founded Camden Black Sisters, an information and support group for local Black women</a:t>
            </a:r>
          </a:p>
          <a:p>
            <a:pPr marL="285750" indent="-285750">
              <a:buFont typeface="Calibri"/>
              <a:buChar char="-"/>
            </a:pPr>
            <a:r>
              <a:rPr lang="en-US" sz="2400">
                <a:solidFill>
                  <a:srgbClr val="7030A0"/>
                </a:solidFill>
                <a:latin typeface="The Serif Hand Black"/>
                <a:ea typeface="+mn-lt"/>
                <a:cs typeface="+mn-lt"/>
              </a:rPr>
              <a:t>Gilroy first received a diploma in child development psychology and continued to pursue  her education to pursue her education counselling, education and psychology, receiving a PhD in 1987</a:t>
            </a:r>
            <a:endParaRPr lang="en-US" sz="2400">
              <a:solidFill>
                <a:srgbClr val="7030A0"/>
              </a:solidFill>
              <a:latin typeface="The Serif Hand Black"/>
            </a:endParaRPr>
          </a:p>
          <a:p>
            <a:pPr marL="285750" indent="-285750">
              <a:buFont typeface="Calibri"/>
              <a:buChar char="-"/>
            </a:pPr>
            <a:endParaRPr lang="en-US">
              <a:solidFill>
                <a:srgbClr val="000000"/>
              </a:solidFill>
              <a:latin typeface="The Hand Bold"/>
            </a:endParaRPr>
          </a:p>
        </p:txBody>
      </p:sp>
    </p:spTree>
    <p:extLst>
      <p:ext uri="{BB962C8B-B14F-4D97-AF65-F5344CB8AC3E}">
        <p14:creationId xmlns:p14="http://schemas.microsoft.com/office/powerpoint/2010/main" val="66895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3F60-2840-A00E-8EC5-FFB30DDF8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426" y="192597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Facts on women's roles in education in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09AEC-DC17-AF00-74DD-640EFF5C7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426" y="2403837"/>
            <a:ext cx="10515600" cy="425196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604020202020204" pitchFamily="34" charset="0"/>
              <a:buChar char="-"/>
            </a:pPr>
            <a:r>
              <a:rPr lang="en-GB" sz="2400" dirty="0">
                <a:solidFill>
                  <a:schemeClr val="accent3">
                    <a:lumMod val="75000"/>
                  </a:schemeClr>
                </a:solidFill>
                <a:latin typeface="The Serif Hand Black"/>
              </a:rPr>
              <a:t>Only 38% of headteachers at state secondary schools in England are women, despite the majority of teachers at those schools being female, and just 0.2% of headteachers are Black and female 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Calibri"/>
              <a:buChar char="-"/>
            </a:pPr>
            <a:r>
              <a:rPr lang="en-GB" sz="2400" dirty="0">
                <a:solidFill>
                  <a:schemeClr val="accent3">
                    <a:lumMod val="75000"/>
                  </a:schemeClr>
                </a:solidFill>
                <a:latin typeface="The Serif Hand Black"/>
              </a:rPr>
              <a:t>In primary schools in 2020, female teachers made up 85% of the workforce compared with 74% of headteachers, while in secondaries, the figures were 63% and 40%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n-GB" sz="2400" dirty="0">
                <a:solidFill>
                  <a:schemeClr val="accent3">
                    <a:lumMod val="75000"/>
                  </a:schemeClr>
                </a:solidFill>
                <a:latin typeface="The Serif Hand Black"/>
              </a:rPr>
              <a:t>Men made higher roles in schools, both secondary and primary, earlier than women – they would normally have less years of experience </a:t>
            </a:r>
          </a:p>
          <a:p>
            <a:pPr>
              <a:buFont typeface="Calibri" panose="020B0604020202020204" pitchFamily="34" charset="0"/>
              <a:buChar char="-"/>
            </a:pPr>
            <a:r>
              <a:rPr lang="en-GB" sz="2400" dirty="0">
                <a:solidFill>
                  <a:schemeClr val="accent3">
                    <a:lumMod val="75000"/>
                  </a:schemeClr>
                </a:solidFill>
                <a:latin typeface="The Serif Hand Black"/>
              </a:rPr>
              <a:t>Teachers from minority ethnic backgrounds are "under-represented in leadership roles compared to the wider teaching population", but this is improving…..</a:t>
            </a:r>
          </a:p>
          <a:p>
            <a:endParaRPr lang="en-GB" sz="2400" dirty="0">
              <a:solidFill>
                <a:schemeClr val="accent3">
                  <a:lumMod val="75000"/>
                </a:schemeClr>
              </a:solidFill>
              <a:latin typeface="The Serif Hand Black"/>
            </a:endParaRPr>
          </a:p>
          <a:p>
            <a:endParaRPr lang="en-GB" sz="2400" dirty="0">
              <a:solidFill>
                <a:schemeClr val="accent3">
                  <a:lumMod val="75000"/>
                </a:schemeClr>
              </a:solidFill>
              <a:latin typeface="The Serif Hand Black"/>
            </a:endParaRPr>
          </a:p>
          <a:p>
            <a:endParaRPr lang="en-GB" sz="2400" dirty="0">
              <a:solidFill>
                <a:schemeClr val="accent3">
                  <a:lumMod val="75000"/>
                </a:schemeClr>
              </a:solidFill>
              <a:latin typeface="The Serif Hand Black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A0C0AF-1C9B-FAEB-46D6-DA11660738DC}"/>
              </a:ext>
            </a:extLst>
          </p:cNvPr>
          <p:cNvSpPr/>
          <p:nvPr/>
        </p:nvSpPr>
        <p:spPr>
          <a:xfrm flipV="1">
            <a:off x="-115019" y="1617118"/>
            <a:ext cx="12387763" cy="2179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51746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497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Calibri,Sans-Serif</vt:lpstr>
      <vt:lpstr>The Hand Bold</vt:lpstr>
      <vt:lpstr>The Serif Hand Black</vt:lpstr>
      <vt:lpstr>SketchyVTI</vt:lpstr>
      <vt:lpstr>PowerPoint Presentation</vt:lpstr>
      <vt:lpstr>Beryl GILROY</vt:lpstr>
      <vt:lpstr>Nippers </vt:lpstr>
      <vt:lpstr>Education career</vt:lpstr>
      <vt:lpstr>Facts on women's roles in education in 2023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Clover Colquhoun</cp:lastModifiedBy>
  <cp:revision>132</cp:revision>
  <dcterms:created xsi:type="dcterms:W3CDTF">2023-02-28T09:13:39Z</dcterms:created>
  <dcterms:modified xsi:type="dcterms:W3CDTF">2023-03-07T20:38:59Z</dcterms:modified>
</cp:coreProperties>
</file>