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711" r:id="rId6"/>
    <p:sldMasterId id="2147483747" r:id="rId7"/>
    <p:sldMasterId id="2147483759" r:id="rId8"/>
    <p:sldMasterId id="2147483660" r:id="rId9"/>
    <p:sldMasterId id="2147483771" r:id="rId10"/>
    <p:sldMasterId id="2147483786" r:id="rId11"/>
    <p:sldMasterId id="2147483801" r:id="rId12"/>
    <p:sldMasterId id="2147483803" r:id="rId13"/>
    <p:sldMasterId id="2147483805" r:id="rId14"/>
    <p:sldMasterId id="2147483807" r:id="rId15"/>
    <p:sldMasterId id="2147483809" r:id="rId16"/>
    <p:sldMasterId id="2147483811" r:id="rId17"/>
  </p:sldMasterIdLst>
  <p:notesMasterIdLst>
    <p:notesMasterId r:id="rId52"/>
  </p:notesMasterIdLst>
  <p:sldIdLst>
    <p:sldId id="256" r:id="rId18"/>
    <p:sldId id="309" r:id="rId19"/>
    <p:sldId id="304" r:id="rId20"/>
    <p:sldId id="305" r:id="rId21"/>
    <p:sldId id="306" r:id="rId22"/>
    <p:sldId id="310" r:id="rId23"/>
    <p:sldId id="312" r:id="rId24"/>
    <p:sldId id="311" r:id="rId25"/>
    <p:sldId id="313" r:id="rId26"/>
    <p:sldId id="328" r:id="rId27"/>
    <p:sldId id="314" r:id="rId28"/>
    <p:sldId id="317" r:id="rId29"/>
    <p:sldId id="316" r:id="rId30"/>
    <p:sldId id="315" r:id="rId31"/>
    <p:sldId id="301" r:id="rId32"/>
    <p:sldId id="318" r:id="rId33"/>
    <p:sldId id="319" r:id="rId34"/>
    <p:sldId id="303" r:id="rId35"/>
    <p:sldId id="325" r:id="rId36"/>
    <p:sldId id="326" r:id="rId37"/>
    <p:sldId id="327" r:id="rId38"/>
    <p:sldId id="277" r:id="rId39"/>
    <p:sldId id="320" r:id="rId40"/>
    <p:sldId id="321" r:id="rId41"/>
    <p:sldId id="322" r:id="rId42"/>
    <p:sldId id="323" r:id="rId43"/>
    <p:sldId id="324" r:id="rId44"/>
    <p:sldId id="307" r:id="rId45"/>
    <p:sldId id="263" r:id="rId46"/>
    <p:sldId id="264" r:id="rId47"/>
    <p:sldId id="273" r:id="rId48"/>
    <p:sldId id="274" r:id="rId49"/>
    <p:sldId id="308" r:id="rId50"/>
    <p:sldId id="272" r:id="rId5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D1D"/>
    <a:srgbClr val="AD1E1E"/>
    <a:srgbClr val="E6E6E6"/>
    <a:srgbClr val="CC0000"/>
    <a:srgbClr val="FFCC00"/>
    <a:srgbClr val="009242"/>
    <a:srgbClr val="CC99FF"/>
    <a:srgbClr val="CCECFF"/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1F23E-69AC-47BE-BE79-E02ECEF02D5A}" v="119" dt="2019-09-10T14:31:0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D84AC41-FC6F-4D75-8CC8-CB9B2B479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A6495DB-97E2-423D-8F1E-3B40B92A3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911C333-69BD-4577-92BF-8DD229C1ED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8Lb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B5F6254-3386-4867-9376-933AD6739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Seasons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462200-722D-4810-B40A-83EF1E6344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65600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79CCBC4-8DE3-4D44-99D7-0F9AD69B5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79319BC4-7F20-408B-8FE7-ACD49C216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E089FAE-88E1-43F6-967E-4C2C341766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8Lb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99A7CE-94FE-422C-990B-97C76C8DBB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18564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2857FF-3286-42ED-9EED-A237761178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459167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7F01CD-F37F-404A-87CC-ABC1CA4734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707276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0443AE-19F3-4CCE-8015-4D5658E303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6229680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F955A-B0A0-4034-AC29-C404CB580B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1719436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637FCB1-E52B-4FBF-B223-1987410ED0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1065989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7AB48-9AD0-4DA1-AEC2-8733B1CD7D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7027921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B454E63-66AC-4BD1-913F-56E930E4E4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091753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7428D-D12B-479F-A9F4-4D1DEB29B2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999406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38849-BE8C-48BA-BAD2-E993116E41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0649538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740917-6DBA-4C29-A268-A97B873D53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5001997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30E205-4857-46C7-A298-B6B9E882C0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311432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CF2E7E-D57F-4683-B75C-84D99218C6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504649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0457980-6196-4249-87F8-DA1ADC97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FA1E03D6-DDC3-4C4D-842A-A201E8448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3F5285C-2A99-46A9-9BF6-B8934ADFB0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249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80FEB098-AD96-49BC-92FC-E691DB8F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F56519F-58D8-4154-AC35-13097F39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DE10054-D8AB-4577-B9B2-5B3092FEF2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404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341969E4-E322-4592-BBBC-4E3FFC0B6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CA3BB9D9-C2EA-4C0B-8FFE-317DD1EE05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8C86268B-1212-4952-B14C-05B26D5267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0416B475-C626-420C-856A-1623D1AEA6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8Lb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6FC7E247-FED8-436F-869C-20D04F7E3F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Seasons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1641D2-EEE8-4C44-A388-290014AA9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B6C4F153-4A0B-4718-A463-7DE9A33C39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19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www.highamsparkschool.co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heguardian.com/science/video/2012/nov/02/science-demonstration-changing-seasons-vide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amspark.fireflycloud.ne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ctiveteachonline.com/product/view/id/335/page/186/mode/dps?modal=/player/animation/id/3908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activeteachonline.com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96EF1027-7E85-481F-952D-BD284457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r="8659" b="10634"/>
          <a:stretch>
            <a:fillRect/>
          </a:stretch>
        </p:blipFill>
        <p:spPr bwMode="auto">
          <a:xfrm>
            <a:off x="0" y="0"/>
            <a:ext cx="9144000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11/09/2019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92675" y="467500"/>
            <a:ext cx="8019535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u="sng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8Lb Seasons</a:t>
            </a:r>
          </a:p>
        </p:txBody>
      </p:sp>
      <p:pic>
        <p:nvPicPr>
          <p:cNvPr id="17" name="Picture 1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824"/>
            <a:ext cx="461676" cy="461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C684-BE59-4B94-A055-3614A8D7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7231" cy="51435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0A7CCFE8-4378-4CD4-8D55-6F955E86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31" y="85665"/>
            <a:ext cx="5450334" cy="984679"/>
          </a:xfrm>
          <a:prstGeom prst="roundRect">
            <a:avLst>
              <a:gd name="adj" fmla="val 646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Use the diagrams and wording from sheet 8Lb-1 to help your explanations.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A3D69-9826-4259-B609-C79298D9D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69" y="1499274"/>
            <a:ext cx="4390580" cy="194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F047F-B929-4D6C-BFC9-150E049A4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42" y="1195540"/>
            <a:ext cx="3888050" cy="294144"/>
          </a:xfrm>
          <a:prstGeom prst="rect">
            <a:avLst/>
          </a:prstGeom>
        </p:spPr>
      </p:pic>
      <p:sp>
        <p:nvSpPr>
          <p:cNvPr id="9" name="AutoShape 18">
            <a:extLst>
              <a:ext uri="{FF2B5EF4-FFF2-40B4-BE49-F238E27FC236}">
                <a16:creationId xmlns:a16="http://schemas.microsoft.com/office/drawing/2014/main" id="{540E2D01-3103-46C4-B8CF-014BA8CC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226" y="2506639"/>
            <a:ext cx="3508744" cy="2285289"/>
          </a:xfrm>
          <a:prstGeom prst="cloudCallout">
            <a:avLst>
              <a:gd name="adj1" fmla="val 57649"/>
              <a:gd name="adj2" fmla="val 6067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sheet mean “rays are more / less concentrated”?</a:t>
            </a:r>
          </a:p>
        </p:txBody>
      </p:sp>
    </p:spTree>
    <p:extLst>
      <p:ext uri="{BB962C8B-B14F-4D97-AF65-F5344CB8AC3E}">
        <p14:creationId xmlns:p14="http://schemas.microsoft.com/office/powerpoint/2010/main" val="410357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6DF69-9FCF-4B47-8078-D05552268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14" y="0"/>
            <a:ext cx="7476086" cy="5139809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79531657-AA21-4FA3-8A16-5A948A77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7" y="711346"/>
            <a:ext cx="2395870" cy="1728652"/>
          </a:xfrm>
          <a:prstGeom prst="roundRect">
            <a:avLst>
              <a:gd name="adj" fmla="val 6225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 Observe the difference in output for light shining on a solar panel at different angles.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0AA16D87-0892-4FC4-A516-7CABB16B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5181" y="2475858"/>
            <a:ext cx="2459665" cy="1824544"/>
          </a:xfrm>
          <a:prstGeom prst="cloudCallout">
            <a:avLst>
              <a:gd name="adj1" fmla="val -36068"/>
              <a:gd name="adj2" fmla="val 8557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use models to explain seasons?</a:t>
            </a:r>
          </a:p>
        </p:txBody>
      </p:sp>
    </p:spTree>
    <p:extLst>
      <p:ext uri="{BB962C8B-B14F-4D97-AF65-F5344CB8AC3E}">
        <p14:creationId xmlns:p14="http://schemas.microsoft.com/office/powerpoint/2010/main" val="120342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AD3FF-6FFD-4D11-BD47-1EFBFABAC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A4424FC4-6DDE-4AC2-BFC6-407209350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74" y="163433"/>
            <a:ext cx="4025999" cy="910526"/>
          </a:xfrm>
          <a:prstGeom prst="roundRect">
            <a:avLst>
              <a:gd name="adj" fmla="val 13342"/>
            </a:avLst>
          </a:prstGeom>
          <a:solidFill>
            <a:srgbClr val="009242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 Observe how a model can be used to explain seasons.	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A713E939-44A0-4645-BFB6-6C0ACA549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78" y="0"/>
            <a:ext cx="86532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C7A62-E929-4B24-943C-A17DF827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61" y="0"/>
            <a:ext cx="3638939" cy="51435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9ADC6C2B-70BE-4F41-BAB2-D50ABBA0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98" y="121106"/>
            <a:ext cx="5450334" cy="1636809"/>
          </a:xfrm>
          <a:prstGeom prst="roundRect">
            <a:avLst>
              <a:gd name="adj" fmla="val 646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Use the diagram, information and questions from sheet 8Lb-6 to help you explain how the height of the Sun varies with latitude and season.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5-Point Star 42">
            <a:extLst>
              <a:ext uri="{FF2B5EF4-FFF2-40B4-BE49-F238E27FC236}">
                <a16:creationId xmlns:a16="http://schemas.microsoft.com/office/drawing/2014/main" id="{1F0B03AF-19D7-4829-899B-AE96E1020EBA}"/>
              </a:ext>
            </a:extLst>
          </p:cNvPr>
          <p:cNvSpPr/>
          <p:nvPr/>
        </p:nvSpPr>
        <p:spPr>
          <a:xfrm>
            <a:off x="174621" y="216487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5929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B933E27-AF2E-48B3-8A40-A13D5B0B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0" y="646315"/>
            <a:ext cx="9009320" cy="40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03622" lvl="1" indent="-269081" defTabSz="914400" eaLnBrk="1" hangingPunct="1">
              <a:buFont typeface="Arial" panose="020B0604020202020204" pitchFamily="34" charset="0"/>
              <a:buChar char="•"/>
            </a:pPr>
            <a:r>
              <a:rPr lang="en-GB" altLang="en-US" sz="2100" kern="0" dirty="0">
                <a:latin typeface="Arial" panose="020B0604020202020204" pitchFamily="34" charset="0"/>
              </a:rPr>
              <a:t>Describe differences in the seasons in terms of day length and the height of the Sun.</a:t>
            </a:r>
          </a:p>
          <a:p>
            <a:pPr marL="403622" lvl="1" indent="-269081" defTabSz="914400" eaLnBrk="1" hangingPunct="1">
              <a:buFont typeface="Arial" panose="020B0604020202020204" pitchFamily="34" charset="0"/>
              <a:buChar char="•"/>
            </a:pPr>
            <a:r>
              <a:rPr lang="en-GB" altLang="en-US" sz="2100" kern="0" dirty="0">
                <a:latin typeface="Arial" panose="020B0604020202020204" pitchFamily="34" charset="0"/>
              </a:rPr>
              <a:t>Explain the changes in day length and height of the sun in terms of the tilt of the Earth’s axis.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the changes in the seasons.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why the height of the Sun at noon and hours of daylight vary with latitude.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the pattern of light and dark at the poles.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effect of the tilt of the Earth’s axis on the energy received from the Sun.</a:t>
            </a:r>
          </a:p>
          <a:p>
            <a:pPr marL="403622" lvl="1" indent="-269081" defTabSz="914400" eaLnBrk="1" hangingPunct="1">
              <a:buFont typeface="Arial" panose="020B0604020202020204" pitchFamily="34" charset="0"/>
              <a:buChar char="•"/>
            </a:pPr>
            <a:endParaRPr lang="en-GB" altLang="en-US" sz="2100" kern="0" dirty="0">
              <a:latin typeface="Arial" panose="020B0604020202020204" pitchFamily="34" charset="0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B4BD854D-80B8-4C65-BF4A-DA0CDC70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0" y="71488"/>
            <a:ext cx="6425609" cy="509759"/>
          </a:xfrm>
          <a:prstGeom prst="roundRect">
            <a:avLst>
              <a:gd name="adj" fmla="val 1077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Use the LOs as a checklist for your explanation.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D82D0-2C19-4342-800A-278E5019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1" y="1706192"/>
            <a:ext cx="4585304" cy="2391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09815-9D94-4BEF-9BDB-62EA77AA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959" y="0"/>
            <a:ext cx="467712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AB5D3-D7F6-4D09-9C99-B605CD190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0" y="0"/>
            <a:ext cx="5240277" cy="18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8D15A-FAA2-49B1-BF43-F7C4464B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8" y="127591"/>
            <a:ext cx="3522921" cy="4033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BCA01E-CD92-4F17-A8FE-CEE880147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1"/>
          <a:stretch/>
        </p:blipFill>
        <p:spPr>
          <a:xfrm>
            <a:off x="3568329" y="42309"/>
            <a:ext cx="5575671" cy="2637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4AB62-CB2C-44D4-8EE7-92D84C70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6456" y="2239926"/>
            <a:ext cx="2820518" cy="28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0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7A412-4961-43A8-9FEC-0F2131DE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" y="0"/>
            <a:ext cx="4887637" cy="5143500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454BA917-9813-424C-8679-4EDECE68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961" y="184298"/>
            <a:ext cx="2877879" cy="2105247"/>
          </a:xfrm>
          <a:prstGeom prst="cloudCallout">
            <a:avLst>
              <a:gd name="adj1" fmla="val 57304"/>
              <a:gd name="adj2" fmla="val 622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when might this happen?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F61680B3-B107-4DCA-80CC-3E6E11C6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464" y="2484475"/>
            <a:ext cx="2661683" cy="1711841"/>
          </a:xfrm>
          <a:prstGeom prst="cloudCallout">
            <a:avLst>
              <a:gd name="adj1" fmla="val 57304"/>
              <a:gd name="adj2" fmla="val 622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the opposite?</a:t>
            </a:r>
          </a:p>
        </p:txBody>
      </p:sp>
    </p:spTree>
    <p:extLst>
      <p:ext uri="{BB962C8B-B14F-4D97-AF65-F5344CB8AC3E}">
        <p14:creationId xmlns:p14="http://schemas.microsoft.com/office/powerpoint/2010/main" val="214978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66E38E29-002E-4778-8833-83BD2F14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9798FF5-294F-4886-82CD-E70BD703B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83506"/>
            <a:ext cx="6155531" cy="1566863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Describe differences in the seasons in terms of day length and the height of the Sun.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changes in day length and height of the sun in terms of the tilt of the Earth’s axis.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1B2A1449-D501-40D4-9AAC-78DA07B6ED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060946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66387-16AF-47D3-B410-252ECEF4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745" y="228157"/>
            <a:ext cx="238125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FEE99-781B-4B14-8BF5-0ADF61783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7" t="8588" r="8497" b="14336"/>
          <a:stretch/>
        </p:blipFill>
        <p:spPr>
          <a:xfrm>
            <a:off x="6666835" y="2859715"/>
            <a:ext cx="2091070" cy="2055628"/>
          </a:xfrm>
          <a:prstGeom prst="ellipse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36DD64C-8705-4038-9093-66400DF209FE}"/>
              </a:ext>
            </a:extLst>
          </p:cNvPr>
          <p:cNvSpPr/>
          <p:nvPr/>
        </p:nvSpPr>
        <p:spPr>
          <a:xfrm>
            <a:off x="170121" y="148856"/>
            <a:ext cx="6025116" cy="1637414"/>
          </a:xfrm>
          <a:prstGeom prst="wedgeRoundRectCallout">
            <a:avLst>
              <a:gd name="adj1" fmla="val 63167"/>
              <a:gd name="adj2" fmla="val -763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Hi, I’ve heard you Earthlings have something weird called seasons?! I don’t get it – apparently it means the temperature changes over the year? And at the same time as you are hot some countries are cold?!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032AF6-B851-4373-9923-64EEFB99CF99}"/>
              </a:ext>
            </a:extLst>
          </p:cNvPr>
          <p:cNvSpPr/>
          <p:nvPr/>
        </p:nvSpPr>
        <p:spPr>
          <a:xfrm>
            <a:off x="120500" y="2448589"/>
            <a:ext cx="6025116" cy="1637414"/>
          </a:xfrm>
          <a:prstGeom prst="wedgeRoundRectCallout">
            <a:avLst>
              <a:gd name="adj1" fmla="val 56932"/>
              <a:gd name="adj2" fmla="val -5135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And what's this about the day being different lengths in different seasons? Please explain! PS totally confused about where you guys see the your star in the sky too… </a:t>
            </a:r>
          </a:p>
        </p:txBody>
      </p:sp>
    </p:spTree>
    <p:extLst>
      <p:ext uri="{BB962C8B-B14F-4D97-AF65-F5344CB8AC3E}">
        <p14:creationId xmlns:p14="http://schemas.microsoft.com/office/powerpoint/2010/main" val="323228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B7C47F7-EDC2-4D99-B64A-247C642564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D389BB8-C387-4A63-915A-15FCB1AEC7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5351" y="1383507"/>
            <a:ext cx="8804190" cy="340280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the changes in the seasons.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why the height of the Sun at noon and hours of daylight vary with latitude.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the pattern of light and dark at the poles.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effect of the tilt of the Earth’s axis on the energy received from the Sun.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17BB28D-29AD-4F16-9CA8-7058EEC3A13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5951527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036354DF-F51E-4FAB-A2B2-57CD2CFA10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8FE53E1-81A9-4762-B24F-D3876C28BF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Obtain information from secondary sources to investigate the relationships in astronomical data.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Analyse the rotations and axes of other planets to predict annual changes.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B4BFD3FF-8A28-4648-8576-6BE666C6EE5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DCBFD-A360-4742-8B38-F6EE028F419B}"/>
              </a:ext>
            </a:extLst>
          </p:cNvPr>
          <p:cNvSpPr txBox="1"/>
          <p:nvPr/>
        </p:nvSpPr>
        <p:spPr>
          <a:xfrm>
            <a:off x="2977117" y="3515863"/>
            <a:ext cx="451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C1D1D"/>
                </a:solidFill>
              </a:rPr>
              <a:t>See extra worksheets on</a:t>
            </a:r>
          </a:p>
        </p:txBody>
      </p:sp>
      <p:pic>
        <p:nvPicPr>
          <p:cNvPr id="6" name="Picture 2" descr="https://firefly.archbishoptemple.lancs.sch.uk/Templates/lib/core/login/images/school-logo.png">
            <a:hlinkClick r:id="rId3"/>
            <a:extLst>
              <a:ext uri="{FF2B5EF4-FFF2-40B4-BE49-F238E27FC236}">
                <a16:creationId xmlns:a16="http://schemas.microsoft.com/office/drawing/2014/main" id="{6860EC0F-5CE2-45E4-AA03-94BC268B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6" y="3515863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2830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774F-CBB3-4F8E-967D-5E16DA77C5DD}"/>
              </a:ext>
            </a:extLst>
          </p:cNvPr>
          <p:cNvSpPr txBox="1"/>
          <p:nvPr/>
        </p:nvSpPr>
        <p:spPr>
          <a:xfrm>
            <a:off x="0" y="7868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hemisphere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774F-CBB3-4F8E-967D-5E16DA77C5DD}"/>
              </a:ext>
            </a:extLst>
          </p:cNvPr>
          <p:cNvSpPr txBox="1"/>
          <p:nvPr/>
        </p:nvSpPr>
        <p:spPr>
          <a:xfrm>
            <a:off x="0" y="7868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318611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774F-CBB3-4F8E-967D-5E16DA77C5DD}"/>
              </a:ext>
            </a:extLst>
          </p:cNvPr>
          <p:cNvSpPr txBox="1"/>
          <p:nvPr/>
        </p:nvSpPr>
        <p:spPr>
          <a:xfrm>
            <a:off x="0" y="7868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62797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774F-CBB3-4F8E-967D-5E16DA77C5DD}"/>
              </a:ext>
            </a:extLst>
          </p:cNvPr>
          <p:cNvSpPr txBox="1"/>
          <p:nvPr/>
        </p:nvSpPr>
        <p:spPr>
          <a:xfrm>
            <a:off x="0" y="786809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chemeClr val="bg1"/>
                </a:solidFill>
              </a:rPr>
              <a:t>tilt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4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774F-CBB3-4F8E-967D-5E16DA77C5DD}"/>
              </a:ext>
            </a:extLst>
          </p:cNvPr>
          <p:cNvSpPr txBox="1"/>
          <p:nvPr/>
        </p:nvSpPr>
        <p:spPr>
          <a:xfrm>
            <a:off x="0" y="7868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67999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8774F-CBB3-4F8E-967D-5E16DA77C5DD}"/>
              </a:ext>
            </a:extLst>
          </p:cNvPr>
          <p:cNvSpPr txBox="1"/>
          <p:nvPr/>
        </p:nvSpPr>
        <p:spPr>
          <a:xfrm>
            <a:off x="0" y="7868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concentrated</a:t>
            </a:r>
          </a:p>
        </p:txBody>
      </p:sp>
    </p:spTree>
    <p:extLst>
      <p:ext uri="{BB962C8B-B14F-4D97-AF65-F5344CB8AC3E}">
        <p14:creationId xmlns:p14="http://schemas.microsoft.com/office/powerpoint/2010/main" val="338250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3C1464A2-416B-483F-BFD9-4FC3871EA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160" y="1600200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08F34ACF-3F13-4560-8BC8-9E1CF361D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Seasons</a:t>
            </a:r>
            <a:endParaRPr lang="en-US" altLang="en-US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233A9430-0F3D-4C92-BE29-DD284C2800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1B677B4A-6BD6-4A3B-9C1B-E36EDD5763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D5B2BA5-9447-4316-B0E9-2990745E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C88D90-A284-441F-B8AA-38BCB8B4E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9D68A7EA-8ED0-44BA-9BFE-61E6BEBA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8CA5D39A-569A-4288-BE6A-65AD28088754}"/>
              </a:ext>
            </a:extLst>
          </p:cNvPr>
          <p:cNvSpPr>
            <a:spLocks/>
          </p:cNvSpPr>
          <p:nvPr/>
        </p:nvSpPr>
        <p:spPr bwMode="auto">
          <a:xfrm>
            <a:off x="1331119" y="1221582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Summer should last longer.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66E38E29-002E-4778-8833-83BD2F14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9798FF5-294F-4886-82CD-E70BD703B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83506"/>
            <a:ext cx="6155531" cy="1566863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Describe differences in the seasons in terms of day length and the height of the Sun.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changes in day length and height of the sun in terms of the tilt of the Earth’s axis.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1B2A1449-D501-40D4-9AAC-78DA07B6ED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673AB1B8-1EA3-4ABE-9B3D-9B92C4D85CD6}"/>
              </a:ext>
            </a:extLst>
          </p:cNvPr>
          <p:cNvSpPr>
            <a:spLocks/>
          </p:cNvSpPr>
          <p:nvPr/>
        </p:nvSpPr>
        <p:spPr bwMode="auto">
          <a:xfrm>
            <a:off x="1331119" y="1653778"/>
            <a:ext cx="6155531" cy="28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would get more warm weather, and crops could grow for longer.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sometimes get droughts in summer, this could be worse if summer lasted for longer.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How would this affect plants, as some need a cold spell to germinate? On Uranus, ‘summer’ lasts the same time as a day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(42 Earth years) because of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way its axis is tilted.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06995557-A8A6-4007-B4FB-6A854F28E8C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1890F2-FD3D-4FC0-9A58-1C369E95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E86F106-1FB5-464E-B43E-5D99A2BB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649160D6-E9B0-481C-975A-CE9DA8E4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9" name="Content Placeholder 5">
            <a:extLst>
              <a:ext uri="{FF2B5EF4-FFF2-40B4-BE49-F238E27FC236}">
                <a16:creationId xmlns:a16="http://schemas.microsoft.com/office/drawing/2014/main" id="{838622B7-01AE-43C5-9D92-60837FB524CB}"/>
              </a:ext>
            </a:extLst>
          </p:cNvPr>
          <p:cNvSpPr>
            <a:spLocks/>
          </p:cNvSpPr>
          <p:nvPr/>
        </p:nvSpPr>
        <p:spPr bwMode="auto">
          <a:xfrm>
            <a:off x="1331119" y="1221582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Summer should last longer.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>
            <a:extLst>
              <a:ext uri="{FF2B5EF4-FFF2-40B4-BE49-F238E27FC236}">
                <a16:creationId xmlns:a16="http://schemas.microsoft.com/office/drawing/2014/main" id="{48BF784B-947F-4AF1-89FA-93E1C94AD2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4931" name="Rectangle 5">
            <a:extLst>
              <a:ext uri="{FF2B5EF4-FFF2-40B4-BE49-F238E27FC236}">
                <a16:creationId xmlns:a16="http://schemas.microsoft.com/office/drawing/2014/main" id="{491E604C-D626-4DCB-BA78-3BEFBE8A1BE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4932" name="Content Placeholder 5">
            <a:extLst>
              <a:ext uri="{FF2B5EF4-FFF2-40B4-BE49-F238E27FC236}">
                <a16:creationId xmlns:a16="http://schemas.microsoft.com/office/drawing/2014/main" id="{5E0388C6-0021-4730-9139-30623E7943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7"/>
            <a:ext cx="6426994" cy="392415"/>
          </a:xfrm>
          <a:noFill/>
        </p:spPr>
        <p:txBody>
          <a:bodyPr>
            <a:spAutoFit/>
          </a:bodyPr>
          <a:lstStyle/>
          <a:p>
            <a:pPr marL="130969"/>
            <a:r>
              <a:rPr lang="en-GB" altLang="en-US" sz="1950"/>
              <a:t>The North Pole is not tilted towards the Sun.</a:t>
            </a:r>
          </a:p>
        </p:txBody>
      </p:sp>
      <p:sp>
        <p:nvSpPr>
          <p:cNvPr id="12493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AB1571-3875-45E4-B7CA-FD45AAB2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4934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EE22A4A-2664-4167-BDC7-39A5732B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>
            <a:extLst>
              <a:ext uri="{FF2B5EF4-FFF2-40B4-BE49-F238E27FC236}">
                <a16:creationId xmlns:a16="http://schemas.microsoft.com/office/drawing/2014/main" id="{3B0E0033-B05E-4E2B-85E9-4D95078F36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5955" name="Rectangle 5">
            <a:extLst>
              <a:ext uri="{FF2B5EF4-FFF2-40B4-BE49-F238E27FC236}">
                <a16:creationId xmlns:a16="http://schemas.microsoft.com/office/drawing/2014/main" id="{9B419695-D07D-43E2-8A9A-F92A164CEEB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A9A040FD-EC99-46C2-B19B-C086F9F3FE96}"/>
              </a:ext>
            </a:extLst>
          </p:cNvPr>
          <p:cNvSpPr>
            <a:spLocks/>
          </p:cNvSpPr>
          <p:nvPr/>
        </p:nvSpPr>
        <p:spPr bwMode="auto">
          <a:xfrm>
            <a:off x="1331119" y="1762125"/>
            <a:ext cx="6155531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is winter, spring or autumn in the northern hemisphere.</a:t>
            </a:r>
          </a:p>
          <a:p>
            <a:pPr marL="338138" indent="-338138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We are not on Earth but on another planet with a North Pole.</a:t>
            </a:r>
          </a:p>
        </p:txBody>
      </p:sp>
      <p:sp>
        <p:nvSpPr>
          <p:cNvPr id="12595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4D180C2-617E-40EC-B9F8-365152DF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5958" name="Content Placeholder 5">
            <a:extLst>
              <a:ext uri="{FF2B5EF4-FFF2-40B4-BE49-F238E27FC236}">
                <a16:creationId xmlns:a16="http://schemas.microsoft.com/office/drawing/2014/main" id="{21C7504C-0411-45E2-9A4C-CA94648AC092}"/>
              </a:ext>
            </a:extLst>
          </p:cNvPr>
          <p:cNvSpPr>
            <a:spLocks/>
          </p:cNvSpPr>
          <p:nvPr/>
        </p:nvSpPr>
        <p:spPr bwMode="auto">
          <a:xfrm>
            <a:off x="1331119" y="1078707"/>
            <a:ext cx="64269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The North Pole is not tilted towards the Sun.</a:t>
            </a:r>
          </a:p>
        </p:txBody>
      </p:sp>
      <p:sp>
        <p:nvSpPr>
          <p:cNvPr id="125959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BF0D52F-9F86-4C15-818E-DDF670BFD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5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7"/>
                  </p:tgtEl>
                </p:cond>
              </p:nextCondLst>
            </p:seq>
          </p:childTnLst>
        </p:cTn>
      </p:par>
    </p:tnLst>
    <p:bldLst>
      <p:bldP spid="1259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>
            <a:extLst>
              <a:ext uri="{FF2B5EF4-FFF2-40B4-BE49-F238E27FC236}">
                <a16:creationId xmlns:a16="http://schemas.microsoft.com/office/drawing/2014/main" id="{EB528AAB-7713-4119-AF91-7E3BEAC9651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88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938406-7B29-4625-BB56-181AC880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2884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1FBAD7A-5773-45F5-A374-3837DB54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22885" name="Rectangle 4">
            <a:extLst>
              <a:ext uri="{FF2B5EF4-FFF2-40B4-BE49-F238E27FC236}">
                <a16:creationId xmlns:a16="http://schemas.microsoft.com/office/drawing/2014/main" id="{CDD9A58E-AD5F-4DCD-B8EF-5882E96E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1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22886" name="Content Placeholder 5">
            <a:extLst>
              <a:ext uri="{FF2B5EF4-FFF2-40B4-BE49-F238E27FC236}">
                <a16:creationId xmlns:a16="http://schemas.microsoft.com/office/drawing/2014/main" id="{0C0626B8-626F-47CD-AB40-39011C286E30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Summer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A5431E5D-BFAA-4FF9-A111-C4E51F6822EE}"/>
              </a:ext>
            </a:extLst>
          </p:cNvPr>
          <p:cNvSpPr>
            <a:spLocks/>
          </p:cNvSpPr>
          <p:nvPr/>
        </p:nvSpPr>
        <p:spPr bwMode="auto">
          <a:xfrm>
            <a:off x="1331119" y="1672829"/>
            <a:ext cx="6155531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When is the North Pole tilted towards the Sun?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When are the days longer than the nights?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When are the Sun’s rays more concentrated?</a:t>
            </a:r>
          </a:p>
        </p:txBody>
      </p:sp>
      <p:sp>
        <p:nvSpPr>
          <p:cNvPr id="123906" name="Rectangle 5">
            <a:extLst>
              <a:ext uri="{FF2B5EF4-FFF2-40B4-BE49-F238E27FC236}">
                <a16:creationId xmlns:a16="http://schemas.microsoft.com/office/drawing/2014/main" id="{F6887F30-8B6E-4921-B982-449E2E00D99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390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28C5D3-8D65-4A22-A8A3-75CECB778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3908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8067877-1042-4A0F-9A68-7E9628DD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23909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80F5AFF-0E9B-4EE3-88EE-F9B7DD53B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23910" name="Rectangle 4">
            <a:extLst>
              <a:ext uri="{FF2B5EF4-FFF2-40B4-BE49-F238E27FC236}">
                <a16:creationId xmlns:a16="http://schemas.microsoft.com/office/drawing/2014/main" id="{0D7EC80F-665C-4980-AB80-389F2DB3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1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23911" name="Content Placeholder 5">
            <a:extLst>
              <a:ext uri="{FF2B5EF4-FFF2-40B4-BE49-F238E27FC236}">
                <a16:creationId xmlns:a16="http://schemas.microsoft.com/office/drawing/2014/main" id="{C6648714-2CC0-4A71-A1FA-AEFF6E5101E0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Summer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3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7"/>
                  </p:tgtEl>
                </p:cond>
              </p:nextCondLst>
            </p:seq>
          </p:childTnLst>
        </p:cTn>
      </p:par>
    </p:tnLst>
    <p:bldLst>
      <p:bldP spid="123907" grpId="0" animBg="1"/>
      <p:bldP spid="1239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B7C47F7-EDC2-4D99-B64A-247C642564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D389BB8-C387-4A63-915A-15FCB1AEC7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5351" y="1383507"/>
            <a:ext cx="8804190" cy="340280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the changes in the seasons.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why the height of the Sun at noon and hours of daylight vary with latitude.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a model to explain the pattern of light and dark at the poles.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effect of the tilt of the Earth’s axis on the energy received from the Sun.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17BB28D-29AD-4F16-9CA8-7058EEC3A13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036354DF-F51E-4FAB-A2B2-57CD2CFA10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8FE53E1-81A9-4762-B24F-D3876C28BF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Obtain information from secondary sources to investigate the relationships in astronomical data.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Analyse the rotations and axes of other planets to predict annual changes.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B4BFD3FF-8A28-4648-8576-6BE666C6EE5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B702D-C5FC-431D-866E-9A7D2F3E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380" y="99842"/>
            <a:ext cx="1577824" cy="1565201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FD1A9894-35BB-48E0-AA12-9C3DADE3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69" y="99842"/>
            <a:ext cx="7161589" cy="1998316"/>
          </a:xfrm>
          <a:prstGeom prst="roundRect">
            <a:avLst>
              <a:gd name="adj" fmla="val 646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Use the videos, animations and diagrams given to you to explain Seasons to our alien friend.</a:t>
            </a:r>
          </a:p>
          <a:p>
            <a:pPr marL="361950" indent="-36195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Make rough notes from the videos &amp; animations then write it out in neat. Your teacher may set this to be finished as H/W.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5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1EFF799-5876-4963-9EBA-0520C8E3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67017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F5D1D89-84D8-486B-B72C-B127C327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554" y="4664752"/>
            <a:ext cx="2586446" cy="478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20AA5-BF97-4293-B988-E8BA1F37474B}"/>
              </a:ext>
            </a:extLst>
          </p:cNvPr>
          <p:cNvSpPr txBox="1"/>
          <p:nvPr/>
        </p:nvSpPr>
        <p:spPr>
          <a:xfrm>
            <a:off x="5639610" y="4604044"/>
            <a:ext cx="1835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Students:</a:t>
            </a:r>
          </a:p>
        </p:txBody>
      </p:sp>
    </p:spTree>
    <p:extLst>
      <p:ext uri="{BB962C8B-B14F-4D97-AF65-F5344CB8AC3E}">
        <p14:creationId xmlns:p14="http://schemas.microsoft.com/office/powerpoint/2010/main" val="193086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26" y="2680403"/>
            <a:ext cx="2441893" cy="1058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84AE2-C22D-4025-B5D9-B172F871C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223591" cy="4659978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B843A55C-CB9E-4397-9800-354FB0F4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093" y="101384"/>
            <a:ext cx="2702761" cy="2470366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image, Launch Presentation &amp; run from slide 5.</a:t>
            </a:r>
          </a:p>
          <a:p>
            <a:pPr marL="352425" lvl="0" indent="-352425" defTabSz="914400"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Students: log in to Doddle &amp; search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for “Space Physics Part 4 - Time: days, years and seasons?”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98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C684-BE59-4B94-A055-3614A8D7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7231" cy="51435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0A7CCFE8-4378-4CD4-8D55-6F955E86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31" y="85665"/>
            <a:ext cx="5450334" cy="984679"/>
          </a:xfrm>
          <a:prstGeom prst="roundRect">
            <a:avLst>
              <a:gd name="adj" fmla="val 646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Use the diagrams and wording from sheet 8Lb-1 to help your explanations.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667E82F7-1DDA-49CF-97B6-F4B17EC4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449" y="871619"/>
            <a:ext cx="3508744" cy="2285289"/>
          </a:xfrm>
          <a:prstGeom prst="cloudCallout">
            <a:avLst>
              <a:gd name="adj1" fmla="val 57304"/>
              <a:gd name="adj2" fmla="val 622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sheet mean “rays are more / less concentrated”?</a:t>
            </a:r>
          </a:p>
        </p:txBody>
      </p:sp>
    </p:spTree>
    <p:extLst>
      <p:ext uri="{BB962C8B-B14F-4D97-AF65-F5344CB8AC3E}">
        <p14:creationId xmlns:p14="http://schemas.microsoft.com/office/powerpoint/2010/main" val="5616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7" ma:contentTypeDescription="Create a new document." ma:contentTypeScope="" ma:versionID="d8b1ccfaab4fc96138019d111f623e3d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8f8ad6813cbc5a6755fc426cb8f6d757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390BD-83F4-42A8-BA09-48906483A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1B7C9-076A-4125-9D1D-5A6A627D13BF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04d8cc2f-934b-4725-83b2-cba74d39485f"/>
    <ds:schemaRef ds:uri="http://schemas.openxmlformats.org/package/2006/metadata/core-properties"/>
    <ds:schemaRef ds:uri="2796e86b-6cc7-44ac-a065-7048381d70a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1877A6-F39D-4126-81F7-FA0038806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1198</Words>
  <Application>Microsoft Office PowerPoint</Application>
  <PresentationFormat>On-screen Show (16:9)</PresentationFormat>
  <Paragraphs>117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Verdana</vt:lpstr>
      <vt:lpstr>Wingdings</vt:lpstr>
      <vt:lpstr>Office Theme</vt:lpstr>
      <vt:lpstr>4_Default Design</vt:lpstr>
      <vt:lpstr>2_Default Design</vt:lpstr>
      <vt:lpstr>6_Default Design</vt:lpstr>
      <vt:lpstr>3_Office Theme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10_Default Design</vt:lpstr>
      <vt:lpstr>11_Default Design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 Barker</cp:lastModifiedBy>
  <cp:revision>8</cp:revision>
  <dcterms:modified xsi:type="dcterms:W3CDTF">2019-09-11T14:09:24Z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