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1" r:id="rId13"/>
    <p:sldId id="273" r:id="rId14"/>
    <p:sldId id="274" r:id="rId15"/>
    <p:sldId id="275" r:id="rId16"/>
    <p:sldId id="276" r:id="rId17"/>
    <p:sldId id="260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625B2-A198-454C-AF2C-E39C15A14AC2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99EB5-496C-4E74-9EF4-BFBFF43CF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9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8244" name="Slide Number Placeholder 3"/>
          <p:cNvSpPr txBox="1">
            <a:spLocks noGrp="1"/>
          </p:cNvSpPr>
          <p:nvPr/>
        </p:nvSpPr>
        <p:spPr bwMode="auto">
          <a:xfrm>
            <a:off x="3884545" y="8684973"/>
            <a:ext cx="2971853" cy="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81F49B6B-322E-4471-BAA9-B3B63103A96F}" type="slidenum">
              <a:rPr lang="en-GB" altLang="en-US" sz="1200"/>
              <a:pPr algn="r"/>
              <a:t>12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42340" name="Slide Number Placeholder 3"/>
          <p:cNvSpPr txBox="1">
            <a:spLocks noGrp="1"/>
          </p:cNvSpPr>
          <p:nvPr/>
        </p:nvSpPr>
        <p:spPr bwMode="auto">
          <a:xfrm>
            <a:off x="3884545" y="8684973"/>
            <a:ext cx="2971853" cy="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B99D56F5-C0BC-4411-A4E2-7385E3144E7E}" type="slidenum">
              <a:rPr lang="en-GB" altLang="en-US" sz="1200"/>
              <a:pPr algn="r"/>
              <a:t>13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44388" name="Slide Number Placeholder 3"/>
          <p:cNvSpPr txBox="1">
            <a:spLocks noGrp="1"/>
          </p:cNvSpPr>
          <p:nvPr/>
        </p:nvSpPr>
        <p:spPr bwMode="auto">
          <a:xfrm>
            <a:off x="3884545" y="8684973"/>
            <a:ext cx="2971853" cy="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8A30D15B-E1D0-4D31-B203-56F923E47738}" type="slidenum">
              <a:rPr lang="en-GB" altLang="en-US" sz="1200"/>
              <a:pPr algn="r"/>
              <a:t>14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46436" name="Slide Number Placeholder 3"/>
          <p:cNvSpPr txBox="1">
            <a:spLocks noGrp="1"/>
          </p:cNvSpPr>
          <p:nvPr/>
        </p:nvSpPr>
        <p:spPr bwMode="auto">
          <a:xfrm>
            <a:off x="3884545" y="8684973"/>
            <a:ext cx="2971853" cy="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8DB1A47A-CF56-4B1E-A701-13FBE51940A9}" type="slidenum">
              <a:rPr lang="en-GB" altLang="en-US" sz="1200"/>
              <a:pPr algn="r"/>
              <a:t>15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48484" name="Slide Number Placeholder 3"/>
          <p:cNvSpPr txBox="1">
            <a:spLocks noGrp="1"/>
          </p:cNvSpPr>
          <p:nvPr/>
        </p:nvSpPr>
        <p:spPr bwMode="auto">
          <a:xfrm>
            <a:off x="3884545" y="8684973"/>
            <a:ext cx="2971853" cy="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9138CC7D-3B1E-47A5-9C4F-7A624D41E102}" type="slidenum">
              <a:rPr lang="en-GB" altLang="en-US" sz="1200"/>
              <a:pPr algn="r"/>
              <a:t>16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DB16-2282-4864-8EA8-371FB2F9CD9E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169-9EC6-4588-801C-91330E183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74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DB16-2282-4864-8EA8-371FB2F9CD9E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169-9EC6-4588-801C-91330E183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55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DB16-2282-4864-8EA8-371FB2F9CD9E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169-9EC6-4588-801C-91330E183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6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DB16-2282-4864-8EA8-371FB2F9CD9E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169-9EC6-4588-801C-91330E183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4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DB16-2282-4864-8EA8-371FB2F9CD9E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169-9EC6-4588-801C-91330E183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00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DB16-2282-4864-8EA8-371FB2F9CD9E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169-9EC6-4588-801C-91330E183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67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DB16-2282-4864-8EA8-371FB2F9CD9E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169-9EC6-4588-801C-91330E183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86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DB16-2282-4864-8EA8-371FB2F9CD9E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169-9EC6-4588-801C-91330E183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7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DB16-2282-4864-8EA8-371FB2F9CD9E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169-9EC6-4588-801C-91330E183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29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DB16-2282-4864-8EA8-371FB2F9CD9E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169-9EC6-4588-801C-91330E183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7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DB16-2282-4864-8EA8-371FB2F9CD9E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A169-9EC6-4588-801C-91330E183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53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9DB16-2282-4864-8EA8-371FB2F9CD9E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0A169-9EC6-4588-801C-91330E183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60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1"/>
            <a:ext cx="7772400" cy="1470025"/>
          </a:xfrm>
        </p:spPr>
        <p:txBody>
          <a:bodyPr/>
          <a:lstStyle/>
          <a:p>
            <a:r>
              <a:rPr lang="en-GB" dirty="0" smtClean="0"/>
              <a:t>G8b Corrosion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" y="1340768"/>
            <a:ext cx="9189592" cy="550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2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227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Balanced Symbol Equations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836712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Methane (CH</a:t>
            </a:r>
            <a:r>
              <a:rPr lang="en-GB" sz="2800" baseline="-25000" dirty="0" smtClean="0"/>
              <a:t>4</a:t>
            </a:r>
            <a:r>
              <a:rPr lang="en-GB" sz="2800" dirty="0" smtClean="0"/>
              <a:t>) reacts with oxygen (O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) to produce carbon dioxide (CO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) and water (H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O). 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9532" y="191683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methane + oxygen </a:t>
            </a:r>
            <a:r>
              <a:rPr lang="en-GB" sz="2800" dirty="0" smtClean="0">
                <a:sym typeface="Wingdings" panose="05000000000000000000" pitchFamily="2" charset="2"/>
              </a:rPr>
              <a:t> carbon dioxide + water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2708920"/>
            <a:ext cx="489654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Swap the words for the formulas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9034" y="3656647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CH</a:t>
            </a:r>
            <a:r>
              <a:rPr lang="en-GB" sz="4000" baseline="-25000" dirty="0" smtClean="0"/>
              <a:t>4</a:t>
            </a:r>
            <a:r>
              <a:rPr lang="en-GB" sz="4000" dirty="0" smtClean="0"/>
              <a:t>  +  O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  </a:t>
            </a:r>
            <a:r>
              <a:rPr lang="en-GB" sz="4000" dirty="0" smtClean="0">
                <a:sym typeface="Wingdings" panose="05000000000000000000" pitchFamily="2" charset="2"/>
              </a:rPr>
              <a:t>  </a:t>
            </a:r>
            <a:r>
              <a:rPr lang="en-GB" sz="4000" dirty="0" smtClean="0"/>
              <a:t>CO</a:t>
            </a:r>
            <a:r>
              <a:rPr lang="en-GB" sz="4000" baseline="-25000" dirty="0" smtClean="0"/>
              <a:t>2  </a:t>
            </a:r>
            <a:r>
              <a:rPr lang="en-GB" sz="4000" dirty="0" smtClean="0">
                <a:sym typeface="Wingdings" panose="05000000000000000000" pitchFamily="2" charset="2"/>
              </a:rPr>
              <a:t>+  </a:t>
            </a:r>
            <a:r>
              <a:rPr lang="en-GB" sz="4000" dirty="0" smtClean="0"/>
              <a:t>H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O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523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034" y="170080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CH</a:t>
            </a:r>
            <a:r>
              <a:rPr lang="en-GB" sz="3600" baseline="-25000" dirty="0" smtClean="0"/>
              <a:t>4</a:t>
            </a:r>
            <a:r>
              <a:rPr lang="en-GB" sz="3600" dirty="0" smtClean="0"/>
              <a:t>    +    O</a:t>
            </a:r>
            <a:r>
              <a:rPr lang="en-GB" sz="3600" baseline="-25000" dirty="0" smtClean="0"/>
              <a:t>2</a:t>
            </a:r>
            <a:r>
              <a:rPr lang="en-GB" sz="3600" dirty="0" smtClean="0"/>
              <a:t>    </a:t>
            </a:r>
            <a:r>
              <a:rPr lang="en-GB" sz="3600" dirty="0" smtClean="0">
                <a:sym typeface="Wingdings" panose="05000000000000000000" pitchFamily="2" charset="2"/>
              </a:rPr>
              <a:t>    </a:t>
            </a:r>
            <a:r>
              <a:rPr lang="en-GB" sz="3600" dirty="0" smtClean="0"/>
              <a:t>CO</a:t>
            </a:r>
            <a:r>
              <a:rPr lang="en-GB" sz="3600" baseline="-25000" dirty="0" smtClean="0"/>
              <a:t>2    </a:t>
            </a:r>
            <a:r>
              <a:rPr lang="en-GB" sz="3600" dirty="0" smtClean="0">
                <a:sym typeface="Wingdings" panose="05000000000000000000" pitchFamily="2" charset="2"/>
              </a:rPr>
              <a:t>+    </a:t>
            </a:r>
            <a:r>
              <a:rPr lang="en-GB" sz="3600" dirty="0" smtClean="0"/>
              <a:t>H</a:t>
            </a:r>
            <a:r>
              <a:rPr lang="en-GB" sz="3600" baseline="-25000" dirty="0" smtClean="0"/>
              <a:t>2</a:t>
            </a:r>
            <a:r>
              <a:rPr lang="en-GB" sz="3600" dirty="0" smtClean="0"/>
              <a:t>O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99034" y="116632"/>
            <a:ext cx="72532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number of atoms needs to be the same on each side of the equation.</a:t>
            </a:r>
            <a:endParaRPr lang="en-GB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9140"/>
            <a:ext cx="879921" cy="9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316" y="1020838"/>
            <a:ext cx="719988" cy="57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15979"/>
            <a:ext cx="959867" cy="57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39140"/>
            <a:ext cx="706012" cy="79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35345" y="98660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+</a:t>
            </a:r>
            <a:endParaRPr lang="en-GB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8144" y="981513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+</a:t>
            </a:r>
            <a:endParaRPr lang="en-GB" sz="3600" dirty="0"/>
          </a:p>
        </p:txBody>
      </p:sp>
      <p:sp>
        <p:nvSpPr>
          <p:cNvPr id="10" name="Rectangle 9"/>
          <p:cNvSpPr/>
          <p:nvPr/>
        </p:nvSpPr>
        <p:spPr>
          <a:xfrm>
            <a:off x="3923928" y="1008607"/>
            <a:ext cx="587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ym typeface="Wingdings" panose="05000000000000000000" pitchFamily="2" charset="2"/>
              </a:rPr>
              <a:t></a:t>
            </a:r>
            <a:endParaRPr lang="en-GB" sz="3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355976" y="2347139"/>
            <a:ext cx="55526" cy="230599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3568" y="263691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83568" y="3283243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667218" y="392957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O</a:t>
            </a:r>
            <a:endParaRPr lang="en-GB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2119321" y="2726675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</a:t>
            </a:r>
            <a:endParaRPr lang="en-GB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652120" y="269846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</a:t>
            </a:r>
            <a:endParaRPr lang="en-GB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119321" y="336671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4</a:t>
            </a:r>
            <a:endParaRPr lang="en-GB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119321" y="4023347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46403" y="407572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3</a:t>
            </a:r>
            <a:endParaRPr lang="en-GB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5622705" y="331402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28184" y="1731585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22705" y="3344799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X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84168" y="3344799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4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46403" y="4087219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X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84168" y="4088899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4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85619" y="171508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81313" y="4034333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X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83979" y="4010813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4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41" y="4903486"/>
            <a:ext cx="879921" cy="9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73" y="4907707"/>
            <a:ext cx="719988" cy="57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125" y="5080325"/>
            <a:ext cx="959867" cy="57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17" y="4797152"/>
            <a:ext cx="706012" cy="79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246446" y="505094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+</a:t>
            </a:r>
            <a:endParaRPr lang="en-GB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5779245" y="5045859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+</a:t>
            </a:r>
            <a:endParaRPr lang="en-GB" sz="3600" dirty="0"/>
          </a:p>
        </p:txBody>
      </p:sp>
      <p:sp>
        <p:nvSpPr>
          <p:cNvPr id="42" name="Rectangle 41"/>
          <p:cNvSpPr/>
          <p:nvPr/>
        </p:nvSpPr>
        <p:spPr>
          <a:xfrm>
            <a:off x="3835029" y="5072953"/>
            <a:ext cx="587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ym typeface="Wingdings" panose="05000000000000000000" pitchFamily="2" charset="2"/>
              </a:rPr>
              <a:t></a:t>
            </a:r>
            <a:endParaRPr lang="en-GB" sz="3200" dirty="0"/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499" y="5690014"/>
            <a:ext cx="706012" cy="79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23" y="5514297"/>
            <a:ext cx="719988" cy="57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05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9" grpId="0"/>
      <p:bldP spid="30" grpId="0"/>
      <p:bldP spid="31" grpId="0"/>
      <p:bldP spid="32" grpId="0"/>
      <p:bldP spid="34" grpId="0"/>
      <p:bldP spid="35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Footer Placeholder 3"/>
          <p:cNvSpPr txBox="1">
            <a:spLocks noGrp="1"/>
          </p:cNvSpPr>
          <p:nvPr/>
        </p:nvSpPr>
        <p:spPr bwMode="white">
          <a:xfrm>
            <a:off x="468313" y="6524625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137221" name="Picture 5" descr="esws_at_8Gb_act_aw_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4826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8313" y="2564904"/>
            <a:ext cx="8207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Write the balanced symbol equation for the above reaction.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47256" y="4221088"/>
            <a:ext cx="5077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Mg  +  O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  </a:t>
            </a:r>
            <a:r>
              <a:rPr lang="en-GB" sz="4000" dirty="0" smtClean="0">
                <a:sym typeface="Wingdings" panose="05000000000000000000" pitchFamily="2" charset="2"/>
              </a:rPr>
              <a:t>  </a:t>
            </a:r>
            <a:r>
              <a:rPr lang="en-GB" sz="4000" dirty="0" err="1" smtClean="0">
                <a:sym typeface="Wingdings" panose="05000000000000000000" pitchFamily="2" charset="2"/>
              </a:rPr>
              <a:t>MgO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159224" y="4221088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2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0243" y="4221088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2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5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0825" y="1628775"/>
            <a:ext cx="7777163" cy="5762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altLang="en-US" sz="2600" b="1" smtClean="0"/>
              <a:t>Examples for you to try</a:t>
            </a:r>
            <a:endParaRPr lang="en-GB" altLang="en-US" sz="2600" smtClean="0">
              <a:cs typeface="Arial" charset="0"/>
            </a:endParaRPr>
          </a:p>
        </p:txBody>
      </p:sp>
      <p:sp>
        <p:nvSpPr>
          <p:cNvPr id="141315" name="Footer Placeholder 3"/>
          <p:cNvSpPr txBox="1">
            <a:spLocks noGrp="1"/>
          </p:cNvSpPr>
          <p:nvPr/>
        </p:nvSpPr>
        <p:spPr bwMode="white">
          <a:xfrm>
            <a:off x="468313" y="6524625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41316" name="Title 9"/>
          <p:cNvSpPr>
            <a:spLocks/>
          </p:cNvSpPr>
          <p:nvPr/>
        </p:nvSpPr>
        <p:spPr bwMode="auto">
          <a:xfrm>
            <a:off x="684213" y="836613"/>
            <a:ext cx="77724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charset="0"/>
              </a:defRPr>
            </a:lvl9pPr>
          </a:lstStyle>
          <a:p>
            <a:r>
              <a:rPr lang="en-GB" altLang="en-US" sz="3600"/>
              <a:t>Balancing symbol equations</a:t>
            </a:r>
          </a:p>
        </p:txBody>
      </p:sp>
      <p:sp>
        <p:nvSpPr>
          <p:cNvPr id="141317" name="TextBox 13"/>
          <p:cNvSpPr txBox="1">
            <a:spLocks noChangeArrowheads="1"/>
          </p:cNvSpPr>
          <p:nvPr/>
        </p:nvSpPr>
        <p:spPr bwMode="auto">
          <a:xfrm>
            <a:off x="2268538" y="2852738"/>
            <a:ext cx="1150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3600"/>
              <a:t>H</a:t>
            </a:r>
            <a:r>
              <a:rPr lang="en-GB" altLang="en-US" sz="3600" baseline="-25000"/>
              <a:t>2</a:t>
            </a:r>
            <a:r>
              <a:rPr lang="en-GB" altLang="en-US" sz="3600"/>
              <a:t> +</a:t>
            </a:r>
            <a:endParaRPr lang="en-GB" altLang="en-US" sz="3600" baseline="-25000"/>
          </a:p>
        </p:txBody>
      </p:sp>
      <p:sp>
        <p:nvSpPr>
          <p:cNvPr id="141318" name="TextBox 15"/>
          <p:cNvSpPr txBox="1">
            <a:spLocks noChangeArrowheads="1"/>
          </p:cNvSpPr>
          <p:nvPr/>
        </p:nvSpPr>
        <p:spPr bwMode="auto">
          <a:xfrm>
            <a:off x="4572000" y="2852738"/>
            <a:ext cx="107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3600"/>
              <a:t>I</a:t>
            </a:r>
            <a:r>
              <a:rPr lang="en-GB" altLang="en-US" sz="3600" baseline="-25000"/>
              <a:t>2</a:t>
            </a:r>
            <a:r>
              <a:rPr lang="en-GB" altLang="en-US" sz="3600"/>
              <a:t> →</a:t>
            </a:r>
            <a:endParaRPr lang="en-GB" altLang="en-US" sz="3600" baseline="-25000"/>
          </a:p>
        </p:txBody>
      </p:sp>
      <p:sp>
        <p:nvSpPr>
          <p:cNvPr id="141319" name="TextBox 17"/>
          <p:cNvSpPr txBox="1">
            <a:spLocks noChangeArrowheads="1"/>
          </p:cNvSpPr>
          <p:nvPr/>
        </p:nvSpPr>
        <p:spPr bwMode="auto">
          <a:xfrm>
            <a:off x="6804025" y="2852738"/>
            <a:ext cx="72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3600"/>
              <a:t>HI</a:t>
            </a:r>
            <a:endParaRPr lang="en-GB" altLang="en-US" sz="3600" baseline="-25000"/>
          </a:p>
        </p:txBody>
      </p:sp>
      <p:sp>
        <p:nvSpPr>
          <p:cNvPr id="141320" name="TextBox 14"/>
          <p:cNvSpPr txBox="1">
            <a:spLocks noChangeArrowheads="1"/>
          </p:cNvSpPr>
          <p:nvPr/>
        </p:nvSpPr>
        <p:spPr bwMode="auto">
          <a:xfrm>
            <a:off x="3741738" y="2852738"/>
            <a:ext cx="792162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141321" name="TextBox 14"/>
          <p:cNvSpPr txBox="1">
            <a:spLocks noChangeArrowheads="1"/>
          </p:cNvSpPr>
          <p:nvPr/>
        </p:nvSpPr>
        <p:spPr bwMode="auto">
          <a:xfrm>
            <a:off x="1476375" y="2852738"/>
            <a:ext cx="7921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141322" name="TextBox 14"/>
          <p:cNvSpPr txBox="1">
            <a:spLocks noChangeArrowheads="1"/>
          </p:cNvSpPr>
          <p:nvPr/>
        </p:nvSpPr>
        <p:spPr bwMode="auto">
          <a:xfrm>
            <a:off x="6048375" y="2852738"/>
            <a:ext cx="7921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6372225" y="2852738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8775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0825" y="1628775"/>
            <a:ext cx="7777163" cy="5762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altLang="en-US" sz="2600" b="1" smtClean="0"/>
              <a:t>Examples for you to try</a:t>
            </a:r>
            <a:endParaRPr lang="en-GB" altLang="en-US" sz="2600" smtClean="0">
              <a:cs typeface="Arial" charset="0"/>
            </a:endParaRPr>
          </a:p>
        </p:txBody>
      </p:sp>
      <p:sp>
        <p:nvSpPr>
          <p:cNvPr id="143363" name="Footer Placeholder 3"/>
          <p:cNvSpPr txBox="1">
            <a:spLocks noGrp="1"/>
          </p:cNvSpPr>
          <p:nvPr/>
        </p:nvSpPr>
        <p:spPr bwMode="white">
          <a:xfrm>
            <a:off x="468313" y="6524625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43364" name="Title 9"/>
          <p:cNvSpPr>
            <a:spLocks/>
          </p:cNvSpPr>
          <p:nvPr/>
        </p:nvSpPr>
        <p:spPr bwMode="auto">
          <a:xfrm>
            <a:off x="684213" y="836613"/>
            <a:ext cx="77724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charset="0"/>
              </a:defRPr>
            </a:lvl9pPr>
          </a:lstStyle>
          <a:p>
            <a:r>
              <a:rPr lang="en-GB" altLang="en-US" sz="3600"/>
              <a:t>Balancing symbol equations</a:t>
            </a:r>
          </a:p>
        </p:txBody>
      </p:sp>
      <p:sp>
        <p:nvSpPr>
          <p:cNvPr id="143365" name="TextBox 13"/>
          <p:cNvSpPr txBox="1">
            <a:spLocks noChangeArrowheads="1"/>
          </p:cNvSpPr>
          <p:nvPr/>
        </p:nvSpPr>
        <p:spPr bwMode="auto">
          <a:xfrm>
            <a:off x="2268538" y="2852738"/>
            <a:ext cx="1201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3600"/>
              <a:t>Na +</a:t>
            </a:r>
            <a:endParaRPr lang="en-GB" altLang="en-US" sz="3600" baseline="-25000"/>
          </a:p>
        </p:txBody>
      </p:sp>
      <p:sp>
        <p:nvSpPr>
          <p:cNvPr id="143366" name="TextBox 15"/>
          <p:cNvSpPr txBox="1">
            <a:spLocks noChangeArrowheads="1"/>
          </p:cNvSpPr>
          <p:nvPr/>
        </p:nvSpPr>
        <p:spPr bwMode="auto">
          <a:xfrm>
            <a:off x="4500563" y="2852738"/>
            <a:ext cx="1511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3600"/>
              <a:t>Cl</a:t>
            </a:r>
            <a:r>
              <a:rPr lang="en-GB" altLang="en-US" sz="3600" baseline="-25000"/>
              <a:t>2</a:t>
            </a:r>
            <a:r>
              <a:rPr lang="en-GB" altLang="en-US" sz="3600"/>
              <a:t> →</a:t>
            </a:r>
            <a:endParaRPr lang="en-GB" altLang="en-US" sz="3600" baseline="-25000"/>
          </a:p>
        </p:txBody>
      </p:sp>
      <p:sp>
        <p:nvSpPr>
          <p:cNvPr id="143367" name="TextBox 17"/>
          <p:cNvSpPr txBox="1">
            <a:spLocks noChangeArrowheads="1"/>
          </p:cNvSpPr>
          <p:nvPr/>
        </p:nvSpPr>
        <p:spPr bwMode="auto">
          <a:xfrm>
            <a:off x="6948488" y="2852738"/>
            <a:ext cx="1439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3600"/>
              <a:t>NaCl</a:t>
            </a:r>
            <a:endParaRPr lang="en-GB" altLang="en-US" sz="3600" baseline="-25000"/>
          </a:p>
        </p:txBody>
      </p:sp>
      <p:sp>
        <p:nvSpPr>
          <p:cNvPr id="143368" name="TextBox 14"/>
          <p:cNvSpPr txBox="1">
            <a:spLocks noChangeArrowheads="1"/>
          </p:cNvSpPr>
          <p:nvPr/>
        </p:nvSpPr>
        <p:spPr bwMode="auto">
          <a:xfrm>
            <a:off x="3635375" y="2852738"/>
            <a:ext cx="7921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143369" name="TextBox 14"/>
          <p:cNvSpPr txBox="1">
            <a:spLocks noChangeArrowheads="1"/>
          </p:cNvSpPr>
          <p:nvPr/>
        </p:nvSpPr>
        <p:spPr bwMode="auto">
          <a:xfrm>
            <a:off x="1476375" y="2852738"/>
            <a:ext cx="7921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143370" name="TextBox 14"/>
          <p:cNvSpPr txBox="1">
            <a:spLocks noChangeArrowheads="1"/>
          </p:cNvSpPr>
          <p:nvPr/>
        </p:nvSpPr>
        <p:spPr bwMode="auto">
          <a:xfrm>
            <a:off x="6156325" y="2852738"/>
            <a:ext cx="7921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6516688" y="2852738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/>
              <a:t>2</a:t>
            </a:r>
          </a:p>
        </p:txBody>
      </p:sp>
      <p:sp>
        <p:nvSpPr>
          <p:cNvPr id="143372" name="Rectangle 12"/>
          <p:cNvSpPr>
            <a:spLocks noChangeArrowheads="1"/>
          </p:cNvSpPr>
          <p:nvPr/>
        </p:nvSpPr>
        <p:spPr bwMode="auto">
          <a:xfrm>
            <a:off x="1835150" y="2852738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977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1" grpId="0"/>
      <p:bldP spid="1433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0825" y="1628775"/>
            <a:ext cx="7777163" cy="5762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altLang="en-US" sz="2600" b="1" smtClean="0"/>
              <a:t>Examples for you to try</a:t>
            </a:r>
            <a:endParaRPr lang="en-GB" altLang="en-US" sz="2600" smtClean="0">
              <a:cs typeface="Arial" charset="0"/>
            </a:endParaRPr>
          </a:p>
        </p:txBody>
      </p:sp>
      <p:sp>
        <p:nvSpPr>
          <p:cNvPr id="145411" name="Footer Placeholder 3"/>
          <p:cNvSpPr txBox="1">
            <a:spLocks noGrp="1"/>
          </p:cNvSpPr>
          <p:nvPr/>
        </p:nvSpPr>
        <p:spPr bwMode="white">
          <a:xfrm>
            <a:off x="468313" y="6524625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45412" name="Title 9"/>
          <p:cNvSpPr>
            <a:spLocks/>
          </p:cNvSpPr>
          <p:nvPr/>
        </p:nvSpPr>
        <p:spPr bwMode="auto">
          <a:xfrm>
            <a:off x="684213" y="836613"/>
            <a:ext cx="77724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charset="0"/>
              </a:defRPr>
            </a:lvl9pPr>
          </a:lstStyle>
          <a:p>
            <a:r>
              <a:rPr lang="en-GB" altLang="en-US" sz="3600"/>
              <a:t>Balancing symbol equations</a:t>
            </a:r>
          </a:p>
        </p:txBody>
      </p:sp>
      <p:sp>
        <p:nvSpPr>
          <p:cNvPr id="145413" name="TextBox 13"/>
          <p:cNvSpPr txBox="1">
            <a:spLocks noChangeArrowheads="1"/>
          </p:cNvSpPr>
          <p:nvPr/>
        </p:nvSpPr>
        <p:spPr bwMode="auto">
          <a:xfrm>
            <a:off x="2268538" y="2852738"/>
            <a:ext cx="1150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3600"/>
              <a:t>Li +</a:t>
            </a:r>
            <a:endParaRPr lang="en-GB" altLang="en-US" sz="3600" baseline="-25000"/>
          </a:p>
        </p:txBody>
      </p:sp>
      <p:sp>
        <p:nvSpPr>
          <p:cNvPr id="145414" name="TextBox 15"/>
          <p:cNvSpPr txBox="1">
            <a:spLocks noChangeArrowheads="1"/>
          </p:cNvSpPr>
          <p:nvPr/>
        </p:nvSpPr>
        <p:spPr bwMode="auto">
          <a:xfrm>
            <a:off x="4500563" y="2852738"/>
            <a:ext cx="1511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3600"/>
              <a:t>O</a:t>
            </a:r>
            <a:r>
              <a:rPr lang="en-GB" altLang="en-US" sz="3600" baseline="-25000"/>
              <a:t>2</a:t>
            </a:r>
            <a:r>
              <a:rPr lang="en-GB" altLang="en-US" sz="3600"/>
              <a:t> →</a:t>
            </a:r>
            <a:endParaRPr lang="en-GB" altLang="en-US" sz="3600" baseline="-25000"/>
          </a:p>
        </p:txBody>
      </p:sp>
      <p:sp>
        <p:nvSpPr>
          <p:cNvPr id="145415" name="TextBox 17"/>
          <p:cNvSpPr txBox="1">
            <a:spLocks noChangeArrowheads="1"/>
          </p:cNvSpPr>
          <p:nvPr/>
        </p:nvSpPr>
        <p:spPr bwMode="auto">
          <a:xfrm>
            <a:off x="6948488" y="2852738"/>
            <a:ext cx="1439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3600"/>
              <a:t>Li</a:t>
            </a:r>
            <a:r>
              <a:rPr lang="en-GB" altLang="en-US" sz="3600" baseline="-25000"/>
              <a:t>2</a:t>
            </a:r>
            <a:r>
              <a:rPr lang="en-GB" altLang="en-US" sz="3600"/>
              <a:t>O</a:t>
            </a:r>
            <a:endParaRPr lang="en-GB" altLang="en-US" sz="3600" baseline="-25000"/>
          </a:p>
        </p:txBody>
      </p:sp>
      <p:sp>
        <p:nvSpPr>
          <p:cNvPr id="145416" name="TextBox 14"/>
          <p:cNvSpPr txBox="1">
            <a:spLocks noChangeArrowheads="1"/>
          </p:cNvSpPr>
          <p:nvPr/>
        </p:nvSpPr>
        <p:spPr bwMode="auto">
          <a:xfrm>
            <a:off x="3635375" y="2852738"/>
            <a:ext cx="7921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145417" name="TextBox 14"/>
          <p:cNvSpPr txBox="1">
            <a:spLocks noChangeArrowheads="1"/>
          </p:cNvSpPr>
          <p:nvPr/>
        </p:nvSpPr>
        <p:spPr bwMode="auto">
          <a:xfrm>
            <a:off x="1476375" y="2852738"/>
            <a:ext cx="7921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145418" name="TextBox 14"/>
          <p:cNvSpPr txBox="1">
            <a:spLocks noChangeArrowheads="1"/>
          </p:cNvSpPr>
          <p:nvPr/>
        </p:nvSpPr>
        <p:spPr bwMode="auto">
          <a:xfrm>
            <a:off x="6156325" y="2852738"/>
            <a:ext cx="7921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6516688" y="2852738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/>
              <a:t>2</a:t>
            </a:r>
          </a:p>
        </p:txBody>
      </p:sp>
      <p:sp>
        <p:nvSpPr>
          <p:cNvPr id="145420" name="Rectangle 12"/>
          <p:cNvSpPr>
            <a:spLocks noChangeArrowheads="1"/>
          </p:cNvSpPr>
          <p:nvPr/>
        </p:nvSpPr>
        <p:spPr bwMode="auto">
          <a:xfrm>
            <a:off x="1835150" y="2852738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4495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9" grpId="0"/>
      <p:bldP spid="1454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0825" y="1628775"/>
            <a:ext cx="7777163" cy="5762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altLang="en-US" sz="2600" b="1" smtClean="0"/>
              <a:t>Examples for you to try</a:t>
            </a:r>
            <a:endParaRPr lang="en-GB" altLang="en-US" sz="2600" smtClean="0">
              <a:cs typeface="Arial" charset="0"/>
            </a:endParaRPr>
          </a:p>
        </p:txBody>
      </p:sp>
      <p:sp>
        <p:nvSpPr>
          <p:cNvPr id="147459" name="Footer Placeholder 3"/>
          <p:cNvSpPr txBox="1">
            <a:spLocks noGrp="1"/>
          </p:cNvSpPr>
          <p:nvPr/>
        </p:nvSpPr>
        <p:spPr bwMode="white">
          <a:xfrm>
            <a:off x="468313" y="6524625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47460" name="Title 9"/>
          <p:cNvSpPr>
            <a:spLocks/>
          </p:cNvSpPr>
          <p:nvPr/>
        </p:nvSpPr>
        <p:spPr bwMode="auto">
          <a:xfrm>
            <a:off x="684213" y="836613"/>
            <a:ext cx="77724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charset="0"/>
              </a:defRPr>
            </a:lvl9pPr>
          </a:lstStyle>
          <a:p>
            <a:r>
              <a:rPr lang="en-GB" altLang="en-US" sz="3600"/>
              <a:t>Balancing symbol equations</a:t>
            </a:r>
          </a:p>
        </p:txBody>
      </p:sp>
      <p:sp>
        <p:nvSpPr>
          <p:cNvPr id="147461" name="TextBox 13"/>
          <p:cNvSpPr txBox="1">
            <a:spLocks noChangeArrowheads="1"/>
          </p:cNvSpPr>
          <p:nvPr/>
        </p:nvSpPr>
        <p:spPr bwMode="auto">
          <a:xfrm>
            <a:off x="2268538" y="2852738"/>
            <a:ext cx="1150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3600"/>
              <a:t>Fe +</a:t>
            </a:r>
            <a:endParaRPr lang="en-GB" altLang="en-US" sz="3600" baseline="-25000"/>
          </a:p>
        </p:txBody>
      </p:sp>
      <p:sp>
        <p:nvSpPr>
          <p:cNvPr id="147462" name="TextBox 15"/>
          <p:cNvSpPr txBox="1">
            <a:spLocks noChangeArrowheads="1"/>
          </p:cNvSpPr>
          <p:nvPr/>
        </p:nvSpPr>
        <p:spPr bwMode="auto">
          <a:xfrm>
            <a:off x="4500563" y="2852738"/>
            <a:ext cx="1511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3600"/>
              <a:t>O</a:t>
            </a:r>
            <a:r>
              <a:rPr lang="en-GB" altLang="en-US" sz="3600" baseline="-25000"/>
              <a:t>2</a:t>
            </a:r>
            <a:r>
              <a:rPr lang="en-GB" altLang="en-US" sz="3600"/>
              <a:t> →</a:t>
            </a:r>
            <a:endParaRPr lang="en-GB" altLang="en-US" sz="3600" baseline="-25000"/>
          </a:p>
        </p:txBody>
      </p:sp>
      <p:sp>
        <p:nvSpPr>
          <p:cNvPr id="147463" name="TextBox 17"/>
          <p:cNvSpPr txBox="1">
            <a:spLocks noChangeArrowheads="1"/>
          </p:cNvSpPr>
          <p:nvPr/>
        </p:nvSpPr>
        <p:spPr bwMode="auto">
          <a:xfrm>
            <a:off x="6948488" y="2852738"/>
            <a:ext cx="1439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3600"/>
              <a:t>Fe</a:t>
            </a:r>
            <a:r>
              <a:rPr lang="en-GB" altLang="en-US" sz="3600" baseline="-25000"/>
              <a:t>2</a:t>
            </a:r>
            <a:r>
              <a:rPr lang="en-GB" altLang="en-US" sz="3600"/>
              <a:t>O</a:t>
            </a:r>
            <a:r>
              <a:rPr lang="en-GB" altLang="en-US" sz="3600" baseline="-25000"/>
              <a:t>3</a:t>
            </a:r>
          </a:p>
        </p:txBody>
      </p:sp>
      <p:sp>
        <p:nvSpPr>
          <p:cNvPr id="147464" name="TextBox 14"/>
          <p:cNvSpPr txBox="1">
            <a:spLocks noChangeArrowheads="1"/>
          </p:cNvSpPr>
          <p:nvPr/>
        </p:nvSpPr>
        <p:spPr bwMode="auto">
          <a:xfrm>
            <a:off x="3635375" y="2852738"/>
            <a:ext cx="7921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147465" name="TextBox 14"/>
          <p:cNvSpPr txBox="1">
            <a:spLocks noChangeArrowheads="1"/>
          </p:cNvSpPr>
          <p:nvPr/>
        </p:nvSpPr>
        <p:spPr bwMode="auto">
          <a:xfrm>
            <a:off x="1476375" y="2852738"/>
            <a:ext cx="7921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147466" name="TextBox 14"/>
          <p:cNvSpPr txBox="1">
            <a:spLocks noChangeArrowheads="1"/>
          </p:cNvSpPr>
          <p:nvPr/>
        </p:nvSpPr>
        <p:spPr bwMode="auto">
          <a:xfrm>
            <a:off x="6156325" y="2852738"/>
            <a:ext cx="7921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6516688" y="2852738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/>
              <a:t>2</a:t>
            </a:r>
          </a:p>
        </p:txBody>
      </p:sp>
      <p:sp>
        <p:nvSpPr>
          <p:cNvPr id="147468" name="Rectangle 12"/>
          <p:cNvSpPr>
            <a:spLocks noChangeArrowheads="1"/>
          </p:cNvSpPr>
          <p:nvPr/>
        </p:nvSpPr>
        <p:spPr bwMode="auto">
          <a:xfrm>
            <a:off x="1835150" y="2852738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/>
              <a:t>4</a:t>
            </a:r>
          </a:p>
        </p:txBody>
      </p:sp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3995738" y="2852738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2313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7" grpId="0"/>
      <p:bldP spid="147468" grpId="0"/>
      <p:bldP spid="1474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85737" y="1162752"/>
            <a:ext cx="5733256" cy="436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 rot="16200000">
            <a:off x="-1945205" y="2953199"/>
            <a:ext cx="4544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3600" dirty="0" smtClean="0"/>
              <a:t>Investigating rusting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885347" y="2649367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Tube A. Iron and _______</a:t>
            </a:r>
          </a:p>
          <a:p>
            <a:r>
              <a:rPr lang="en-GB" sz="2000" dirty="0" smtClean="0"/>
              <a:t>Tube B. Iron, water, ________ and salt</a:t>
            </a:r>
          </a:p>
          <a:p>
            <a:r>
              <a:rPr lang="en-GB" sz="2000" dirty="0" smtClean="0"/>
              <a:t>Tube C. Iron, oxygen and ________</a:t>
            </a:r>
          </a:p>
          <a:p>
            <a:r>
              <a:rPr lang="en-GB" sz="2000" dirty="0" smtClean="0"/>
              <a:t>Tube D. Iron and _________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868570" y="3517395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Record your observations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851646" y="4548703"/>
            <a:ext cx="3100342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Tube A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853645" y="1275147"/>
            <a:ext cx="3096343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Tube B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889733" y="4550702"/>
            <a:ext cx="3096343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Tube C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861759" y="1275147"/>
            <a:ext cx="3096343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Tube 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5304099" y="2912925"/>
            <a:ext cx="637189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Conclusion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4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735" y="620688"/>
            <a:ext cx="299384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08" y="620688"/>
            <a:ext cx="299384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2" y="620688"/>
            <a:ext cx="299384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7704" y="1484784"/>
            <a:ext cx="1008112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070724" y="1556792"/>
            <a:ext cx="1008112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884368" y="1484784"/>
            <a:ext cx="1008112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9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19260"/>
            <a:ext cx="568863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Complete these word equations: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844824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lead + oxygen </a:t>
            </a:r>
            <a:r>
              <a:rPr lang="en-GB" sz="3200" dirty="0" smtClean="0">
                <a:sym typeface="Wingdings" panose="05000000000000000000" pitchFamily="2" charset="2"/>
              </a:rPr>
              <a:t> _________</a:t>
            </a:r>
          </a:p>
          <a:p>
            <a:endParaRPr lang="en-GB" sz="3200" dirty="0" smtClean="0">
              <a:sym typeface="Wingdings" panose="05000000000000000000" pitchFamily="2" charset="2"/>
            </a:endParaRPr>
          </a:p>
          <a:p>
            <a:r>
              <a:rPr lang="en-GB" sz="3200" dirty="0" smtClean="0">
                <a:sym typeface="Wingdings" panose="05000000000000000000" pitchFamily="2" charset="2"/>
              </a:rPr>
              <a:t>aluminium + _______  aluminium oxide</a:t>
            </a:r>
          </a:p>
          <a:p>
            <a:endParaRPr lang="en-GB" sz="3200" dirty="0" smtClean="0">
              <a:sym typeface="Wingdings" panose="05000000000000000000" pitchFamily="2" charset="2"/>
            </a:endParaRPr>
          </a:p>
          <a:p>
            <a:r>
              <a:rPr lang="en-GB" sz="3200" dirty="0" smtClean="0">
                <a:sym typeface="Wingdings" panose="05000000000000000000" pitchFamily="2" charset="2"/>
              </a:rPr>
              <a:t>__________ + oxygen  potassium oxide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177281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l</a:t>
            </a:r>
            <a:r>
              <a:rPr lang="en-GB" sz="3200" dirty="0" smtClean="0">
                <a:solidFill>
                  <a:srgbClr val="FF0000"/>
                </a:solidFill>
              </a:rPr>
              <a:t>ead oxide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9852" y="2821325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oxygen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374195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potassium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1" y="116633"/>
            <a:ext cx="5021363" cy="276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6552728" cy="354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9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34" y="-236855"/>
            <a:ext cx="6552728" cy="499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435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Investigating rusting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581128"/>
            <a:ext cx="806489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Set up the experiment as shown in the diagram above. Next lesson you will observe any changes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57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chemical name for rust is </a:t>
            </a:r>
            <a:r>
              <a:rPr lang="en-GB" sz="2800" b="1" dirty="0" smtClean="0"/>
              <a:t>hydrated hydroxide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smtClean="0"/>
              <a:t>Rusting is a reaction between </a:t>
            </a:r>
            <a:r>
              <a:rPr lang="en-GB" sz="2800" b="1" dirty="0" smtClean="0"/>
              <a:t>iron</a:t>
            </a:r>
            <a:r>
              <a:rPr lang="en-GB" sz="2800" dirty="0" smtClean="0"/>
              <a:t>, </a:t>
            </a:r>
            <a:r>
              <a:rPr lang="en-GB" sz="2800" b="1" dirty="0" smtClean="0"/>
              <a:t>oxygen</a:t>
            </a:r>
            <a:r>
              <a:rPr lang="en-GB" sz="2800" dirty="0" smtClean="0"/>
              <a:t> and </a:t>
            </a:r>
            <a:r>
              <a:rPr lang="en-GB" sz="2800" b="1" dirty="0" smtClean="0"/>
              <a:t>water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8186" y="1916832"/>
            <a:ext cx="391176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Write this as a word equation.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85293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</a:t>
            </a:r>
            <a:r>
              <a:rPr lang="en-GB" sz="2800" dirty="0" smtClean="0"/>
              <a:t>ron + oxygen + water </a:t>
            </a:r>
            <a:r>
              <a:rPr lang="en-GB" sz="2800" dirty="0" smtClean="0">
                <a:sym typeface="Wingdings" panose="05000000000000000000" pitchFamily="2" charset="2"/>
              </a:rPr>
              <a:t> hydrated hydroxide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928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81102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Protecting from rust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92494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All these methods provide a barrier between the iron and the oxygen and water vapour</a:t>
            </a:r>
            <a:r>
              <a:rPr lang="en-GB" sz="24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5816" y="4149080"/>
            <a:ext cx="568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800" dirty="0" smtClean="0"/>
              <a:t>Oil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800" dirty="0" smtClean="0"/>
              <a:t>Plastic coating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800" dirty="0" smtClean="0"/>
              <a:t>Painting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545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115644" cy="243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212976"/>
            <a:ext cx="3960440" cy="24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406984"/>
            <a:ext cx="3312368" cy="248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140968"/>
            <a:ext cx="4115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Rust is </a:t>
            </a:r>
            <a:r>
              <a:rPr lang="en-GB" sz="2400" b="1" dirty="0" smtClean="0"/>
              <a:t>permeable</a:t>
            </a:r>
            <a:r>
              <a:rPr lang="en-GB" sz="2400" dirty="0" smtClean="0"/>
              <a:t> so lets oxygen and water vapour through. Aluminium reacts with oxygen to form an </a:t>
            </a:r>
            <a:r>
              <a:rPr lang="en-GB" sz="2400" b="1" dirty="0" smtClean="0"/>
              <a:t>impermeable</a:t>
            </a:r>
            <a:r>
              <a:rPr lang="en-GB" sz="2400" dirty="0" smtClean="0"/>
              <a:t> aluminium oxide.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331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Chemical Formula </a:t>
            </a:r>
            <a:endParaRPr lang="en-GB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63086"/>
            <a:ext cx="4904188" cy="266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2" y="2816129"/>
            <a:ext cx="1015623" cy="11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8344"/>
            <a:ext cx="1008112" cy="80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281248"/>
            <a:ext cx="1440160" cy="86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252612"/>
            <a:ext cx="1152127" cy="121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3864837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Black: carbon (C)</a:t>
            </a:r>
          </a:p>
          <a:p>
            <a:r>
              <a:rPr lang="en-GB" sz="3200" dirty="0" smtClean="0"/>
              <a:t>Red: oxygen (O)</a:t>
            </a:r>
          </a:p>
          <a:p>
            <a:r>
              <a:rPr lang="en-GB" sz="3200" dirty="0" smtClean="0"/>
              <a:t>White: hydrogen (H)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1895233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O</a:t>
            </a:r>
            <a:r>
              <a:rPr lang="en-GB" sz="4000" baseline="-25000" dirty="0" smtClean="0"/>
              <a:t>2</a:t>
            </a:r>
            <a:endParaRPr lang="en-GB" sz="4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314096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</a:t>
            </a:r>
            <a:r>
              <a:rPr lang="en-GB" sz="3600" baseline="-25000" dirty="0" smtClean="0"/>
              <a:t>2</a:t>
            </a:r>
            <a:r>
              <a:rPr lang="en-GB" sz="3600" dirty="0" smtClean="0"/>
              <a:t>O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483768" y="553900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CH</a:t>
            </a:r>
            <a:r>
              <a:rPr lang="en-GB" sz="3600" baseline="-25000" dirty="0" smtClean="0"/>
              <a:t>4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483768" y="439138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CO</a:t>
            </a:r>
            <a:r>
              <a:rPr lang="en-GB" sz="3600" baseline="-25000" dirty="0" smtClean="0"/>
              <a:t>2</a:t>
            </a:r>
            <a:endParaRPr lang="en-GB" sz="3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79512" y="1700808"/>
            <a:ext cx="345638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51720" y="1014991"/>
            <a:ext cx="0" cy="554461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113099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Model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95736" y="113099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Formula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4074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227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Chemical Equations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836712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Methane (CH</a:t>
            </a:r>
            <a:r>
              <a:rPr lang="en-GB" sz="2800" baseline="-25000" dirty="0" smtClean="0"/>
              <a:t>4</a:t>
            </a:r>
            <a:r>
              <a:rPr lang="en-GB" sz="2800" dirty="0" smtClean="0"/>
              <a:t>) reacts with oxygen (O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) to produce carbon dioxide (CH</a:t>
            </a:r>
            <a:r>
              <a:rPr lang="en-GB" sz="2800" baseline="-25000" dirty="0" smtClean="0"/>
              <a:t>4</a:t>
            </a:r>
            <a:r>
              <a:rPr lang="en-GB" sz="2800" dirty="0" smtClean="0"/>
              <a:t>) and water (H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O). 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060848"/>
            <a:ext cx="518457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Write a word equation for this reaction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43508" y="273534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methane + oxygen </a:t>
            </a:r>
            <a:r>
              <a:rPr lang="en-GB" sz="2800" dirty="0" smtClean="0">
                <a:sym typeface="Wingdings" panose="05000000000000000000" pitchFamily="2" charset="2"/>
              </a:rPr>
              <a:t> carbon dioxide + water</a:t>
            </a:r>
            <a:endParaRPr lang="en-GB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17" y="3573016"/>
            <a:ext cx="324431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3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512</Words>
  <Application>Microsoft Office PowerPoint</Application>
  <PresentationFormat>On-screen Show (4:3)</PresentationFormat>
  <Paragraphs>120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G8b Corrosion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G8b Corrosion</dc:title>
  <dc:creator>Graham</dc:creator>
  <cp:lastModifiedBy>M McCallum</cp:lastModifiedBy>
  <cp:revision>19</cp:revision>
  <dcterms:created xsi:type="dcterms:W3CDTF">2019-02-03T11:24:41Z</dcterms:created>
  <dcterms:modified xsi:type="dcterms:W3CDTF">2019-02-04T16:02:49Z</dcterms:modified>
</cp:coreProperties>
</file>