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9F78D-4775-4DC8-B9B9-DA7DA335B6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AE78DF-3658-4520-9639-842F65F71C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F890A-A372-484A-A352-82E050C50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FFBA-7E04-4D54-A0E8-7B7B5FAC693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829E1-503D-4DB4-B2F8-3AD9FFEBF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4FED31-0134-4FE8-8388-B94A60825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7C12-5151-4D44-938F-0414F19C2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40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1A6B1-09AE-4452-BB4C-ED178531D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5D7181-D765-4A8A-8292-6399939DD6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6CC46-46FA-4EE2-AD8B-AA73DE7E2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FFBA-7E04-4D54-A0E8-7B7B5FAC693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65DAA-7461-4E4C-AF9C-C1816008A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B0505-7556-4252-AD0F-AF907D0CE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7C12-5151-4D44-938F-0414F19C2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644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F50966-B6C3-4D97-A2DC-D827A74C7A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3CE70F-8BA3-4E6C-AD68-F572EF594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74C8C-A40D-43A8-BE4A-EDF2EB178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FFBA-7E04-4D54-A0E8-7B7B5FAC693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42609C-3CD1-401D-9786-F76CE510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39D9FB-908B-453E-A338-F3F126605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7C12-5151-4D44-938F-0414F19C2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972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9B446-B34A-445B-85A8-71A080B04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C065A-5F21-475A-BE0D-9923FBC83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433DE-3164-4CBE-BB8F-85EF156A2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FFBA-7E04-4D54-A0E8-7B7B5FAC693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28683F-61DC-4742-8B86-EE0DDC1D8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8C1C91-3B4A-480B-85E3-891C7A826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7C12-5151-4D44-938F-0414F19C2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327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397D0-A53C-4503-B04A-BA63CC10C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271751-F6A8-4E61-B6CF-5A6BA6569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71A23-C7AF-4D90-B64C-0A8DB7A2C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FFBA-7E04-4D54-A0E8-7B7B5FAC693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5AF01-BAED-49BD-88A1-BECE3B3B4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E8DAE-11E4-4D8D-B25B-DE219234C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7C12-5151-4D44-938F-0414F19C2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95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5FEBD-F008-40FB-B584-39A1EE45D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CD3C2-75AF-4378-B85A-46A7C3B98E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C3109B-1A71-4129-BBBF-41E058AE88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2ABC4B-91E0-40E1-BADD-45EC4779C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FFBA-7E04-4D54-A0E8-7B7B5FAC693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E00135-E29B-409F-8262-DDDF6AD2F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86391F-65BF-4995-A48A-6422D4DCF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7C12-5151-4D44-938F-0414F19C2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711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19F38-0CFE-4CF8-BE9F-17701EC63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156FF8-FA70-4773-B314-0B74781D3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796D36-E06C-4EC8-9DF0-6C509A6BC3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07CAE2-1009-4A2A-8E49-D05552DB9E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947AB1-1C77-4F28-AEF4-429AC107D7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B41041-4839-4C3F-8792-C0728B50D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FFBA-7E04-4D54-A0E8-7B7B5FAC693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65A4BC-C09D-4E30-8F2E-523846B95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3E32CD-53A8-4B93-B0E3-BF410B600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7C12-5151-4D44-938F-0414F19C2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978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75D96-3E27-4763-B579-BEC51BB1F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A39EEC-4B97-41F5-9C7F-F969E6FB8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FFBA-7E04-4D54-A0E8-7B7B5FAC693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A1FE74-50F7-44A5-90A3-AD1C1470E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BAD2BB-F15E-4C0E-B66B-A1A222A6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7C12-5151-4D44-938F-0414F19C2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264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C32454-521E-4428-B0C1-1AFB19D16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FFBA-7E04-4D54-A0E8-7B7B5FAC693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162469-2508-4EC9-B6AA-5EAC422A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DB49A6-A3EF-4BFF-9278-B1A6DB90A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7C12-5151-4D44-938F-0414F19C2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448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B18C3-3814-4C40-9B82-7C94B8992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7130D-35D8-4B5F-8C5C-26A61F44B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F67935-68A6-46FB-ADC5-C6A1C275B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F014C-2386-49E5-88D2-119BE7B36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FFBA-7E04-4D54-A0E8-7B7B5FAC693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5D71BF-C619-4FF0-9594-AC3B757AB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69F458-3CA0-498F-8F3E-0DB6B99B2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7C12-5151-4D44-938F-0414F19C2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50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C5D1D-9F93-4983-8AF0-4D02DFA8A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42008A-C299-4DD8-B844-FA12653973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CD7927-103B-4EA4-A510-1F886920A5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5BEFAA-847A-4C19-9327-1C99FDCC2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FFBA-7E04-4D54-A0E8-7B7B5FAC693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E7944B-6A89-4458-9CBE-34A9D21B6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B08996-F100-4F31-A971-0334416E9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7C12-5151-4D44-938F-0414F19C2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093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9C49AB-EC2F-41C1-8378-3D9EB4609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0605A-A381-43D3-8A95-7A612D43E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D7329-6937-4056-BE0B-6EF35C3BB8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6FFBA-7E04-4D54-A0E8-7B7B5FAC693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DC341-D534-499F-BD89-7AC9D349F9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EE625-1F72-41E8-9B43-A303D04333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37C12-5151-4D44-938F-0414F19C2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015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46F5F-F4E5-4607-8F58-B60F47D69C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7246" y="1446000"/>
            <a:ext cx="9144000" cy="2711396"/>
          </a:xfrm>
        </p:spPr>
        <p:txBody>
          <a:bodyPr>
            <a:normAutofit/>
          </a:bodyPr>
          <a:lstStyle/>
          <a:p>
            <a:r>
              <a:rPr lang="en-GB" sz="2000" dirty="0"/>
              <a:t>31/10/18    </a:t>
            </a:r>
            <a:r>
              <a:rPr lang="en-GB" b="1" dirty="0"/>
              <a:t>Models for circuits</a:t>
            </a:r>
            <a:r>
              <a:rPr lang="en-GB" dirty="0"/>
              <a:t> 7Jb  </a:t>
            </a:r>
            <a:r>
              <a:rPr lang="en-GB" sz="2200" dirty="0" err="1"/>
              <a:t>c.w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26DF1E-F148-4C3D-BC25-03BA3199CB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9850"/>
            <a:ext cx="9144000" cy="1375576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2050" name="Picture 2" descr="Image result for hosepipe">
            <a:extLst>
              <a:ext uri="{FF2B5EF4-FFF2-40B4-BE49-F238E27FC236}">
                <a16:creationId xmlns:a16="http://schemas.microsoft.com/office/drawing/2014/main" id="{35BFD3F5-BA39-4A74-89B9-F57D66F977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9669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E9AF-030E-4909-ACF3-DDD1257C5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Extension: Which materials conduct electricity </a:t>
            </a:r>
          </a:p>
        </p:txBody>
      </p:sp>
      <p:sp>
        <p:nvSpPr>
          <p:cNvPr id="5" name="AutoShape 69">
            <a:extLst>
              <a:ext uri="{FF2B5EF4-FFF2-40B4-BE49-F238E27FC236}">
                <a16:creationId xmlns:a16="http://schemas.microsoft.com/office/drawing/2014/main" id="{17ECA037-4F12-47AB-A03C-95DC31CA28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78296" y="1502796"/>
            <a:ext cx="11632758" cy="5239909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 marL="442913" indent="-442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buNone/>
            </a:pPr>
            <a:r>
              <a:rPr lang="en-GB" dirty="0"/>
              <a:t>Use your simple circuit with the bulb attached at one end to the battery pack. Use the </a:t>
            </a:r>
            <a:r>
              <a:rPr lang="en-GB" b="1" dirty="0"/>
              <a:t>crocodile clips </a:t>
            </a:r>
            <a:r>
              <a:rPr lang="en-GB" dirty="0"/>
              <a:t>to connect each </a:t>
            </a:r>
            <a:r>
              <a:rPr lang="en-GB" b="1" dirty="0"/>
              <a:t>material</a:t>
            </a:r>
            <a:r>
              <a:rPr lang="en-GB" dirty="0"/>
              <a:t>, in turn, to both the bulb and the battery pack so that it completes the circuit. In each case, observe whether the bulb lights or not. </a:t>
            </a:r>
          </a:p>
        </p:txBody>
      </p:sp>
      <p:pic>
        <p:nvPicPr>
          <p:cNvPr id="6" name="Picture 4" descr="Image result for simple circuit diagram with one bulb">
            <a:extLst>
              <a:ext uri="{FF2B5EF4-FFF2-40B4-BE49-F238E27FC236}">
                <a16:creationId xmlns:a16="http://schemas.microsoft.com/office/drawing/2014/main" id="{76771853-AF6A-4326-8906-7B9CB774F0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589" y="4099192"/>
            <a:ext cx="25527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C70355A-7E2A-4503-A2E7-D30FC1CF6767}"/>
              </a:ext>
            </a:extLst>
          </p:cNvPr>
          <p:cNvSpPr/>
          <p:nvPr/>
        </p:nvSpPr>
        <p:spPr>
          <a:xfrm>
            <a:off x="2886036" y="4882152"/>
            <a:ext cx="2160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F880AE1-8348-4260-B74F-1F2C2D5315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123573"/>
              </p:ext>
            </p:extLst>
          </p:nvPr>
        </p:nvGraphicFramePr>
        <p:xfrm>
          <a:off x="4174434" y="4613524"/>
          <a:ext cx="637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9000">
                  <a:extLst>
                    <a:ext uri="{9D8B030D-6E8A-4147-A177-3AD203B41FA5}">
                      <a16:colId xmlns:a16="http://schemas.microsoft.com/office/drawing/2014/main" val="4146189958"/>
                    </a:ext>
                  </a:extLst>
                </a:gridCol>
                <a:gridCol w="3189000">
                  <a:extLst>
                    <a:ext uri="{9D8B030D-6E8A-4147-A177-3AD203B41FA5}">
                      <a16:colId xmlns:a16="http://schemas.microsoft.com/office/drawing/2014/main" val="2634507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Conductor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Insulator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529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071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78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027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1353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C8285-06CC-4554-B399-92406B8A3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/>
              <a:t>C.W</a:t>
            </a:r>
            <a:r>
              <a:rPr lang="en-GB" dirty="0"/>
              <a:t>                  </a:t>
            </a:r>
            <a:r>
              <a:rPr lang="en-GB" b="1" dirty="0"/>
              <a:t>Learning objectives                   </a:t>
            </a:r>
            <a:r>
              <a:rPr lang="en-GB" sz="2000" dirty="0"/>
              <a:t>31.10.11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A8D26-5EBA-4E5D-9A47-0FC2802E8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 Identify common circuit components and their symbols. </a:t>
            </a:r>
          </a:p>
          <a:p>
            <a:r>
              <a:rPr lang="en-GB" dirty="0"/>
              <a:t> Model circuits using simple circuit diagrams</a:t>
            </a:r>
          </a:p>
          <a:p>
            <a:r>
              <a:rPr lang="en-GB" dirty="0"/>
              <a:t>  Recall that current is not used up. </a:t>
            </a:r>
          </a:p>
          <a:p>
            <a:r>
              <a:rPr lang="en-GB" dirty="0"/>
              <a:t> State what is meant by: current.</a:t>
            </a:r>
          </a:p>
          <a:p>
            <a:r>
              <a:rPr lang="en-GB" dirty="0"/>
              <a:t> Construct a circuit from instructions provided in the form of a circuit diagram. </a:t>
            </a:r>
          </a:p>
          <a:p>
            <a:r>
              <a:rPr lang="en-GB" dirty="0"/>
              <a:t> Use a model to describe how an electrical circuit works</a:t>
            </a:r>
          </a:p>
          <a:p>
            <a:r>
              <a:rPr lang="en-GB" dirty="0"/>
              <a:t> Evaluate a physical model for electric circuits on how well it explains data or observations.</a:t>
            </a:r>
          </a:p>
        </p:txBody>
      </p:sp>
      <p:pic>
        <p:nvPicPr>
          <p:cNvPr id="4" name="Picture 3" descr="Image result for learning">
            <a:extLst>
              <a:ext uri="{FF2B5EF4-FFF2-40B4-BE49-F238E27FC236}">
                <a16:creationId xmlns:a16="http://schemas.microsoft.com/office/drawing/2014/main" id="{24B3B6BC-D09B-40FE-A2E1-9A87B8F621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922"/>
            <a:ext cx="906449" cy="1167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765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5F88B-B7AF-4991-8A4D-8A3F6660E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593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/>
              <a:t>The counter model</a:t>
            </a:r>
          </a:p>
        </p:txBody>
      </p:sp>
      <p:sp>
        <p:nvSpPr>
          <p:cNvPr id="5" name="AutoShape 69">
            <a:extLst>
              <a:ext uri="{FF2B5EF4-FFF2-40B4-BE49-F238E27FC236}">
                <a16:creationId xmlns:a16="http://schemas.microsoft.com/office/drawing/2014/main" id="{173F6A6F-311F-45DF-B8E9-5B95263A6CE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025718"/>
            <a:ext cx="10515600" cy="5832282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 marL="442913" indent="-442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dirty="0">
                <a:sym typeface="Wingdings 2" panose="05020102010507070707" pitchFamily="18" charset="2"/>
              </a:rPr>
              <a:t>Get into allocated groups of 6. </a:t>
            </a:r>
          </a:p>
          <a:p>
            <a:pPr marL="0" indent="0" eaLnBrk="1" hangingPunct="1"/>
            <a:r>
              <a:rPr lang="en-US" altLang="en-US" dirty="0">
                <a:sym typeface="Wingdings 2" panose="05020102010507070707" pitchFamily="18" charset="2"/>
              </a:rPr>
              <a:t>Person A stands with a container and hands out a coin to each person that passes. </a:t>
            </a:r>
          </a:p>
          <a:p>
            <a:pPr marL="0" indent="0" eaLnBrk="1" hangingPunct="1"/>
            <a:r>
              <a:rPr lang="en-US" altLang="en-US" dirty="0">
                <a:sym typeface="Wingdings 2" panose="05020102010507070707" pitchFamily="18" charset="2"/>
              </a:rPr>
              <a:t>Person B, C, D and E</a:t>
            </a:r>
            <a:r>
              <a:rPr lang="en-US" altLang="en-US" sz="2800" dirty="0">
                <a:sym typeface="Wingdings 2" panose="05020102010507070707" pitchFamily="18" charset="2"/>
              </a:rPr>
              <a:t> move in a circle, collect a coin; </a:t>
            </a:r>
            <a:r>
              <a:rPr lang="en-US" altLang="en-US" dirty="0">
                <a:sym typeface="Wingdings 2" panose="05020102010507070707" pitchFamily="18" charset="2"/>
              </a:rPr>
              <a:t>hand it to person F and return by way of the circle to person A to collect another. </a:t>
            </a:r>
          </a:p>
          <a:p>
            <a:pPr marL="0" indent="0" eaLnBrk="1" hangingPunct="1"/>
            <a:r>
              <a:rPr lang="en-US" altLang="en-US" sz="2800" dirty="0">
                <a:sym typeface="Wingdings 2" panose="05020102010507070707" pitchFamily="18" charset="2"/>
              </a:rPr>
              <a:t>Repeat until each person has collected and handed over 3 coins. </a:t>
            </a:r>
          </a:p>
          <a:p>
            <a:pPr marL="0" indent="0" eaLnBrk="1" hangingPunct="1">
              <a:buNone/>
            </a:pPr>
            <a:r>
              <a:rPr lang="en-US" altLang="en-US" sz="2800" dirty="0">
                <a:sym typeface="Wingdings 2" panose="05020102010507070707" pitchFamily="18" charset="2"/>
              </a:rPr>
              <a:t>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C3CD86-5B32-413F-A9E9-B7CF8A337398}"/>
              </a:ext>
            </a:extLst>
          </p:cNvPr>
          <p:cNvSpPr txBox="1"/>
          <p:nvPr/>
        </p:nvSpPr>
        <p:spPr>
          <a:xfrm>
            <a:off x="1164866" y="4846319"/>
            <a:ext cx="98596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sz="2400" dirty="0"/>
              <a:t>What do the coins represent? </a:t>
            </a:r>
          </a:p>
          <a:p>
            <a:pPr marL="342900" indent="-342900">
              <a:buAutoNum type="arabicParenR"/>
            </a:pPr>
            <a:r>
              <a:rPr lang="en-GB" sz="2400" dirty="0"/>
              <a:t>What does the person handing out counters represent (A)? </a:t>
            </a:r>
          </a:p>
          <a:p>
            <a:pPr marL="342900" indent="-342900">
              <a:buAutoNum type="arabicParenR"/>
            </a:pPr>
            <a:r>
              <a:rPr lang="en-GB" sz="2400" dirty="0"/>
              <a:t>What do the people moving in a circle represent (B,C,D and E)? </a:t>
            </a:r>
          </a:p>
          <a:p>
            <a:pPr marL="342900" indent="-342900">
              <a:buAutoNum type="arabicParenR"/>
            </a:pPr>
            <a:r>
              <a:rPr lang="en-GB" sz="2400" dirty="0"/>
              <a:t>What does the person collecting the coins represent (F)?</a:t>
            </a:r>
          </a:p>
        </p:txBody>
      </p:sp>
    </p:spTree>
    <p:extLst>
      <p:ext uri="{BB962C8B-B14F-4D97-AF65-F5344CB8AC3E}">
        <p14:creationId xmlns:p14="http://schemas.microsoft.com/office/powerpoint/2010/main" val="52624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7A782CA-7FF1-4694-B6F4-F63AF87B0F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4445" y="1172818"/>
            <a:ext cx="8616716" cy="5952971"/>
          </a:xfrm>
          <a:prstGeom prst="rect">
            <a:avLst/>
          </a:prstGeom>
        </p:spPr>
      </p:pic>
      <p:sp>
        <p:nvSpPr>
          <p:cNvPr id="5" name="AutoShape 69">
            <a:extLst>
              <a:ext uri="{FF2B5EF4-FFF2-40B4-BE49-F238E27FC236}">
                <a16:creationId xmlns:a16="http://schemas.microsoft.com/office/drawing/2014/main" id="{64C126AC-9997-437D-8941-EEAA05FD5F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58360" y="150222"/>
            <a:ext cx="7347857" cy="953589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 marL="442913" indent="-442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2800" dirty="0">
                <a:sym typeface="Wingdings 2" panose="05020102010507070707" pitchFamily="18" charset="2"/>
              </a:rPr>
              <a:t>Stick the work sheet into your books. </a:t>
            </a:r>
            <a:br>
              <a:rPr lang="en-US" altLang="en-US" sz="2800" dirty="0">
                <a:sym typeface="Wingdings 2" panose="05020102010507070707" pitchFamily="18" charset="2"/>
              </a:rPr>
            </a:br>
            <a:r>
              <a:rPr lang="en-US" altLang="en-US" sz="2800" dirty="0">
                <a:sym typeface="Wingdings 2" panose="05020102010507070707" pitchFamily="18" charset="2"/>
              </a:rPr>
              <a:t>Answer the questions after reading the text</a:t>
            </a:r>
          </a:p>
        </p:txBody>
      </p:sp>
    </p:spTree>
    <p:extLst>
      <p:ext uri="{BB962C8B-B14F-4D97-AF65-F5344CB8AC3E}">
        <p14:creationId xmlns:p14="http://schemas.microsoft.com/office/powerpoint/2010/main" val="1624676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9AF3AF0-00F0-449C-A6FE-E0693D3128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8496" y="1804946"/>
            <a:ext cx="10169719" cy="4921857"/>
          </a:xfrm>
          <a:prstGeom prst="rect">
            <a:avLst/>
          </a:prstGeom>
        </p:spPr>
      </p:pic>
      <p:sp>
        <p:nvSpPr>
          <p:cNvPr id="5" name="AutoShape 69">
            <a:extLst>
              <a:ext uri="{FF2B5EF4-FFF2-40B4-BE49-F238E27FC236}">
                <a16:creationId xmlns:a16="http://schemas.microsoft.com/office/drawing/2014/main" id="{3420034D-F99E-494C-BE98-3145EFADD8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581298"/>
            <a:ext cx="12192000" cy="849085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 marL="442913" indent="-442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2800" dirty="0">
                <a:sym typeface="Wingdings 2" panose="05020102010507070707" pitchFamily="18" charset="2"/>
              </a:rPr>
              <a:t>On your worksheet, tick the ideas/ statements that you think are correct </a:t>
            </a:r>
          </a:p>
        </p:txBody>
      </p:sp>
    </p:spTree>
    <p:extLst>
      <p:ext uri="{BB962C8B-B14F-4D97-AF65-F5344CB8AC3E}">
        <p14:creationId xmlns:p14="http://schemas.microsoft.com/office/powerpoint/2010/main" val="1290881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7C946-CDFA-4755-9375-8BACE328B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Set up instructions for practical </a:t>
            </a:r>
          </a:p>
        </p:txBody>
      </p:sp>
      <p:sp>
        <p:nvSpPr>
          <p:cNvPr id="4" name="AutoShape 69">
            <a:extLst>
              <a:ext uri="{FF2B5EF4-FFF2-40B4-BE49-F238E27FC236}">
                <a16:creationId xmlns:a16="http://schemas.microsoft.com/office/drawing/2014/main" id="{6CBD2E1C-DC8B-4C5E-B8D2-A7222FE93A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53292" y="1690688"/>
            <a:ext cx="10515600" cy="3598816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 marL="442913" indent="-442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buNone/>
            </a:pPr>
            <a:endParaRPr lang="en-US" altLang="en-US" dirty="0">
              <a:sym typeface="Wingdings 2" panose="05020102010507070707" pitchFamily="18" charset="2"/>
            </a:endParaRPr>
          </a:p>
          <a:p>
            <a:pPr marL="0" indent="0" eaLnBrk="1" hangingPunct="1"/>
            <a:r>
              <a:rPr lang="en-US" altLang="en-US" dirty="0">
                <a:sym typeface="Wingdings 2" panose="05020102010507070707" pitchFamily="18" charset="2"/>
              </a:rPr>
              <a:t>Get into allocated groups of 4.  </a:t>
            </a:r>
          </a:p>
          <a:p>
            <a:pPr marL="0" indent="0" eaLnBrk="1" hangingPunct="1"/>
            <a:r>
              <a:rPr lang="en-US" altLang="en-US" dirty="0">
                <a:sym typeface="Wingdings 2" panose="05020102010507070707" pitchFamily="18" charset="2"/>
              </a:rPr>
              <a:t>Person A collects power pack</a:t>
            </a:r>
          </a:p>
          <a:p>
            <a:pPr marL="0" indent="0" eaLnBrk="1" hangingPunct="1"/>
            <a:r>
              <a:rPr lang="en-US" altLang="en-US" sz="2800" dirty="0">
                <a:sym typeface="Wingdings 2" panose="05020102010507070707" pitchFamily="18" charset="2"/>
              </a:rPr>
              <a:t>Peron B collects 2 bulbs</a:t>
            </a:r>
          </a:p>
          <a:p>
            <a:pPr marL="0" indent="0" eaLnBrk="1" hangingPunct="1"/>
            <a:r>
              <a:rPr lang="en-US" altLang="en-US" dirty="0">
                <a:sym typeface="Wingdings 2" panose="05020102010507070707" pitchFamily="18" charset="2"/>
              </a:rPr>
              <a:t>Person C collects ammeter</a:t>
            </a:r>
          </a:p>
          <a:p>
            <a:pPr marL="0" indent="0" eaLnBrk="1" hangingPunct="1"/>
            <a:r>
              <a:rPr lang="en-US" altLang="en-US" sz="2800" dirty="0">
                <a:sym typeface="Wingdings 2" panose="05020102010507070707" pitchFamily="18" charset="2"/>
              </a:rPr>
              <a:t>Person D collects connecting wires.</a:t>
            </a:r>
          </a:p>
        </p:txBody>
      </p:sp>
    </p:spTree>
    <p:extLst>
      <p:ext uri="{BB962C8B-B14F-4D97-AF65-F5344CB8AC3E}">
        <p14:creationId xmlns:p14="http://schemas.microsoft.com/office/powerpoint/2010/main" val="925861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3AD7501-DA22-4A97-B14E-F36FA41F8E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25625"/>
            <a:ext cx="10404944" cy="4885276"/>
          </a:xfrm>
          <a:prstGeom prst="rect">
            <a:avLst/>
          </a:prstGeom>
          <a:ln>
            <a:solidFill>
              <a:schemeClr val="tx2"/>
            </a:solidFill>
          </a:ln>
        </p:spPr>
      </p:pic>
      <p:pic>
        <p:nvPicPr>
          <p:cNvPr id="6" name="Picture 5" descr="C:\Users\vince\AppData\Local\Packages\Microsoft.Office.Desktop_8wekyb3d8bbwe\AC\INetCache\Content.MSO\85A8B6CA.tmp">
            <a:extLst>
              <a:ext uri="{FF2B5EF4-FFF2-40B4-BE49-F238E27FC236}">
                <a16:creationId xmlns:a16="http://schemas.microsoft.com/office/drawing/2014/main" id="{0F9FA169-A2CC-4A89-921B-E0B0457D244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083910" y="2671141"/>
            <a:ext cx="563880" cy="4343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AutoShape 69">
            <a:extLst>
              <a:ext uri="{FF2B5EF4-FFF2-40B4-BE49-F238E27FC236}">
                <a16:creationId xmlns:a16="http://schemas.microsoft.com/office/drawing/2014/main" id="{A889A756-4099-4431-A743-437521FBEC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93914" y="444139"/>
            <a:ext cx="11353800" cy="953588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 marL="442913" indent="-442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2800" dirty="0">
                <a:sym typeface="Wingdings 2" panose="05020102010507070707" pitchFamily="18" charset="2"/>
              </a:rPr>
              <a:t>In your groups, set up the circuits below and read the current in each case. Answer the questions on your results sheet.  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0810D00-1761-492A-8FCC-59B734312960}"/>
              </a:ext>
            </a:extLst>
          </p:cNvPr>
          <p:cNvSpPr/>
          <p:nvPr/>
        </p:nvSpPr>
        <p:spPr>
          <a:xfrm>
            <a:off x="8945217" y="3236181"/>
            <a:ext cx="341906" cy="39756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655B05D-7E28-4937-88FE-C703A31F5187}"/>
              </a:ext>
            </a:extLst>
          </p:cNvPr>
          <p:cNvCxnSpPr>
            <a:cxnSpLocks/>
          </p:cNvCxnSpPr>
          <p:nvPr/>
        </p:nvCxnSpPr>
        <p:spPr>
          <a:xfrm>
            <a:off x="8945217" y="3417074"/>
            <a:ext cx="3419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3445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073D1-7C18-4DEA-8314-E159A8582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GB" dirty="0"/>
              <a:t>What is the current in Amps in circuit A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2) What happens when the switch in open?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3) What is the current in Amps in circuit B?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4) What is the current in Amps in circuit C?  </a:t>
            </a:r>
          </a:p>
          <a:p>
            <a:endParaRPr lang="en-GB" dirty="0"/>
          </a:p>
        </p:txBody>
      </p:sp>
      <p:sp>
        <p:nvSpPr>
          <p:cNvPr id="4" name="AutoShape 69">
            <a:extLst>
              <a:ext uri="{FF2B5EF4-FFF2-40B4-BE49-F238E27FC236}">
                <a16:creationId xmlns:a16="http://schemas.microsoft.com/office/drawing/2014/main" id="{58763BC2-A625-409A-BA5C-57293AC7B2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9005" y="471400"/>
            <a:ext cx="11353800" cy="821824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 marL="442913" indent="-442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2800" dirty="0">
                <a:sym typeface="Wingdings 2" panose="05020102010507070707" pitchFamily="18" charset="2"/>
              </a:rPr>
              <a:t>Results: Answer the following questions </a:t>
            </a:r>
          </a:p>
        </p:txBody>
      </p:sp>
    </p:spTree>
    <p:extLst>
      <p:ext uri="{BB962C8B-B14F-4D97-AF65-F5344CB8AC3E}">
        <p14:creationId xmlns:p14="http://schemas.microsoft.com/office/powerpoint/2010/main" val="3008515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C986A-FAD7-49A4-82D6-0250CC7D9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AutoShape 69">
            <a:extLst>
              <a:ext uri="{FF2B5EF4-FFF2-40B4-BE49-F238E27FC236}">
                <a16:creationId xmlns:a16="http://schemas.microsoft.com/office/drawing/2014/main" id="{8BD7DA07-CE78-4493-9127-CB915D87D6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2725" y="379911"/>
            <a:ext cx="11288864" cy="1041383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 marL="442913" indent="-442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2800" dirty="0">
                <a:sym typeface="Wingdings 2" panose="05020102010507070707" pitchFamily="18" charset="2"/>
              </a:rPr>
              <a:t>Write your conclusion by completing the word-fill below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382DED-FB88-4322-B357-B06D4053B848}"/>
              </a:ext>
            </a:extLst>
          </p:cNvPr>
          <p:cNvSpPr txBox="1"/>
          <p:nvPr/>
        </p:nvSpPr>
        <p:spPr>
          <a:xfrm>
            <a:off x="890547" y="2348346"/>
            <a:ext cx="102810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When the switch is open, there is no_____________ flowing and the ___________ does not light. </a:t>
            </a:r>
          </a:p>
          <a:p>
            <a:r>
              <a:rPr lang="en-GB" sz="2800" dirty="0"/>
              <a:t>Adding an extra bulb to the circuit ______________ the current. </a:t>
            </a:r>
          </a:p>
          <a:p>
            <a:r>
              <a:rPr lang="en-GB" sz="2800" dirty="0"/>
              <a:t>Changing the position of the _____________ does not effect the current. This shows  that the current is ______  _______ everywhere in the circuit.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3FFA6B-CC71-43A8-9290-CE24AAB37D99}"/>
              </a:ext>
            </a:extLst>
          </p:cNvPr>
          <p:cNvSpPr txBox="1"/>
          <p:nvPr/>
        </p:nvSpPr>
        <p:spPr>
          <a:xfrm>
            <a:off x="1020417" y="5026002"/>
            <a:ext cx="102518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the same            different          reduces        increases             current        voltage           bulb        torch       ammeter        voltmeter      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612518-E13C-40E8-B468-416E71C71C12}"/>
              </a:ext>
            </a:extLst>
          </p:cNvPr>
          <p:cNvSpPr txBox="1"/>
          <p:nvPr/>
        </p:nvSpPr>
        <p:spPr>
          <a:xfrm>
            <a:off x="6607533" y="2348346"/>
            <a:ext cx="1486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current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601F6A-1666-4BA8-8DEC-ADDF3B2D52CD}"/>
              </a:ext>
            </a:extLst>
          </p:cNvPr>
          <p:cNvSpPr txBox="1"/>
          <p:nvPr/>
        </p:nvSpPr>
        <p:spPr>
          <a:xfrm>
            <a:off x="1337144" y="2799912"/>
            <a:ext cx="1486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bulb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1D4910-E0CC-4022-9CA8-BCB894373DCA}"/>
              </a:ext>
            </a:extLst>
          </p:cNvPr>
          <p:cNvSpPr txBox="1"/>
          <p:nvPr/>
        </p:nvSpPr>
        <p:spPr>
          <a:xfrm>
            <a:off x="6410075" y="3244334"/>
            <a:ext cx="1486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reduces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6AB51B-7282-4691-8C7B-D6760408C2BC}"/>
              </a:ext>
            </a:extLst>
          </p:cNvPr>
          <p:cNvSpPr txBox="1"/>
          <p:nvPr/>
        </p:nvSpPr>
        <p:spPr>
          <a:xfrm>
            <a:off x="5472292" y="3625619"/>
            <a:ext cx="1687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ammeter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6C87A5-3312-47B1-B986-931713D5919C}"/>
              </a:ext>
            </a:extLst>
          </p:cNvPr>
          <p:cNvSpPr txBox="1"/>
          <p:nvPr/>
        </p:nvSpPr>
        <p:spPr>
          <a:xfrm>
            <a:off x="6763103" y="4064200"/>
            <a:ext cx="2999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the        same  </a:t>
            </a:r>
          </a:p>
        </p:txBody>
      </p:sp>
    </p:spTree>
    <p:extLst>
      <p:ext uri="{BB962C8B-B14F-4D97-AF65-F5344CB8AC3E}">
        <p14:creationId xmlns:p14="http://schemas.microsoft.com/office/powerpoint/2010/main" val="248034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483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 2</vt:lpstr>
      <vt:lpstr>Office Theme</vt:lpstr>
      <vt:lpstr>31/10/18    Models for circuits 7Jb  c.w </vt:lpstr>
      <vt:lpstr>C.W                  Learning objectives                   31.10.11</vt:lpstr>
      <vt:lpstr>The counter model</vt:lpstr>
      <vt:lpstr>Stick the work sheet into your books.  Answer the questions after reading the text</vt:lpstr>
      <vt:lpstr>On your worksheet, tick the ideas/ statements that you think are correct </vt:lpstr>
      <vt:lpstr>Set up instructions for practical </vt:lpstr>
      <vt:lpstr>In your groups, set up the circuits below and read the current in each case. Answer the questions on your results sheet.  </vt:lpstr>
      <vt:lpstr>Results: Answer the following questions </vt:lpstr>
      <vt:lpstr>Write your conclusion by completing the word-fill below  </vt:lpstr>
      <vt:lpstr>Extension: Which materials conduct electricity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Models for circuits 7Jb</dc:title>
  <dc:creator>Vincent Rason</dc:creator>
  <cp:lastModifiedBy>F Sheikh</cp:lastModifiedBy>
  <cp:revision>11</cp:revision>
  <dcterms:created xsi:type="dcterms:W3CDTF">2018-10-25T20:31:32Z</dcterms:created>
  <dcterms:modified xsi:type="dcterms:W3CDTF">2018-11-08T23:27:45Z</dcterms:modified>
</cp:coreProperties>
</file>