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57" r:id="rId7"/>
    <p:sldId id="263" r:id="rId8"/>
    <p:sldId id="265" r:id="rId9"/>
    <p:sldId id="266" r:id="rId10"/>
    <p:sldId id="267" r:id="rId11"/>
    <p:sldId id="268" r:id="rId12"/>
    <p:sldId id="269" r:id="rId13"/>
    <p:sldId id="274" r:id="rId14"/>
    <p:sldId id="271" r:id="rId15"/>
    <p:sldId id="272" r:id="rId16"/>
    <p:sldId id="273" r:id="rId17"/>
    <p:sldId id="275" r:id="rId18"/>
    <p:sldId id="276" r:id="rId19"/>
    <p:sldId id="264"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00843-1CFA-438C-B105-B2FDEB974638}" v="229" dt="2023-02-27T06:54:46.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highamspark.fireflycloud.net/inspire-aspire/international-literacy-week-2021" TargetMode="External"/><Relationship Id="rId1" Type="http://schemas.openxmlformats.org/officeDocument/2006/relationships/hyperlink" Target="https://highamspark.fireflycloud.net/inspire-aspire/international-literacy-week-2021/languages-we-speak-meanings-we-shar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highamspark.fireflycloud.net/inspire-aspire/international-literacy-week-2021" TargetMode="External"/><Relationship Id="rId1" Type="http://schemas.openxmlformats.org/officeDocument/2006/relationships/hyperlink" Target="https://highamspark.fireflycloud.net/inspire-aspire/international-literacy-week-2021/languages-we-speak-meanings-we-shar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07114-D542-4F90-AADF-910C2E2ACBC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D51E46C-FE2F-42FC-B2E7-1A92142DD116}">
      <dgm:prSet/>
      <dgm:spPr/>
      <dgm:t>
        <a:bodyPr/>
        <a:lstStyle/>
        <a:p>
          <a:r>
            <a:rPr lang="en-GB" b="1"/>
            <a:t>1.   What do you mean by international culture?</a:t>
          </a:r>
          <a:endParaRPr lang="en-US"/>
        </a:p>
      </dgm:t>
    </dgm:pt>
    <dgm:pt modelId="{92E10790-15B0-44A1-8D53-DE596087EF87}" type="parTrans" cxnId="{7E154B62-B93D-4189-AB7C-6ABCD7460C26}">
      <dgm:prSet/>
      <dgm:spPr/>
      <dgm:t>
        <a:bodyPr/>
        <a:lstStyle/>
        <a:p>
          <a:endParaRPr lang="en-US"/>
        </a:p>
      </dgm:t>
    </dgm:pt>
    <dgm:pt modelId="{123D5CCA-80D4-4559-BD5C-631F2C6157D3}" type="sibTrans" cxnId="{7E154B62-B93D-4189-AB7C-6ABCD7460C26}">
      <dgm:prSet/>
      <dgm:spPr/>
      <dgm:t>
        <a:bodyPr/>
        <a:lstStyle/>
        <a:p>
          <a:endParaRPr lang="en-US"/>
        </a:p>
      </dgm:t>
    </dgm:pt>
    <dgm:pt modelId="{8EABE0ED-93EE-46F4-9421-104E3FD86024}">
      <dgm:prSet/>
      <dgm:spPr/>
      <dgm:t>
        <a:bodyPr/>
        <a:lstStyle/>
        <a:p>
          <a:r>
            <a:rPr lang="en-GB"/>
            <a:t>On this day we want to learn about and celebrate cultures from all around the world.</a:t>
          </a:r>
          <a:endParaRPr lang="en-US"/>
        </a:p>
      </dgm:t>
    </dgm:pt>
    <dgm:pt modelId="{008D1302-C62D-4169-B9FF-A19ADBBC0142}" type="parTrans" cxnId="{C88A7E53-34E6-40C3-AD97-36AEB595633D}">
      <dgm:prSet/>
      <dgm:spPr/>
      <dgm:t>
        <a:bodyPr/>
        <a:lstStyle/>
        <a:p>
          <a:endParaRPr lang="en-US"/>
        </a:p>
      </dgm:t>
    </dgm:pt>
    <dgm:pt modelId="{BF46D5B1-A998-4FEF-8C0A-A451A09083A8}" type="sibTrans" cxnId="{C88A7E53-34E6-40C3-AD97-36AEB595633D}">
      <dgm:prSet/>
      <dgm:spPr/>
      <dgm:t>
        <a:bodyPr/>
        <a:lstStyle/>
        <a:p>
          <a:endParaRPr lang="en-US"/>
        </a:p>
      </dgm:t>
    </dgm:pt>
    <dgm:pt modelId="{A71E5EC7-ED6A-4293-88A1-ECE78D3A5D7C}">
      <dgm:prSet/>
      <dgm:spPr/>
      <dgm:t>
        <a:bodyPr/>
        <a:lstStyle/>
        <a:p>
          <a:r>
            <a:rPr lang="en-GB" b="1"/>
            <a:t>2.  Why are you running this day?</a:t>
          </a:r>
          <a:endParaRPr lang="en-US"/>
        </a:p>
      </dgm:t>
    </dgm:pt>
    <dgm:pt modelId="{E924F271-61B9-4E9A-A9BB-084DD3B4932E}" type="parTrans" cxnId="{80B25533-C9B3-42CB-92B0-B478E673D1AE}">
      <dgm:prSet/>
      <dgm:spPr/>
      <dgm:t>
        <a:bodyPr/>
        <a:lstStyle/>
        <a:p>
          <a:endParaRPr lang="en-US"/>
        </a:p>
      </dgm:t>
    </dgm:pt>
    <dgm:pt modelId="{3666CD9C-F382-4FB3-B46E-4EA33699799C}" type="sibTrans" cxnId="{80B25533-C9B3-42CB-92B0-B478E673D1AE}">
      <dgm:prSet/>
      <dgm:spPr/>
      <dgm:t>
        <a:bodyPr/>
        <a:lstStyle/>
        <a:p>
          <a:endParaRPr lang="en-US"/>
        </a:p>
      </dgm:t>
    </dgm:pt>
    <dgm:pt modelId="{679FD81F-BA6A-4115-9025-F170CFE8DC2F}">
      <dgm:prSet/>
      <dgm:spPr/>
      <dgm:t>
        <a:bodyPr/>
        <a:lstStyle/>
        <a:p>
          <a:r>
            <a:rPr lang="en-GB" dirty="0"/>
            <a:t>Highams Park has a wide diversity of students and staff from a range of nationalities.  Students from Year 7- 13 have requested to have a day to celebrate this.  We aim to be as inclusive as possible, allowing all students to participate.  This event follows on from our successful International Literacy Week  last November:  </a:t>
          </a:r>
          <a:r>
            <a:rPr lang="en-GB" u="sng" dirty="0">
              <a:hlinkClick xmlns:r="http://schemas.openxmlformats.org/officeDocument/2006/relationships" r:id="rId1"/>
            </a:rPr>
            <a:t>Languages We Speak, Meanings We Share..... — Highams Park School (fireflycloud.net)</a:t>
          </a:r>
          <a:endParaRPr lang="en-US" dirty="0"/>
        </a:p>
      </dgm:t>
    </dgm:pt>
    <dgm:pt modelId="{85A57601-A0B0-4E5D-A386-CE85168CC99D}" type="parTrans" cxnId="{61B30C66-BE34-4C4A-A084-D1DC23F04846}">
      <dgm:prSet/>
      <dgm:spPr/>
      <dgm:t>
        <a:bodyPr/>
        <a:lstStyle/>
        <a:p>
          <a:endParaRPr lang="en-US"/>
        </a:p>
      </dgm:t>
    </dgm:pt>
    <dgm:pt modelId="{3C6F9635-AF50-4143-A65E-5EE774EE62D1}" type="sibTrans" cxnId="{61B30C66-BE34-4C4A-A084-D1DC23F04846}">
      <dgm:prSet/>
      <dgm:spPr/>
      <dgm:t>
        <a:bodyPr/>
        <a:lstStyle/>
        <a:p>
          <a:endParaRPr lang="en-US"/>
        </a:p>
      </dgm:t>
    </dgm:pt>
    <dgm:pt modelId="{B8A15D2C-3F9C-4CDF-B053-58B55AC89CD8}">
      <dgm:prSet/>
      <dgm:spPr/>
      <dgm:t>
        <a:bodyPr/>
        <a:lstStyle/>
        <a:p>
          <a:r>
            <a:rPr lang="en-GB" u="sng">
              <a:hlinkClick xmlns:r="http://schemas.openxmlformats.org/officeDocument/2006/relationships" r:id="rId2"/>
            </a:rPr>
            <a:t>International Literacy Week 2021 — Highams Park School (fireflycloud.net)</a:t>
          </a:r>
          <a:endParaRPr lang="en-US"/>
        </a:p>
      </dgm:t>
    </dgm:pt>
    <dgm:pt modelId="{3DED4778-BCD2-4271-A9E8-C220315E3EC1}" type="parTrans" cxnId="{73951F83-3E9A-4D6B-AFD0-84196850BB52}">
      <dgm:prSet/>
      <dgm:spPr/>
      <dgm:t>
        <a:bodyPr/>
        <a:lstStyle/>
        <a:p>
          <a:endParaRPr lang="en-US"/>
        </a:p>
      </dgm:t>
    </dgm:pt>
    <dgm:pt modelId="{F1BE64BC-5667-46C7-BFA8-C34862FA82D2}" type="sibTrans" cxnId="{73951F83-3E9A-4D6B-AFD0-84196850BB52}">
      <dgm:prSet/>
      <dgm:spPr/>
      <dgm:t>
        <a:bodyPr/>
        <a:lstStyle/>
        <a:p>
          <a:endParaRPr lang="en-US"/>
        </a:p>
      </dgm:t>
    </dgm:pt>
    <dgm:pt modelId="{BFBA178E-8120-45CB-8DAC-75CC0BB82E5F}">
      <dgm:prSet/>
      <dgm:spPr/>
      <dgm:t>
        <a:bodyPr/>
        <a:lstStyle/>
        <a:p>
          <a:endParaRPr lang="en-US"/>
        </a:p>
      </dgm:t>
    </dgm:pt>
    <dgm:pt modelId="{8D8F8DF3-B458-4529-8E3D-47268665E55E}" type="parTrans" cxnId="{8771B8CD-DC4D-4C13-96EB-C196438F128D}">
      <dgm:prSet/>
      <dgm:spPr/>
      <dgm:t>
        <a:bodyPr/>
        <a:lstStyle/>
        <a:p>
          <a:endParaRPr lang="en-GB"/>
        </a:p>
      </dgm:t>
    </dgm:pt>
    <dgm:pt modelId="{C09837A0-30C1-4A7F-BB4F-DF88E9DAC7F3}" type="sibTrans" cxnId="{8771B8CD-DC4D-4C13-96EB-C196438F128D}">
      <dgm:prSet/>
      <dgm:spPr/>
      <dgm:t>
        <a:bodyPr/>
        <a:lstStyle/>
        <a:p>
          <a:endParaRPr lang="en-GB"/>
        </a:p>
      </dgm:t>
    </dgm:pt>
    <dgm:pt modelId="{FC6AC0BD-6C30-43A6-87C5-4524C79B5B5B}">
      <dgm:prSet/>
      <dgm:spPr/>
      <dgm:t>
        <a:bodyPr/>
        <a:lstStyle/>
        <a:p>
          <a:endParaRPr lang="en-US"/>
        </a:p>
      </dgm:t>
    </dgm:pt>
    <dgm:pt modelId="{0D340F27-75E0-41EA-B2C8-6317DE8B903F}" type="parTrans" cxnId="{8374A73D-EA9F-47E3-87B0-DA15221EEE4B}">
      <dgm:prSet/>
      <dgm:spPr/>
      <dgm:t>
        <a:bodyPr/>
        <a:lstStyle/>
        <a:p>
          <a:endParaRPr lang="en-GB"/>
        </a:p>
      </dgm:t>
    </dgm:pt>
    <dgm:pt modelId="{88DE55E5-6BDA-4F94-A735-2529884CEDFC}" type="sibTrans" cxnId="{8374A73D-EA9F-47E3-87B0-DA15221EEE4B}">
      <dgm:prSet/>
      <dgm:spPr/>
      <dgm:t>
        <a:bodyPr/>
        <a:lstStyle/>
        <a:p>
          <a:endParaRPr lang="en-GB"/>
        </a:p>
      </dgm:t>
    </dgm:pt>
    <dgm:pt modelId="{63B3F063-BB18-4C8D-93D2-8616177A078F}">
      <dgm:prSet/>
      <dgm:spPr/>
      <dgm:t>
        <a:bodyPr/>
        <a:lstStyle/>
        <a:p>
          <a:endParaRPr lang="en-US"/>
        </a:p>
      </dgm:t>
    </dgm:pt>
    <dgm:pt modelId="{60AB2DAB-9E32-4DE9-A8D8-7F6D5284B634}" type="parTrans" cxnId="{9B4D19BD-F6A9-4F21-B584-655CD22C0A75}">
      <dgm:prSet/>
      <dgm:spPr/>
      <dgm:t>
        <a:bodyPr/>
        <a:lstStyle/>
        <a:p>
          <a:endParaRPr lang="en-GB"/>
        </a:p>
      </dgm:t>
    </dgm:pt>
    <dgm:pt modelId="{D388C268-7662-4FBE-9149-13A64E5D8BCD}" type="sibTrans" cxnId="{9B4D19BD-F6A9-4F21-B584-655CD22C0A75}">
      <dgm:prSet/>
      <dgm:spPr/>
      <dgm:t>
        <a:bodyPr/>
        <a:lstStyle/>
        <a:p>
          <a:endParaRPr lang="en-GB"/>
        </a:p>
      </dgm:t>
    </dgm:pt>
    <dgm:pt modelId="{F928303F-2922-4BA0-AC4C-9CF98D7EAC98}">
      <dgm:prSet/>
      <dgm:spPr/>
      <dgm:t>
        <a:bodyPr/>
        <a:lstStyle/>
        <a:p>
          <a:endParaRPr lang="en-US"/>
        </a:p>
      </dgm:t>
    </dgm:pt>
    <dgm:pt modelId="{5CBFF614-A972-408E-BB18-43895C72E07F}" type="parTrans" cxnId="{893DB7F9-0AE7-4C49-AABB-749E88CA9B22}">
      <dgm:prSet/>
      <dgm:spPr/>
      <dgm:t>
        <a:bodyPr/>
        <a:lstStyle/>
        <a:p>
          <a:endParaRPr lang="en-GB"/>
        </a:p>
      </dgm:t>
    </dgm:pt>
    <dgm:pt modelId="{33974B50-2C2F-45FC-9B4A-D52BA88DA873}" type="sibTrans" cxnId="{893DB7F9-0AE7-4C49-AABB-749E88CA9B22}">
      <dgm:prSet/>
      <dgm:spPr/>
      <dgm:t>
        <a:bodyPr/>
        <a:lstStyle/>
        <a:p>
          <a:endParaRPr lang="en-GB"/>
        </a:p>
      </dgm:t>
    </dgm:pt>
    <dgm:pt modelId="{2AC11A5B-8977-43E9-9FDB-55AD92A34730}" type="pres">
      <dgm:prSet presAssocID="{1D607114-D542-4F90-AADF-910C2E2ACBC0}" presName="linear" presStyleCnt="0">
        <dgm:presLayoutVars>
          <dgm:animLvl val="lvl"/>
          <dgm:resizeHandles val="exact"/>
        </dgm:presLayoutVars>
      </dgm:prSet>
      <dgm:spPr/>
    </dgm:pt>
    <dgm:pt modelId="{055534C1-23C4-46F4-842A-DDAE6A61F3C4}" type="pres">
      <dgm:prSet presAssocID="{DD51E46C-FE2F-42FC-B2E7-1A92142DD116}" presName="parentText" presStyleLbl="node1" presStyleIdx="0" presStyleCnt="2">
        <dgm:presLayoutVars>
          <dgm:chMax val="0"/>
          <dgm:bulletEnabled val="1"/>
        </dgm:presLayoutVars>
      </dgm:prSet>
      <dgm:spPr/>
    </dgm:pt>
    <dgm:pt modelId="{5B2A8961-6D54-46A6-9B9F-3D7C58ABEB8A}" type="pres">
      <dgm:prSet presAssocID="{DD51E46C-FE2F-42FC-B2E7-1A92142DD116}" presName="childText" presStyleLbl="revTx" presStyleIdx="0" presStyleCnt="2">
        <dgm:presLayoutVars>
          <dgm:bulletEnabled val="1"/>
        </dgm:presLayoutVars>
      </dgm:prSet>
      <dgm:spPr/>
    </dgm:pt>
    <dgm:pt modelId="{ECCE48E6-72EE-4C11-9A40-D4634623BC7E}" type="pres">
      <dgm:prSet presAssocID="{A71E5EC7-ED6A-4293-88A1-ECE78D3A5D7C}" presName="parentText" presStyleLbl="node1" presStyleIdx="1" presStyleCnt="2">
        <dgm:presLayoutVars>
          <dgm:chMax val="0"/>
          <dgm:bulletEnabled val="1"/>
        </dgm:presLayoutVars>
      </dgm:prSet>
      <dgm:spPr/>
    </dgm:pt>
    <dgm:pt modelId="{380C9874-A2DC-42C7-BE8C-0955E2E50B37}" type="pres">
      <dgm:prSet presAssocID="{A71E5EC7-ED6A-4293-88A1-ECE78D3A5D7C}" presName="childText" presStyleLbl="revTx" presStyleIdx="1" presStyleCnt="2">
        <dgm:presLayoutVars>
          <dgm:bulletEnabled val="1"/>
        </dgm:presLayoutVars>
      </dgm:prSet>
      <dgm:spPr/>
    </dgm:pt>
  </dgm:ptLst>
  <dgm:cxnLst>
    <dgm:cxn modelId="{41077F09-8CFE-4BD7-B83C-9FC9A8D47A79}" type="presOf" srcId="{A71E5EC7-ED6A-4293-88A1-ECE78D3A5D7C}" destId="{ECCE48E6-72EE-4C11-9A40-D4634623BC7E}" srcOrd="0" destOrd="0" presId="urn:microsoft.com/office/officeart/2005/8/layout/vList2"/>
    <dgm:cxn modelId="{AA68580B-5C8A-4E2B-9052-B86C0370E4B3}" type="presOf" srcId="{F928303F-2922-4BA0-AC4C-9CF98D7EAC98}" destId="{380C9874-A2DC-42C7-BE8C-0955E2E50B37}" srcOrd="0" destOrd="3" presId="urn:microsoft.com/office/officeart/2005/8/layout/vList2"/>
    <dgm:cxn modelId="{352F5E25-C953-4E36-AD80-4F094546DAC3}" type="presOf" srcId="{BFBA178E-8120-45CB-8DAC-75CC0BB82E5F}" destId="{5B2A8961-6D54-46A6-9B9F-3D7C58ABEB8A}" srcOrd="0" destOrd="2" presId="urn:microsoft.com/office/officeart/2005/8/layout/vList2"/>
    <dgm:cxn modelId="{80B25533-C9B3-42CB-92B0-B478E673D1AE}" srcId="{1D607114-D542-4F90-AADF-910C2E2ACBC0}" destId="{A71E5EC7-ED6A-4293-88A1-ECE78D3A5D7C}" srcOrd="1" destOrd="0" parTransId="{E924F271-61B9-4E9A-A9BB-084DD3B4932E}" sibTransId="{3666CD9C-F382-4FB3-B46E-4EA33699799C}"/>
    <dgm:cxn modelId="{BD5A6935-8645-47D0-9AD3-578302F37D33}" type="presOf" srcId="{FC6AC0BD-6C30-43A6-87C5-4524C79B5B5B}" destId="{5B2A8961-6D54-46A6-9B9F-3D7C58ABEB8A}" srcOrd="0" destOrd="0" presId="urn:microsoft.com/office/officeart/2005/8/layout/vList2"/>
    <dgm:cxn modelId="{DEC2773D-DC08-4377-911F-683823DACEA2}" type="presOf" srcId="{B8A15D2C-3F9C-4CDF-B053-58B55AC89CD8}" destId="{380C9874-A2DC-42C7-BE8C-0955E2E50B37}" srcOrd="0" destOrd="2" presId="urn:microsoft.com/office/officeart/2005/8/layout/vList2"/>
    <dgm:cxn modelId="{8374A73D-EA9F-47E3-87B0-DA15221EEE4B}" srcId="{DD51E46C-FE2F-42FC-B2E7-1A92142DD116}" destId="{FC6AC0BD-6C30-43A6-87C5-4524C79B5B5B}" srcOrd="0" destOrd="0" parTransId="{0D340F27-75E0-41EA-B2C8-6317DE8B903F}" sibTransId="{88DE55E5-6BDA-4F94-A735-2529884CEDFC}"/>
    <dgm:cxn modelId="{7E154B62-B93D-4189-AB7C-6ABCD7460C26}" srcId="{1D607114-D542-4F90-AADF-910C2E2ACBC0}" destId="{DD51E46C-FE2F-42FC-B2E7-1A92142DD116}" srcOrd="0" destOrd="0" parTransId="{92E10790-15B0-44A1-8D53-DE596087EF87}" sibTransId="{123D5CCA-80D4-4559-BD5C-631F2C6157D3}"/>
    <dgm:cxn modelId="{2282B464-9E46-4B97-AD12-240C7F54C848}" type="presOf" srcId="{DD51E46C-FE2F-42FC-B2E7-1A92142DD116}" destId="{055534C1-23C4-46F4-842A-DDAE6A61F3C4}" srcOrd="0" destOrd="0" presId="urn:microsoft.com/office/officeart/2005/8/layout/vList2"/>
    <dgm:cxn modelId="{61B30C66-BE34-4C4A-A084-D1DC23F04846}" srcId="{A71E5EC7-ED6A-4293-88A1-ECE78D3A5D7C}" destId="{679FD81F-BA6A-4115-9025-F170CFE8DC2F}" srcOrd="1" destOrd="0" parTransId="{85A57601-A0B0-4E5D-A386-CE85168CC99D}" sibTransId="{3C6F9635-AF50-4143-A65E-5EE774EE62D1}"/>
    <dgm:cxn modelId="{D8BF524D-119C-45E1-94F2-AC674B96781D}" type="presOf" srcId="{63B3F063-BB18-4C8D-93D2-8616177A078F}" destId="{380C9874-A2DC-42C7-BE8C-0955E2E50B37}" srcOrd="0" destOrd="0" presId="urn:microsoft.com/office/officeart/2005/8/layout/vList2"/>
    <dgm:cxn modelId="{C88A7E53-34E6-40C3-AD97-36AEB595633D}" srcId="{DD51E46C-FE2F-42FC-B2E7-1A92142DD116}" destId="{8EABE0ED-93EE-46F4-9421-104E3FD86024}" srcOrd="1" destOrd="0" parTransId="{008D1302-C62D-4169-B9FF-A19ADBBC0142}" sibTransId="{BF46D5B1-A998-4FEF-8C0A-A451A09083A8}"/>
    <dgm:cxn modelId="{73951F83-3E9A-4D6B-AFD0-84196850BB52}" srcId="{A71E5EC7-ED6A-4293-88A1-ECE78D3A5D7C}" destId="{B8A15D2C-3F9C-4CDF-B053-58B55AC89CD8}" srcOrd="2" destOrd="0" parTransId="{3DED4778-BCD2-4271-A9E8-C220315E3EC1}" sibTransId="{F1BE64BC-5667-46C7-BFA8-C34862FA82D2}"/>
    <dgm:cxn modelId="{1759B591-59A3-4B7E-9DD0-43BEBF89D089}" type="presOf" srcId="{679FD81F-BA6A-4115-9025-F170CFE8DC2F}" destId="{380C9874-A2DC-42C7-BE8C-0955E2E50B37}" srcOrd="0" destOrd="1" presId="urn:microsoft.com/office/officeart/2005/8/layout/vList2"/>
    <dgm:cxn modelId="{BEF35393-08EA-4D96-8147-334817046566}" type="presOf" srcId="{8EABE0ED-93EE-46F4-9421-104E3FD86024}" destId="{5B2A8961-6D54-46A6-9B9F-3D7C58ABEB8A}" srcOrd="0" destOrd="1" presId="urn:microsoft.com/office/officeart/2005/8/layout/vList2"/>
    <dgm:cxn modelId="{8B57AB9C-12A5-4DD9-916A-7D463248698C}" type="presOf" srcId="{1D607114-D542-4F90-AADF-910C2E2ACBC0}" destId="{2AC11A5B-8977-43E9-9FDB-55AD92A34730}" srcOrd="0" destOrd="0" presId="urn:microsoft.com/office/officeart/2005/8/layout/vList2"/>
    <dgm:cxn modelId="{9B4D19BD-F6A9-4F21-B584-655CD22C0A75}" srcId="{A71E5EC7-ED6A-4293-88A1-ECE78D3A5D7C}" destId="{63B3F063-BB18-4C8D-93D2-8616177A078F}" srcOrd="0" destOrd="0" parTransId="{60AB2DAB-9E32-4DE9-A8D8-7F6D5284B634}" sibTransId="{D388C268-7662-4FBE-9149-13A64E5D8BCD}"/>
    <dgm:cxn modelId="{8771B8CD-DC4D-4C13-96EB-C196438F128D}" srcId="{DD51E46C-FE2F-42FC-B2E7-1A92142DD116}" destId="{BFBA178E-8120-45CB-8DAC-75CC0BB82E5F}" srcOrd="2" destOrd="0" parTransId="{8D8F8DF3-B458-4529-8E3D-47268665E55E}" sibTransId="{C09837A0-30C1-4A7F-BB4F-DF88E9DAC7F3}"/>
    <dgm:cxn modelId="{893DB7F9-0AE7-4C49-AABB-749E88CA9B22}" srcId="{A71E5EC7-ED6A-4293-88A1-ECE78D3A5D7C}" destId="{F928303F-2922-4BA0-AC4C-9CF98D7EAC98}" srcOrd="3" destOrd="0" parTransId="{5CBFF614-A972-408E-BB18-43895C72E07F}" sibTransId="{33974B50-2C2F-45FC-9B4A-D52BA88DA873}"/>
    <dgm:cxn modelId="{396FC009-7160-4A34-9224-C03698D50A35}" type="presParOf" srcId="{2AC11A5B-8977-43E9-9FDB-55AD92A34730}" destId="{055534C1-23C4-46F4-842A-DDAE6A61F3C4}" srcOrd="0" destOrd="0" presId="urn:microsoft.com/office/officeart/2005/8/layout/vList2"/>
    <dgm:cxn modelId="{5E01C7A7-F853-4B49-8149-567B7A94E66D}" type="presParOf" srcId="{2AC11A5B-8977-43E9-9FDB-55AD92A34730}" destId="{5B2A8961-6D54-46A6-9B9F-3D7C58ABEB8A}" srcOrd="1" destOrd="0" presId="urn:microsoft.com/office/officeart/2005/8/layout/vList2"/>
    <dgm:cxn modelId="{39DD3149-69B0-4EE5-AD62-6070026E82F8}" type="presParOf" srcId="{2AC11A5B-8977-43E9-9FDB-55AD92A34730}" destId="{ECCE48E6-72EE-4C11-9A40-D4634623BC7E}" srcOrd="2" destOrd="0" presId="urn:microsoft.com/office/officeart/2005/8/layout/vList2"/>
    <dgm:cxn modelId="{335D591B-EF58-41C0-A64A-5F29CA191AC3}" type="presParOf" srcId="{2AC11A5B-8977-43E9-9FDB-55AD92A34730}" destId="{380C9874-A2DC-42C7-BE8C-0955E2E50B3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7DFE3-6C5C-4906-BCA9-F61207D4AD0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EF55293-AE51-49EF-98D6-D5A76216D644}">
      <dgm:prSet/>
      <dgm:spPr/>
      <dgm:t>
        <a:bodyPr/>
        <a:lstStyle/>
        <a:p>
          <a:r>
            <a:rPr lang="en-GB" b="1"/>
            <a:t>3.  What events will run on the day?</a:t>
          </a:r>
          <a:endParaRPr lang="en-US"/>
        </a:p>
      </dgm:t>
    </dgm:pt>
    <dgm:pt modelId="{49689AD4-F75D-4186-B694-25087AFFAC32}" type="parTrans" cxnId="{E1C960B3-703D-4A50-AC94-84A545AC6C89}">
      <dgm:prSet/>
      <dgm:spPr/>
      <dgm:t>
        <a:bodyPr/>
        <a:lstStyle/>
        <a:p>
          <a:endParaRPr lang="en-US"/>
        </a:p>
      </dgm:t>
    </dgm:pt>
    <dgm:pt modelId="{144B0805-461F-4541-A8A4-A88B16FD8F14}" type="sibTrans" cxnId="{E1C960B3-703D-4A50-AC94-84A545AC6C89}">
      <dgm:prSet/>
      <dgm:spPr/>
      <dgm:t>
        <a:bodyPr/>
        <a:lstStyle/>
        <a:p>
          <a:endParaRPr lang="en-US"/>
        </a:p>
      </dgm:t>
    </dgm:pt>
    <dgm:pt modelId="{46FE2BF4-C2D6-4FB7-9F45-A6C34A3E0928}">
      <dgm:prSet/>
      <dgm:spPr/>
      <dgm:t>
        <a:bodyPr/>
        <a:lstStyle/>
        <a:p>
          <a:r>
            <a:rPr lang="en-GB" dirty="0"/>
            <a:t>Music and whole school discussions of cultural differences.</a:t>
          </a:r>
          <a:endParaRPr lang="en-US" dirty="0"/>
        </a:p>
      </dgm:t>
    </dgm:pt>
    <dgm:pt modelId="{6FDA7699-3A18-4C68-A854-0405C688C4F0}" type="parTrans" cxnId="{3BF3B563-6E22-4784-8831-372B2CD55DE0}">
      <dgm:prSet/>
      <dgm:spPr/>
      <dgm:t>
        <a:bodyPr/>
        <a:lstStyle/>
        <a:p>
          <a:endParaRPr lang="en-US"/>
        </a:p>
      </dgm:t>
    </dgm:pt>
    <dgm:pt modelId="{E7651DCA-B7D9-4D5B-BF46-2F4D038EBCBE}" type="sibTrans" cxnId="{3BF3B563-6E22-4784-8831-372B2CD55DE0}">
      <dgm:prSet/>
      <dgm:spPr/>
      <dgm:t>
        <a:bodyPr/>
        <a:lstStyle/>
        <a:p>
          <a:endParaRPr lang="en-US"/>
        </a:p>
      </dgm:t>
    </dgm:pt>
    <dgm:pt modelId="{FDA42EEE-A999-4549-9E46-B1F35A58C84A}">
      <dgm:prSet/>
      <dgm:spPr/>
      <dgm:t>
        <a:bodyPr/>
        <a:lstStyle/>
        <a:p>
          <a:r>
            <a:rPr lang="en-GB" dirty="0"/>
            <a:t>The canteen will provide foods which have an international element to them. </a:t>
          </a:r>
          <a:endParaRPr lang="en-US" dirty="0"/>
        </a:p>
      </dgm:t>
    </dgm:pt>
    <dgm:pt modelId="{9BFD24F7-C192-4480-8FAF-CA56A355BB05}" type="parTrans" cxnId="{5C86729F-A871-4A20-8EE2-70CCBAE0E6F3}">
      <dgm:prSet/>
      <dgm:spPr/>
      <dgm:t>
        <a:bodyPr/>
        <a:lstStyle/>
        <a:p>
          <a:endParaRPr lang="en-US"/>
        </a:p>
      </dgm:t>
    </dgm:pt>
    <dgm:pt modelId="{7EC34C50-5769-4D69-9148-017D15FE103A}" type="sibTrans" cxnId="{5C86729F-A871-4A20-8EE2-70CCBAE0E6F3}">
      <dgm:prSet/>
      <dgm:spPr/>
      <dgm:t>
        <a:bodyPr/>
        <a:lstStyle/>
        <a:p>
          <a:endParaRPr lang="en-US"/>
        </a:p>
      </dgm:t>
    </dgm:pt>
    <dgm:pt modelId="{164A8ECB-72B0-4982-9164-AEDC074190BD}">
      <dgm:prSet/>
      <dgm:spPr/>
      <dgm:t>
        <a:bodyPr/>
        <a:lstStyle/>
        <a:p>
          <a:r>
            <a:rPr lang="en-GB" dirty="0"/>
            <a:t>Students will be encouraged to create PPT’s on international cultures which will be played in form time/lessons during the day.</a:t>
          </a:r>
          <a:endParaRPr lang="en-US" dirty="0"/>
        </a:p>
      </dgm:t>
    </dgm:pt>
    <dgm:pt modelId="{A966C7F8-F9EF-4E42-9D68-75AF8BAEC1A8}" type="parTrans" cxnId="{D862069A-6539-457D-BB9D-92C4A227DEFE}">
      <dgm:prSet/>
      <dgm:spPr/>
      <dgm:t>
        <a:bodyPr/>
        <a:lstStyle/>
        <a:p>
          <a:endParaRPr lang="en-US"/>
        </a:p>
      </dgm:t>
    </dgm:pt>
    <dgm:pt modelId="{5B1C0822-0C40-4425-A7DC-37F82DAA0639}" type="sibTrans" cxnId="{D862069A-6539-457D-BB9D-92C4A227DEFE}">
      <dgm:prSet/>
      <dgm:spPr/>
      <dgm:t>
        <a:bodyPr/>
        <a:lstStyle/>
        <a:p>
          <a:endParaRPr lang="en-US"/>
        </a:p>
      </dgm:t>
    </dgm:pt>
    <dgm:pt modelId="{00DA9CC2-B713-4F07-8B1F-F78112BE197C}">
      <dgm:prSet/>
      <dgm:spPr/>
      <dgm:t>
        <a:bodyPr/>
        <a:lstStyle/>
        <a:p>
          <a:r>
            <a:rPr lang="en-GB" dirty="0"/>
            <a:t>Students and staff will have the opportunity to wear cultural clothing which respectfully celebrates the diversity of cultures which we have in Highams Park school. It would be great if as many staff could participate as possible.</a:t>
          </a:r>
          <a:endParaRPr lang="en-US" dirty="0"/>
        </a:p>
      </dgm:t>
    </dgm:pt>
    <dgm:pt modelId="{9F910454-C163-4345-8364-8F71A65EEE85}" type="parTrans" cxnId="{CDAC7349-DF11-4BE8-BC7D-2971B3178AE1}">
      <dgm:prSet/>
      <dgm:spPr/>
      <dgm:t>
        <a:bodyPr/>
        <a:lstStyle/>
        <a:p>
          <a:endParaRPr lang="en-US"/>
        </a:p>
      </dgm:t>
    </dgm:pt>
    <dgm:pt modelId="{4DB77CD5-A6F2-4FF5-91EA-C0089929AF16}" type="sibTrans" cxnId="{CDAC7349-DF11-4BE8-BC7D-2971B3178AE1}">
      <dgm:prSet/>
      <dgm:spPr/>
      <dgm:t>
        <a:bodyPr/>
        <a:lstStyle/>
        <a:p>
          <a:endParaRPr lang="en-US"/>
        </a:p>
      </dgm:t>
    </dgm:pt>
    <dgm:pt modelId="{7E84AD66-E235-41F2-8C4A-F6DDA038D484}">
      <dgm:prSet/>
      <dgm:spPr/>
      <dgm:t>
        <a:bodyPr/>
        <a:lstStyle/>
        <a:p>
          <a:r>
            <a:rPr lang="en-GB" dirty="0"/>
            <a:t>Students will also run 2 stalls during lunchtime enabling students to come and try a range of international foods.</a:t>
          </a:r>
          <a:endParaRPr lang="en-US" dirty="0"/>
        </a:p>
      </dgm:t>
    </dgm:pt>
    <dgm:pt modelId="{AB4D868B-5093-4EDE-BC3A-16402D3E306F}" type="parTrans" cxnId="{80CD092C-5376-4887-A331-0DE151CE8FC7}">
      <dgm:prSet/>
      <dgm:spPr/>
      <dgm:t>
        <a:bodyPr/>
        <a:lstStyle/>
        <a:p>
          <a:endParaRPr lang="en-GB"/>
        </a:p>
      </dgm:t>
    </dgm:pt>
    <dgm:pt modelId="{5A117274-9E2D-4EF5-BC9C-F7BCB59331D2}" type="sibTrans" cxnId="{80CD092C-5376-4887-A331-0DE151CE8FC7}">
      <dgm:prSet/>
      <dgm:spPr/>
      <dgm:t>
        <a:bodyPr/>
        <a:lstStyle/>
        <a:p>
          <a:endParaRPr lang="en-GB"/>
        </a:p>
      </dgm:t>
    </dgm:pt>
    <dgm:pt modelId="{8ED7B539-2A4B-40EE-915F-C06B271698BF}">
      <dgm:prSet/>
      <dgm:spPr/>
      <dgm:t>
        <a:bodyPr/>
        <a:lstStyle/>
        <a:p>
          <a:endParaRPr lang="en-US"/>
        </a:p>
      </dgm:t>
    </dgm:pt>
    <dgm:pt modelId="{B9A7C1A3-4FBC-47EB-AA7E-6734CEBA5408}" type="parTrans" cxnId="{0DC57F30-CD54-4D7E-986F-3AF4DD53B042}">
      <dgm:prSet/>
      <dgm:spPr/>
      <dgm:t>
        <a:bodyPr/>
        <a:lstStyle/>
        <a:p>
          <a:endParaRPr lang="en-GB"/>
        </a:p>
      </dgm:t>
    </dgm:pt>
    <dgm:pt modelId="{C271ED51-D563-44D1-AE45-8D9A68753886}" type="sibTrans" cxnId="{0DC57F30-CD54-4D7E-986F-3AF4DD53B042}">
      <dgm:prSet/>
      <dgm:spPr/>
      <dgm:t>
        <a:bodyPr/>
        <a:lstStyle/>
        <a:p>
          <a:endParaRPr lang="en-GB"/>
        </a:p>
      </dgm:t>
    </dgm:pt>
    <dgm:pt modelId="{3D1E1AB8-820A-4B0B-829C-C883F21EF40A}">
      <dgm:prSet/>
      <dgm:spPr/>
      <dgm:t>
        <a:bodyPr/>
        <a:lstStyle/>
        <a:p>
          <a:r>
            <a:rPr lang="en-GB" dirty="0"/>
            <a:t>Students will have the opportunity to listen to international cultural playlists of music</a:t>
          </a:r>
          <a:endParaRPr lang="en-US" dirty="0"/>
        </a:p>
      </dgm:t>
    </dgm:pt>
    <dgm:pt modelId="{2CFDE1C2-C32B-4341-81CD-5AC5FF2712ED}" type="parTrans" cxnId="{F23DB036-DA68-4FA7-BDD7-6B8971E47B61}">
      <dgm:prSet/>
      <dgm:spPr/>
      <dgm:t>
        <a:bodyPr/>
        <a:lstStyle/>
        <a:p>
          <a:endParaRPr lang="en-GB"/>
        </a:p>
      </dgm:t>
    </dgm:pt>
    <dgm:pt modelId="{D06A961D-A256-4755-AAB0-C466165F3921}" type="sibTrans" cxnId="{F23DB036-DA68-4FA7-BDD7-6B8971E47B61}">
      <dgm:prSet/>
      <dgm:spPr/>
      <dgm:t>
        <a:bodyPr/>
        <a:lstStyle/>
        <a:p>
          <a:endParaRPr lang="en-GB"/>
        </a:p>
      </dgm:t>
    </dgm:pt>
    <dgm:pt modelId="{215CF14F-BD3F-4D29-98DD-DBF459E8F0C7}" type="pres">
      <dgm:prSet presAssocID="{25A7DFE3-6C5C-4906-BCA9-F61207D4AD0D}" presName="linear" presStyleCnt="0">
        <dgm:presLayoutVars>
          <dgm:animLvl val="lvl"/>
          <dgm:resizeHandles val="exact"/>
        </dgm:presLayoutVars>
      </dgm:prSet>
      <dgm:spPr/>
    </dgm:pt>
    <dgm:pt modelId="{A3A844CA-39B9-4220-AB0C-D7DAF69C0723}" type="pres">
      <dgm:prSet presAssocID="{9EF55293-AE51-49EF-98D6-D5A76216D644}" presName="parentText" presStyleLbl="node1" presStyleIdx="0" presStyleCnt="1">
        <dgm:presLayoutVars>
          <dgm:chMax val="0"/>
          <dgm:bulletEnabled val="1"/>
        </dgm:presLayoutVars>
      </dgm:prSet>
      <dgm:spPr/>
    </dgm:pt>
    <dgm:pt modelId="{5A730F2A-9700-477A-BAE8-C45AFA92316E}" type="pres">
      <dgm:prSet presAssocID="{9EF55293-AE51-49EF-98D6-D5A76216D644}" presName="childText" presStyleLbl="revTx" presStyleIdx="0" presStyleCnt="1">
        <dgm:presLayoutVars>
          <dgm:bulletEnabled val="1"/>
        </dgm:presLayoutVars>
      </dgm:prSet>
      <dgm:spPr/>
    </dgm:pt>
  </dgm:ptLst>
  <dgm:cxnLst>
    <dgm:cxn modelId="{007F7209-4BDA-49FE-98B3-AD9571EB2B92}" type="presOf" srcId="{164A8ECB-72B0-4982-9164-AEDC074190BD}" destId="{5A730F2A-9700-477A-BAE8-C45AFA92316E}" srcOrd="0" destOrd="5" presId="urn:microsoft.com/office/officeart/2005/8/layout/vList2"/>
    <dgm:cxn modelId="{80CD092C-5376-4887-A331-0DE151CE8FC7}" srcId="{9EF55293-AE51-49EF-98D6-D5A76216D644}" destId="{7E84AD66-E235-41F2-8C4A-F6DDA038D484}" srcOrd="3" destOrd="0" parTransId="{AB4D868B-5093-4EDE-BC3A-16402D3E306F}" sibTransId="{5A117274-9E2D-4EF5-BC9C-F7BCB59331D2}"/>
    <dgm:cxn modelId="{0DC57F30-CD54-4D7E-986F-3AF4DD53B042}" srcId="{9EF55293-AE51-49EF-98D6-D5A76216D644}" destId="{8ED7B539-2A4B-40EE-915F-C06B271698BF}" srcOrd="0" destOrd="0" parTransId="{B9A7C1A3-4FBC-47EB-AA7E-6734CEBA5408}" sibTransId="{C271ED51-D563-44D1-AE45-8D9A68753886}"/>
    <dgm:cxn modelId="{2D740E36-782D-47D4-A06F-40AA7D4B8953}" type="presOf" srcId="{8ED7B539-2A4B-40EE-915F-C06B271698BF}" destId="{5A730F2A-9700-477A-BAE8-C45AFA92316E}" srcOrd="0" destOrd="0" presId="urn:microsoft.com/office/officeart/2005/8/layout/vList2"/>
    <dgm:cxn modelId="{F23DB036-DA68-4FA7-BDD7-6B8971E47B61}" srcId="{9EF55293-AE51-49EF-98D6-D5A76216D644}" destId="{3D1E1AB8-820A-4B0B-829C-C883F21EF40A}" srcOrd="4" destOrd="0" parTransId="{2CFDE1C2-C32B-4341-81CD-5AC5FF2712ED}" sibTransId="{D06A961D-A256-4755-AAB0-C466165F3921}"/>
    <dgm:cxn modelId="{3BF3B563-6E22-4784-8831-372B2CD55DE0}" srcId="{9EF55293-AE51-49EF-98D6-D5A76216D644}" destId="{46FE2BF4-C2D6-4FB7-9F45-A6C34A3E0928}" srcOrd="1" destOrd="0" parTransId="{6FDA7699-3A18-4C68-A854-0405C688C4F0}" sibTransId="{E7651DCA-B7D9-4D5B-BF46-2F4D038EBCBE}"/>
    <dgm:cxn modelId="{CDAC7349-DF11-4BE8-BC7D-2971B3178AE1}" srcId="{9EF55293-AE51-49EF-98D6-D5A76216D644}" destId="{00DA9CC2-B713-4F07-8B1F-F78112BE197C}" srcOrd="6" destOrd="0" parTransId="{9F910454-C163-4345-8364-8F71A65EEE85}" sibTransId="{4DB77CD5-A6F2-4FF5-91EA-C0089929AF16}"/>
    <dgm:cxn modelId="{D862069A-6539-457D-BB9D-92C4A227DEFE}" srcId="{9EF55293-AE51-49EF-98D6-D5A76216D644}" destId="{164A8ECB-72B0-4982-9164-AEDC074190BD}" srcOrd="5" destOrd="0" parTransId="{A966C7F8-F9EF-4E42-9D68-75AF8BAEC1A8}" sibTransId="{5B1C0822-0C40-4425-A7DC-37F82DAA0639}"/>
    <dgm:cxn modelId="{6E096C9D-77C2-46D8-B21D-DE9E22DAE6D4}" type="presOf" srcId="{25A7DFE3-6C5C-4906-BCA9-F61207D4AD0D}" destId="{215CF14F-BD3F-4D29-98DD-DBF459E8F0C7}" srcOrd="0" destOrd="0" presId="urn:microsoft.com/office/officeart/2005/8/layout/vList2"/>
    <dgm:cxn modelId="{58FD539E-B9AF-435A-9AC3-3076CE62B0FE}" type="presOf" srcId="{FDA42EEE-A999-4549-9E46-B1F35A58C84A}" destId="{5A730F2A-9700-477A-BAE8-C45AFA92316E}" srcOrd="0" destOrd="2" presId="urn:microsoft.com/office/officeart/2005/8/layout/vList2"/>
    <dgm:cxn modelId="{5C86729F-A871-4A20-8EE2-70CCBAE0E6F3}" srcId="{9EF55293-AE51-49EF-98D6-D5A76216D644}" destId="{FDA42EEE-A999-4549-9E46-B1F35A58C84A}" srcOrd="2" destOrd="0" parTransId="{9BFD24F7-C192-4480-8FAF-CA56A355BB05}" sibTransId="{7EC34C50-5769-4D69-9148-017D15FE103A}"/>
    <dgm:cxn modelId="{E1C960B3-703D-4A50-AC94-84A545AC6C89}" srcId="{25A7DFE3-6C5C-4906-BCA9-F61207D4AD0D}" destId="{9EF55293-AE51-49EF-98D6-D5A76216D644}" srcOrd="0" destOrd="0" parTransId="{49689AD4-F75D-4186-B694-25087AFFAC32}" sibTransId="{144B0805-461F-4541-A8A4-A88B16FD8F14}"/>
    <dgm:cxn modelId="{A492B9C3-FB2C-431D-8953-AFC879886778}" type="presOf" srcId="{9EF55293-AE51-49EF-98D6-D5A76216D644}" destId="{A3A844CA-39B9-4220-AB0C-D7DAF69C0723}" srcOrd="0" destOrd="0" presId="urn:microsoft.com/office/officeart/2005/8/layout/vList2"/>
    <dgm:cxn modelId="{E84955D0-D487-4059-8761-8545BBF3E314}" type="presOf" srcId="{00DA9CC2-B713-4F07-8B1F-F78112BE197C}" destId="{5A730F2A-9700-477A-BAE8-C45AFA92316E}" srcOrd="0" destOrd="6" presId="urn:microsoft.com/office/officeart/2005/8/layout/vList2"/>
    <dgm:cxn modelId="{15D169E2-3797-4604-B1A6-0A1091507F25}" type="presOf" srcId="{7E84AD66-E235-41F2-8C4A-F6DDA038D484}" destId="{5A730F2A-9700-477A-BAE8-C45AFA92316E}" srcOrd="0" destOrd="3" presId="urn:microsoft.com/office/officeart/2005/8/layout/vList2"/>
    <dgm:cxn modelId="{F18E98E9-9C04-455A-82D4-BF304A46C5CD}" type="presOf" srcId="{46FE2BF4-C2D6-4FB7-9F45-A6C34A3E0928}" destId="{5A730F2A-9700-477A-BAE8-C45AFA92316E}" srcOrd="0" destOrd="1" presId="urn:microsoft.com/office/officeart/2005/8/layout/vList2"/>
    <dgm:cxn modelId="{2A668EF7-7220-4D69-8866-CB5FF569CD8F}" type="presOf" srcId="{3D1E1AB8-820A-4B0B-829C-C883F21EF40A}" destId="{5A730F2A-9700-477A-BAE8-C45AFA92316E}" srcOrd="0" destOrd="4" presId="urn:microsoft.com/office/officeart/2005/8/layout/vList2"/>
    <dgm:cxn modelId="{5D50624C-7221-4CF5-B263-D97698D67FF2}" type="presParOf" srcId="{215CF14F-BD3F-4D29-98DD-DBF459E8F0C7}" destId="{A3A844CA-39B9-4220-AB0C-D7DAF69C0723}" srcOrd="0" destOrd="0" presId="urn:microsoft.com/office/officeart/2005/8/layout/vList2"/>
    <dgm:cxn modelId="{83E5A529-32E3-4EC3-8981-3CFBC2AD4C0F}" type="presParOf" srcId="{215CF14F-BD3F-4D29-98DD-DBF459E8F0C7}" destId="{5A730F2A-9700-477A-BAE8-C45AFA92316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84A71-57DF-47EE-B7FA-1C8BDB93A48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223D8DC-91E4-4E10-AE3A-2416B2879A3A}">
      <dgm:prSet/>
      <dgm:spPr/>
      <dgm:t>
        <a:bodyPr/>
        <a:lstStyle/>
        <a:p>
          <a:pPr rtl="0"/>
          <a:r>
            <a:rPr lang="en-GB" b="1" dirty="0"/>
            <a:t>4.</a:t>
          </a:r>
          <a:r>
            <a:rPr lang="en-GB" b="1" dirty="0">
              <a:latin typeface="Century Gothic" panose="020B0502020202020204"/>
            </a:rPr>
            <a:t> </a:t>
          </a:r>
          <a:r>
            <a:rPr lang="en-GB" b="1" dirty="0"/>
            <a:t> I’m English and don’t have any known links to other countries in my immediate heritage – what can I do and wear?</a:t>
          </a:r>
          <a:endParaRPr lang="en-US" dirty="0"/>
        </a:p>
      </dgm:t>
    </dgm:pt>
    <dgm:pt modelId="{C90050D2-6382-43F6-BFBD-82F408FA7236}" type="parTrans" cxnId="{34091AD5-801D-4256-AF59-55E04672B666}">
      <dgm:prSet/>
      <dgm:spPr/>
      <dgm:t>
        <a:bodyPr/>
        <a:lstStyle/>
        <a:p>
          <a:endParaRPr lang="en-US"/>
        </a:p>
      </dgm:t>
    </dgm:pt>
    <dgm:pt modelId="{230D53FB-9ACF-497B-B07C-614B94174200}" type="sibTrans" cxnId="{34091AD5-801D-4256-AF59-55E04672B666}">
      <dgm:prSet/>
      <dgm:spPr/>
      <dgm:t>
        <a:bodyPr/>
        <a:lstStyle/>
        <a:p>
          <a:endParaRPr lang="en-US"/>
        </a:p>
      </dgm:t>
    </dgm:pt>
    <dgm:pt modelId="{001326E3-6218-4FDD-9788-430C4398E8EA}">
      <dgm:prSet/>
      <dgm:spPr/>
      <dgm:t>
        <a:bodyPr/>
        <a:lstStyle/>
        <a:p>
          <a:pPr rtl="0"/>
          <a:r>
            <a:rPr lang="en-GB" dirty="0"/>
            <a:t>You may</a:t>
          </a:r>
          <a:r>
            <a:rPr lang="en-GB" dirty="0">
              <a:latin typeface="Century Gothic" panose="020B0502020202020204"/>
            </a:rPr>
            <a:t> however</a:t>
          </a:r>
          <a:r>
            <a:rPr lang="en-GB" dirty="0"/>
            <a:t> wish to wear the colours of your favourite international culture instead (or respectfully adorn anything else with a cultural link to that country).</a:t>
          </a:r>
          <a:r>
            <a:rPr lang="en-GB" dirty="0">
              <a:latin typeface="Century Gothic" panose="020B0502020202020204"/>
            </a:rPr>
            <a:t> </a:t>
          </a:r>
          <a:r>
            <a:rPr lang="en-GB" dirty="0"/>
            <a:t> So, for example if you like the country Greece, you could wear white and blue clothes</a:t>
          </a:r>
          <a:r>
            <a:rPr lang="en-GB" dirty="0">
              <a:latin typeface="Century Gothic" panose="020B0502020202020204"/>
            </a:rPr>
            <a:t> </a:t>
          </a:r>
          <a:r>
            <a:rPr lang="en-GB" dirty="0"/>
            <a:t> or green, black and yellow for Jamaica!</a:t>
          </a:r>
          <a:endParaRPr lang="en-US" dirty="0"/>
        </a:p>
      </dgm:t>
    </dgm:pt>
    <dgm:pt modelId="{D11D9F91-7BAF-4F71-979B-3CF3D508B120}" type="parTrans" cxnId="{1821C6AD-40E3-44D8-89CB-442DF335AF97}">
      <dgm:prSet/>
      <dgm:spPr/>
      <dgm:t>
        <a:bodyPr/>
        <a:lstStyle/>
        <a:p>
          <a:endParaRPr lang="en-US"/>
        </a:p>
      </dgm:t>
    </dgm:pt>
    <dgm:pt modelId="{054EC755-AF7E-400E-A27D-290EC357BF4E}" type="sibTrans" cxnId="{1821C6AD-40E3-44D8-89CB-442DF335AF97}">
      <dgm:prSet/>
      <dgm:spPr/>
      <dgm:t>
        <a:bodyPr/>
        <a:lstStyle/>
        <a:p>
          <a:endParaRPr lang="en-US"/>
        </a:p>
      </dgm:t>
    </dgm:pt>
    <dgm:pt modelId="{EF1AF3B3-D778-4DCD-AF06-55FAAC02468D}">
      <dgm:prSet/>
      <dgm:spPr/>
      <dgm:t>
        <a:bodyPr/>
        <a:lstStyle/>
        <a:p>
          <a:r>
            <a:rPr lang="en-GB" dirty="0"/>
            <a:t>Students will be encouraged to create PPT’s on international cultures which will be played in form time/lessons during the day.</a:t>
          </a:r>
          <a:endParaRPr lang="en-US" dirty="0"/>
        </a:p>
      </dgm:t>
    </dgm:pt>
    <dgm:pt modelId="{609F4E88-F40E-48C6-A14E-4F953D5EA6E5}" type="parTrans" cxnId="{DF9AC642-AA48-465A-8C0D-A5245582B2BA}">
      <dgm:prSet/>
      <dgm:spPr/>
      <dgm:t>
        <a:bodyPr/>
        <a:lstStyle/>
        <a:p>
          <a:endParaRPr lang="en-US"/>
        </a:p>
      </dgm:t>
    </dgm:pt>
    <dgm:pt modelId="{FBA01C9E-3356-45E6-A5E0-7FD5C4FB67F0}" type="sibTrans" cxnId="{DF9AC642-AA48-465A-8C0D-A5245582B2BA}">
      <dgm:prSet/>
      <dgm:spPr/>
      <dgm:t>
        <a:bodyPr/>
        <a:lstStyle/>
        <a:p>
          <a:endParaRPr lang="en-US"/>
        </a:p>
      </dgm:t>
    </dgm:pt>
    <dgm:pt modelId="{DD6CD12D-E9B5-4696-92F7-FC6DA6042AF4}">
      <dgm:prSet phldr="0"/>
      <dgm:spPr/>
      <dgm:t>
        <a:bodyPr/>
        <a:lstStyle/>
        <a:p>
          <a:pPr rtl="0"/>
          <a:r>
            <a:rPr lang="en-US" dirty="0">
              <a:latin typeface="Century Gothic" panose="020B0502020202020204"/>
            </a:rPr>
            <a:t>You can wear traditional English clothing.</a:t>
          </a:r>
          <a:endParaRPr lang="en-US" dirty="0"/>
        </a:p>
      </dgm:t>
    </dgm:pt>
    <dgm:pt modelId="{71318A5F-9E62-4B21-8656-2AC5962D7F46}" type="parTrans" cxnId="{4EDB8EAF-2001-4865-B94B-CA7BBEAC141A}">
      <dgm:prSet/>
      <dgm:spPr/>
    </dgm:pt>
    <dgm:pt modelId="{98B6BFBD-EB4C-4821-A0C9-74A3570B6036}" type="sibTrans" cxnId="{4EDB8EAF-2001-4865-B94B-CA7BBEAC141A}">
      <dgm:prSet/>
      <dgm:spPr/>
    </dgm:pt>
    <dgm:pt modelId="{7CE618A3-7D18-4569-A8F4-23F19ABA5AE2}" type="pres">
      <dgm:prSet presAssocID="{00C84A71-57DF-47EE-B7FA-1C8BDB93A485}" presName="linear" presStyleCnt="0">
        <dgm:presLayoutVars>
          <dgm:animLvl val="lvl"/>
          <dgm:resizeHandles val="exact"/>
        </dgm:presLayoutVars>
      </dgm:prSet>
      <dgm:spPr/>
    </dgm:pt>
    <dgm:pt modelId="{958664E2-3D24-4F81-B7F3-082E19900E61}" type="pres">
      <dgm:prSet presAssocID="{E223D8DC-91E4-4E10-AE3A-2416B2879A3A}" presName="parentText" presStyleLbl="node1" presStyleIdx="0" presStyleCnt="1">
        <dgm:presLayoutVars>
          <dgm:chMax val="0"/>
          <dgm:bulletEnabled val="1"/>
        </dgm:presLayoutVars>
      </dgm:prSet>
      <dgm:spPr/>
    </dgm:pt>
    <dgm:pt modelId="{9BFCB4DA-76BF-4307-B9AA-2F51362898E9}" type="pres">
      <dgm:prSet presAssocID="{E223D8DC-91E4-4E10-AE3A-2416B2879A3A}" presName="childText" presStyleLbl="revTx" presStyleIdx="0" presStyleCnt="1">
        <dgm:presLayoutVars>
          <dgm:bulletEnabled val="1"/>
        </dgm:presLayoutVars>
      </dgm:prSet>
      <dgm:spPr/>
    </dgm:pt>
  </dgm:ptLst>
  <dgm:cxnLst>
    <dgm:cxn modelId="{B2B53905-3A2D-4C63-8AB9-AE1BA6E40ED6}" type="presOf" srcId="{00C84A71-57DF-47EE-B7FA-1C8BDB93A485}" destId="{7CE618A3-7D18-4569-A8F4-23F19ABA5AE2}" srcOrd="0" destOrd="0" presId="urn:microsoft.com/office/officeart/2005/8/layout/vList2"/>
    <dgm:cxn modelId="{DF9AC642-AA48-465A-8C0D-A5245582B2BA}" srcId="{E223D8DC-91E4-4E10-AE3A-2416B2879A3A}" destId="{EF1AF3B3-D778-4DCD-AF06-55FAAC02468D}" srcOrd="2" destOrd="0" parTransId="{609F4E88-F40E-48C6-A14E-4F953D5EA6E5}" sibTransId="{FBA01C9E-3356-45E6-A5E0-7FD5C4FB67F0}"/>
    <dgm:cxn modelId="{BECD0E9F-6C19-46E7-925C-BB0BF65D2BEF}" type="presOf" srcId="{EF1AF3B3-D778-4DCD-AF06-55FAAC02468D}" destId="{9BFCB4DA-76BF-4307-B9AA-2F51362898E9}" srcOrd="0" destOrd="2" presId="urn:microsoft.com/office/officeart/2005/8/layout/vList2"/>
    <dgm:cxn modelId="{1821C6AD-40E3-44D8-89CB-442DF335AF97}" srcId="{E223D8DC-91E4-4E10-AE3A-2416B2879A3A}" destId="{001326E3-6218-4FDD-9788-430C4398E8EA}" srcOrd="1" destOrd="0" parTransId="{D11D9F91-7BAF-4F71-979B-3CF3D508B120}" sibTransId="{054EC755-AF7E-400E-A27D-290EC357BF4E}"/>
    <dgm:cxn modelId="{4EDB8EAF-2001-4865-B94B-CA7BBEAC141A}" srcId="{E223D8DC-91E4-4E10-AE3A-2416B2879A3A}" destId="{DD6CD12D-E9B5-4696-92F7-FC6DA6042AF4}" srcOrd="0" destOrd="0" parTransId="{71318A5F-9E62-4B21-8656-2AC5962D7F46}" sibTransId="{98B6BFBD-EB4C-4821-A0C9-74A3570B6036}"/>
    <dgm:cxn modelId="{E13A82BC-6CFA-479A-A179-BB41A6E0A49B}" type="presOf" srcId="{001326E3-6218-4FDD-9788-430C4398E8EA}" destId="{9BFCB4DA-76BF-4307-B9AA-2F51362898E9}" srcOrd="0" destOrd="1" presId="urn:microsoft.com/office/officeart/2005/8/layout/vList2"/>
    <dgm:cxn modelId="{A21FE2C2-8785-4B29-9E45-A500BF3088C6}" type="presOf" srcId="{DD6CD12D-E9B5-4696-92F7-FC6DA6042AF4}" destId="{9BFCB4DA-76BF-4307-B9AA-2F51362898E9}" srcOrd="0" destOrd="0" presId="urn:microsoft.com/office/officeart/2005/8/layout/vList2"/>
    <dgm:cxn modelId="{34091AD5-801D-4256-AF59-55E04672B666}" srcId="{00C84A71-57DF-47EE-B7FA-1C8BDB93A485}" destId="{E223D8DC-91E4-4E10-AE3A-2416B2879A3A}" srcOrd="0" destOrd="0" parTransId="{C90050D2-6382-43F6-BFBD-82F408FA7236}" sibTransId="{230D53FB-9ACF-497B-B07C-614B94174200}"/>
    <dgm:cxn modelId="{CAE725F4-993C-49D5-8040-F84948BC8287}" type="presOf" srcId="{E223D8DC-91E4-4E10-AE3A-2416B2879A3A}" destId="{958664E2-3D24-4F81-B7F3-082E19900E61}" srcOrd="0" destOrd="0" presId="urn:microsoft.com/office/officeart/2005/8/layout/vList2"/>
    <dgm:cxn modelId="{244AFCA9-C88D-46D9-993A-95CDE445B5EF}" type="presParOf" srcId="{7CE618A3-7D18-4569-A8F4-23F19ABA5AE2}" destId="{958664E2-3D24-4F81-B7F3-082E19900E61}" srcOrd="0" destOrd="0" presId="urn:microsoft.com/office/officeart/2005/8/layout/vList2"/>
    <dgm:cxn modelId="{9C9DEA7D-0FF6-45E8-B569-DDF3994B4276}" type="presParOf" srcId="{7CE618A3-7D18-4569-A8F4-23F19ABA5AE2}" destId="{9BFCB4DA-76BF-4307-B9AA-2F51362898E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92855D-FB9B-49FD-BE9D-C56C4DBF3E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DB5D3D-C7D4-4F06-AA3E-485C61EB130F}">
      <dgm:prSet/>
      <dgm:spPr/>
      <dgm:t>
        <a:bodyPr/>
        <a:lstStyle/>
        <a:p>
          <a:r>
            <a:rPr lang="en-GB" b="1"/>
            <a:t>5.  Can I wear clothes which represent someone else’s culture?</a:t>
          </a:r>
          <a:endParaRPr lang="en-US"/>
        </a:p>
      </dgm:t>
    </dgm:pt>
    <dgm:pt modelId="{BF173C61-8068-4F27-8D34-AEB0D8A11287}" type="parTrans" cxnId="{35BFCB64-B50A-49E6-8AA8-8F7B98DD7B1C}">
      <dgm:prSet/>
      <dgm:spPr/>
      <dgm:t>
        <a:bodyPr/>
        <a:lstStyle/>
        <a:p>
          <a:endParaRPr lang="en-US"/>
        </a:p>
      </dgm:t>
    </dgm:pt>
    <dgm:pt modelId="{C6BD4D7E-1CC4-4859-9B7D-54059E8F5320}" type="sibTrans" cxnId="{35BFCB64-B50A-49E6-8AA8-8F7B98DD7B1C}">
      <dgm:prSet/>
      <dgm:spPr/>
      <dgm:t>
        <a:bodyPr/>
        <a:lstStyle/>
        <a:p>
          <a:endParaRPr lang="en-US"/>
        </a:p>
      </dgm:t>
    </dgm:pt>
    <dgm:pt modelId="{EA7FF9DE-29C6-4B68-A4AF-2FB9852D58FF}">
      <dgm:prSet/>
      <dgm:spPr/>
      <dgm:t>
        <a:bodyPr/>
        <a:lstStyle/>
        <a:p>
          <a:r>
            <a:rPr lang="en-GB"/>
            <a:t>Yes, you can.  However, be mindful of </a:t>
          </a:r>
          <a:r>
            <a:rPr lang="en-GB" b="1"/>
            <a:t>cultural appropriation</a:t>
          </a:r>
          <a:r>
            <a:rPr lang="en-GB"/>
            <a:t> – it is important to show respect to other people’s culture, so if you choose to wear items from a culture which isn’t yours, please ensure that you wear them correctly and without causing offence to others.  </a:t>
          </a:r>
          <a:endParaRPr lang="en-US"/>
        </a:p>
      </dgm:t>
    </dgm:pt>
    <dgm:pt modelId="{ADA320E6-A49F-48BC-B16E-C35CCBD7569C}" type="parTrans" cxnId="{FC6DB2A9-9A8C-4761-BFED-EAEEDE0D59F4}">
      <dgm:prSet/>
      <dgm:spPr/>
      <dgm:t>
        <a:bodyPr/>
        <a:lstStyle/>
        <a:p>
          <a:endParaRPr lang="en-US"/>
        </a:p>
      </dgm:t>
    </dgm:pt>
    <dgm:pt modelId="{0AAF11D7-F093-461A-9387-99DE76C423A5}" type="sibTrans" cxnId="{FC6DB2A9-9A8C-4761-BFED-EAEEDE0D59F4}">
      <dgm:prSet/>
      <dgm:spPr/>
      <dgm:t>
        <a:bodyPr/>
        <a:lstStyle/>
        <a:p>
          <a:endParaRPr lang="en-US"/>
        </a:p>
      </dgm:t>
    </dgm:pt>
    <dgm:pt modelId="{9E39FD8E-4961-4001-8C69-AA7E4988247C}">
      <dgm:prSet/>
      <dgm:spPr/>
      <dgm:t>
        <a:bodyPr/>
        <a:lstStyle/>
        <a:p>
          <a:r>
            <a:rPr lang="en-GB"/>
            <a:t>You may alternatively wish to accessorise or wear the colours of your favourite international culture instead.  </a:t>
          </a:r>
          <a:endParaRPr lang="en-US"/>
        </a:p>
      </dgm:t>
    </dgm:pt>
    <dgm:pt modelId="{950CD30D-48F6-4B53-86DA-CD7331BF598F}" type="parTrans" cxnId="{38A058C7-9EFD-49B1-B72C-B5E50906E489}">
      <dgm:prSet/>
      <dgm:spPr/>
      <dgm:t>
        <a:bodyPr/>
        <a:lstStyle/>
        <a:p>
          <a:endParaRPr lang="en-US"/>
        </a:p>
      </dgm:t>
    </dgm:pt>
    <dgm:pt modelId="{0CBC9B92-E1CD-4A99-80F5-4DBFAD245348}" type="sibTrans" cxnId="{38A058C7-9EFD-49B1-B72C-B5E50906E489}">
      <dgm:prSet/>
      <dgm:spPr/>
      <dgm:t>
        <a:bodyPr/>
        <a:lstStyle/>
        <a:p>
          <a:endParaRPr lang="en-US"/>
        </a:p>
      </dgm:t>
    </dgm:pt>
    <dgm:pt modelId="{90542FAA-7310-4601-A77E-AB8AA739252F}">
      <dgm:prSet/>
      <dgm:spPr/>
      <dgm:t>
        <a:bodyPr/>
        <a:lstStyle/>
        <a:p>
          <a:r>
            <a:rPr lang="en-GB" dirty="0"/>
            <a:t>Please be open minded e.g., remember that someone wearing a sari who doesn’t obviously look Asian may have a cultural link to that heritage.</a:t>
          </a:r>
          <a:endParaRPr lang="en-US" dirty="0"/>
        </a:p>
      </dgm:t>
    </dgm:pt>
    <dgm:pt modelId="{CE4C6164-0F1A-48B1-B8A0-5283B79DF2A1}" type="parTrans" cxnId="{7193C03F-4F6C-4723-8DD8-6F8CE7194AD0}">
      <dgm:prSet/>
      <dgm:spPr/>
      <dgm:t>
        <a:bodyPr/>
        <a:lstStyle/>
        <a:p>
          <a:endParaRPr lang="en-US"/>
        </a:p>
      </dgm:t>
    </dgm:pt>
    <dgm:pt modelId="{619F3811-BC63-4D0E-8D3D-4BC3CF81F45C}" type="sibTrans" cxnId="{7193C03F-4F6C-4723-8DD8-6F8CE7194AD0}">
      <dgm:prSet/>
      <dgm:spPr/>
      <dgm:t>
        <a:bodyPr/>
        <a:lstStyle/>
        <a:p>
          <a:endParaRPr lang="en-US"/>
        </a:p>
      </dgm:t>
    </dgm:pt>
    <dgm:pt modelId="{B0A37ACD-9995-439B-B837-F9DD1D3F6C4D}">
      <dgm:prSet/>
      <dgm:spPr/>
      <dgm:t>
        <a:bodyPr/>
        <a:lstStyle/>
        <a:p>
          <a:endParaRPr lang="en-US"/>
        </a:p>
      </dgm:t>
    </dgm:pt>
    <dgm:pt modelId="{D2B9B8A2-37C8-48AE-982F-241E3B22A740}" type="parTrans" cxnId="{8D8213E1-1FA9-4141-89DE-B8DDCDCF30E7}">
      <dgm:prSet/>
      <dgm:spPr/>
      <dgm:t>
        <a:bodyPr/>
        <a:lstStyle/>
        <a:p>
          <a:endParaRPr lang="en-GB"/>
        </a:p>
      </dgm:t>
    </dgm:pt>
    <dgm:pt modelId="{20D56061-AD36-4FE4-AAA5-851A0EEC9F8E}" type="sibTrans" cxnId="{8D8213E1-1FA9-4141-89DE-B8DDCDCF30E7}">
      <dgm:prSet/>
      <dgm:spPr/>
      <dgm:t>
        <a:bodyPr/>
        <a:lstStyle/>
        <a:p>
          <a:endParaRPr lang="en-GB"/>
        </a:p>
      </dgm:t>
    </dgm:pt>
    <dgm:pt modelId="{3CBC93EE-A795-430B-B916-D8C065D1FF47}" type="pres">
      <dgm:prSet presAssocID="{F592855D-FB9B-49FD-BE9D-C56C4DBF3E2E}" presName="linear" presStyleCnt="0">
        <dgm:presLayoutVars>
          <dgm:animLvl val="lvl"/>
          <dgm:resizeHandles val="exact"/>
        </dgm:presLayoutVars>
      </dgm:prSet>
      <dgm:spPr/>
    </dgm:pt>
    <dgm:pt modelId="{3718BC1E-2D41-4918-AF8B-1FE1ABEDE9DE}" type="pres">
      <dgm:prSet presAssocID="{96DB5D3D-C7D4-4F06-AA3E-485C61EB130F}" presName="parentText" presStyleLbl="node1" presStyleIdx="0" presStyleCnt="1">
        <dgm:presLayoutVars>
          <dgm:chMax val="0"/>
          <dgm:bulletEnabled val="1"/>
        </dgm:presLayoutVars>
      </dgm:prSet>
      <dgm:spPr/>
    </dgm:pt>
    <dgm:pt modelId="{9E4EFEE5-9468-47F3-AE1C-23B54D1755E1}" type="pres">
      <dgm:prSet presAssocID="{96DB5D3D-C7D4-4F06-AA3E-485C61EB130F}" presName="childText" presStyleLbl="revTx" presStyleIdx="0" presStyleCnt="1">
        <dgm:presLayoutVars>
          <dgm:bulletEnabled val="1"/>
        </dgm:presLayoutVars>
      </dgm:prSet>
      <dgm:spPr/>
    </dgm:pt>
  </dgm:ptLst>
  <dgm:cxnLst>
    <dgm:cxn modelId="{757D8E29-C4E6-4B78-B540-5FB66760D23C}" type="presOf" srcId="{EA7FF9DE-29C6-4B68-A4AF-2FB9852D58FF}" destId="{9E4EFEE5-9468-47F3-AE1C-23B54D1755E1}" srcOrd="0" destOrd="1" presId="urn:microsoft.com/office/officeart/2005/8/layout/vList2"/>
    <dgm:cxn modelId="{8B69273E-3B1D-417F-8FCC-70D0B03293C6}" type="presOf" srcId="{9E39FD8E-4961-4001-8C69-AA7E4988247C}" destId="{9E4EFEE5-9468-47F3-AE1C-23B54D1755E1}" srcOrd="0" destOrd="2" presId="urn:microsoft.com/office/officeart/2005/8/layout/vList2"/>
    <dgm:cxn modelId="{7193C03F-4F6C-4723-8DD8-6F8CE7194AD0}" srcId="{96DB5D3D-C7D4-4F06-AA3E-485C61EB130F}" destId="{90542FAA-7310-4601-A77E-AB8AA739252F}" srcOrd="3" destOrd="0" parTransId="{CE4C6164-0F1A-48B1-B8A0-5283B79DF2A1}" sibTransId="{619F3811-BC63-4D0E-8D3D-4BC3CF81F45C}"/>
    <dgm:cxn modelId="{35BFCB64-B50A-49E6-8AA8-8F7B98DD7B1C}" srcId="{F592855D-FB9B-49FD-BE9D-C56C4DBF3E2E}" destId="{96DB5D3D-C7D4-4F06-AA3E-485C61EB130F}" srcOrd="0" destOrd="0" parTransId="{BF173C61-8068-4F27-8D34-AEB0D8A11287}" sibTransId="{C6BD4D7E-1CC4-4859-9B7D-54059E8F5320}"/>
    <dgm:cxn modelId="{FC6DB2A9-9A8C-4761-BFED-EAEEDE0D59F4}" srcId="{96DB5D3D-C7D4-4F06-AA3E-485C61EB130F}" destId="{EA7FF9DE-29C6-4B68-A4AF-2FB9852D58FF}" srcOrd="1" destOrd="0" parTransId="{ADA320E6-A49F-48BC-B16E-C35CCBD7569C}" sibTransId="{0AAF11D7-F093-461A-9387-99DE76C423A5}"/>
    <dgm:cxn modelId="{3C3CE4B9-A397-4BA8-9AD4-F3F487754B9C}" type="presOf" srcId="{F592855D-FB9B-49FD-BE9D-C56C4DBF3E2E}" destId="{3CBC93EE-A795-430B-B916-D8C065D1FF47}" srcOrd="0" destOrd="0" presId="urn:microsoft.com/office/officeart/2005/8/layout/vList2"/>
    <dgm:cxn modelId="{6FA77DBD-B71D-4E30-8258-76843EB2227F}" type="presOf" srcId="{90542FAA-7310-4601-A77E-AB8AA739252F}" destId="{9E4EFEE5-9468-47F3-AE1C-23B54D1755E1}" srcOrd="0" destOrd="3" presId="urn:microsoft.com/office/officeart/2005/8/layout/vList2"/>
    <dgm:cxn modelId="{38A058C7-9EFD-49B1-B72C-B5E50906E489}" srcId="{96DB5D3D-C7D4-4F06-AA3E-485C61EB130F}" destId="{9E39FD8E-4961-4001-8C69-AA7E4988247C}" srcOrd="2" destOrd="0" parTransId="{950CD30D-48F6-4B53-86DA-CD7331BF598F}" sibTransId="{0CBC9B92-E1CD-4A99-80F5-4DBFAD245348}"/>
    <dgm:cxn modelId="{8D8213E1-1FA9-4141-89DE-B8DDCDCF30E7}" srcId="{96DB5D3D-C7D4-4F06-AA3E-485C61EB130F}" destId="{B0A37ACD-9995-439B-B837-F9DD1D3F6C4D}" srcOrd="0" destOrd="0" parTransId="{D2B9B8A2-37C8-48AE-982F-241E3B22A740}" sibTransId="{20D56061-AD36-4FE4-AAA5-851A0EEC9F8E}"/>
    <dgm:cxn modelId="{EFB6FDEA-617A-4A5A-9735-42B3C7528155}" type="presOf" srcId="{96DB5D3D-C7D4-4F06-AA3E-485C61EB130F}" destId="{3718BC1E-2D41-4918-AF8B-1FE1ABEDE9DE}" srcOrd="0" destOrd="0" presId="urn:microsoft.com/office/officeart/2005/8/layout/vList2"/>
    <dgm:cxn modelId="{660ADEFB-3E35-41E7-B60D-C08CA75215EC}" type="presOf" srcId="{B0A37ACD-9995-439B-B837-F9DD1D3F6C4D}" destId="{9E4EFEE5-9468-47F3-AE1C-23B54D1755E1}" srcOrd="0" destOrd="0" presId="urn:microsoft.com/office/officeart/2005/8/layout/vList2"/>
    <dgm:cxn modelId="{F097445E-4D71-46BC-848C-61396E34ECCA}" type="presParOf" srcId="{3CBC93EE-A795-430B-B916-D8C065D1FF47}" destId="{3718BC1E-2D41-4918-AF8B-1FE1ABEDE9DE}" srcOrd="0" destOrd="0" presId="urn:microsoft.com/office/officeart/2005/8/layout/vList2"/>
    <dgm:cxn modelId="{C4718E23-59B9-4273-8DB3-64F94CA5864A}" type="presParOf" srcId="{3CBC93EE-A795-430B-B916-D8C065D1FF47}" destId="{9E4EFEE5-9468-47F3-AE1C-23B54D1755E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4948F3-F07B-40D6-81B3-8FD6EF60C56D}"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4E766CDB-F802-4F7D-9D4E-2C071C082AC3}">
      <dgm:prSet/>
      <dgm:spPr/>
      <dgm:t>
        <a:bodyPr/>
        <a:lstStyle/>
        <a:p>
          <a:r>
            <a:rPr lang="en-GB" b="1"/>
            <a:t>6.  What can I wear instead of cultural clothing?</a:t>
          </a:r>
          <a:endParaRPr lang="en-US"/>
        </a:p>
      </dgm:t>
    </dgm:pt>
    <dgm:pt modelId="{652E611C-298C-4028-876B-6F9CCD26DDD3}" type="parTrans" cxnId="{76DAD692-6DF7-44C7-815B-3F8BE71F09FF}">
      <dgm:prSet/>
      <dgm:spPr/>
      <dgm:t>
        <a:bodyPr/>
        <a:lstStyle/>
        <a:p>
          <a:endParaRPr lang="en-US"/>
        </a:p>
      </dgm:t>
    </dgm:pt>
    <dgm:pt modelId="{4C5C2AB4-22D4-4036-871A-C83906393687}" type="sibTrans" cxnId="{76DAD692-6DF7-44C7-815B-3F8BE71F09FF}">
      <dgm:prSet/>
      <dgm:spPr/>
      <dgm:t>
        <a:bodyPr/>
        <a:lstStyle/>
        <a:p>
          <a:endParaRPr lang="en-US"/>
        </a:p>
      </dgm:t>
    </dgm:pt>
    <dgm:pt modelId="{DCFC624A-0CC7-4B0C-9274-3BC4424378E8}">
      <dgm:prSet/>
      <dgm:spPr/>
      <dgm:t>
        <a:bodyPr/>
        <a:lstStyle/>
        <a:p>
          <a:r>
            <a:rPr lang="en-GB" dirty="0"/>
            <a:t>As this is a specific day, we respectfully ask that you either participate by wearing cultural clothing/colours or that you come in your normal school uniform.  </a:t>
          </a:r>
          <a:r>
            <a:rPr lang="en-GB" b="1" dirty="0">
              <a:solidFill>
                <a:srgbClr val="FFFF00"/>
              </a:solidFill>
            </a:rPr>
            <a:t>There is no in between option!</a:t>
          </a:r>
          <a:endParaRPr lang="en-US" b="1" dirty="0">
            <a:solidFill>
              <a:srgbClr val="FFFF00"/>
            </a:solidFill>
          </a:endParaRPr>
        </a:p>
      </dgm:t>
    </dgm:pt>
    <dgm:pt modelId="{2E2DC798-0133-48F6-818A-7A87BF28B190}" type="parTrans" cxnId="{4A889BC4-F405-4801-8401-787D39103619}">
      <dgm:prSet/>
      <dgm:spPr/>
      <dgm:t>
        <a:bodyPr/>
        <a:lstStyle/>
        <a:p>
          <a:endParaRPr lang="en-US"/>
        </a:p>
      </dgm:t>
    </dgm:pt>
    <dgm:pt modelId="{607E163A-9A0C-4D40-B4C1-8C4FC3493179}" type="sibTrans" cxnId="{4A889BC4-F405-4801-8401-787D39103619}">
      <dgm:prSet/>
      <dgm:spPr/>
      <dgm:t>
        <a:bodyPr/>
        <a:lstStyle/>
        <a:p>
          <a:endParaRPr lang="en-US"/>
        </a:p>
      </dgm:t>
    </dgm:pt>
    <dgm:pt modelId="{FC2C4966-8208-41DB-A2E2-1B721D7E0261}">
      <dgm:prSet/>
      <dgm:spPr/>
      <dgm:t>
        <a:bodyPr/>
        <a:lstStyle/>
        <a:p>
          <a:endParaRPr lang="en-US" dirty="0"/>
        </a:p>
      </dgm:t>
    </dgm:pt>
    <dgm:pt modelId="{EDB660B6-2906-423F-9359-2A49B4DAD7BD}" type="parTrans" cxnId="{4D5BA175-06B5-44A4-BFF5-AF415D26A175}">
      <dgm:prSet/>
      <dgm:spPr/>
      <dgm:t>
        <a:bodyPr/>
        <a:lstStyle/>
        <a:p>
          <a:endParaRPr lang="en-GB"/>
        </a:p>
      </dgm:t>
    </dgm:pt>
    <dgm:pt modelId="{CE8E0EC0-1690-4883-9ED6-DF123E28620C}" type="sibTrans" cxnId="{4D5BA175-06B5-44A4-BFF5-AF415D26A175}">
      <dgm:prSet/>
      <dgm:spPr/>
      <dgm:t>
        <a:bodyPr/>
        <a:lstStyle/>
        <a:p>
          <a:endParaRPr lang="en-GB"/>
        </a:p>
      </dgm:t>
    </dgm:pt>
    <dgm:pt modelId="{0076FAF9-4517-4FF4-89FD-F8EFD4412023}" type="pres">
      <dgm:prSet presAssocID="{214948F3-F07B-40D6-81B3-8FD6EF60C56D}" presName="linear" presStyleCnt="0">
        <dgm:presLayoutVars>
          <dgm:animLvl val="lvl"/>
          <dgm:resizeHandles val="exact"/>
        </dgm:presLayoutVars>
      </dgm:prSet>
      <dgm:spPr/>
    </dgm:pt>
    <dgm:pt modelId="{236F171B-CB9E-479B-BD86-652CDFE55BD1}" type="pres">
      <dgm:prSet presAssocID="{4E766CDB-F802-4F7D-9D4E-2C071C082AC3}" presName="parentText" presStyleLbl="node1" presStyleIdx="0" presStyleCnt="1">
        <dgm:presLayoutVars>
          <dgm:chMax val="0"/>
          <dgm:bulletEnabled val="1"/>
        </dgm:presLayoutVars>
      </dgm:prSet>
      <dgm:spPr/>
    </dgm:pt>
    <dgm:pt modelId="{BEC408C1-66F1-4619-97D1-C9035A72A244}" type="pres">
      <dgm:prSet presAssocID="{4E766CDB-F802-4F7D-9D4E-2C071C082AC3}" presName="childText" presStyleLbl="revTx" presStyleIdx="0" presStyleCnt="1">
        <dgm:presLayoutVars>
          <dgm:bulletEnabled val="1"/>
        </dgm:presLayoutVars>
      </dgm:prSet>
      <dgm:spPr/>
    </dgm:pt>
  </dgm:ptLst>
  <dgm:cxnLst>
    <dgm:cxn modelId="{E7F1112C-1103-47D0-8D9B-BAFA57DE2A36}" type="presOf" srcId="{4E766CDB-F802-4F7D-9D4E-2C071C082AC3}" destId="{236F171B-CB9E-479B-BD86-652CDFE55BD1}" srcOrd="0" destOrd="0" presId="urn:microsoft.com/office/officeart/2005/8/layout/vList2"/>
    <dgm:cxn modelId="{4D5BA175-06B5-44A4-BFF5-AF415D26A175}" srcId="{4E766CDB-F802-4F7D-9D4E-2C071C082AC3}" destId="{FC2C4966-8208-41DB-A2E2-1B721D7E0261}" srcOrd="0" destOrd="0" parTransId="{EDB660B6-2906-423F-9359-2A49B4DAD7BD}" sibTransId="{CE8E0EC0-1690-4883-9ED6-DF123E28620C}"/>
    <dgm:cxn modelId="{9571AC59-792F-4B2F-A07B-0DF307A2A7BB}" type="presOf" srcId="{FC2C4966-8208-41DB-A2E2-1B721D7E0261}" destId="{BEC408C1-66F1-4619-97D1-C9035A72A244}" srcOrd="0" destOrd="0" presId="urn:microsoft.com/office/officeart/2005/8/layout/vList2"/>
    <dgm:cxn modelId="{91E9ED7A-1907-40E0-8890-ADA62F28664A}" type="presOf" srcId="{214948F3-F07B-40D6-81B3-8FD6EF60C56D}" destId="{0076FAF9-4517-4FF4-89FD-F8EFD4412023}" srcOrd="0" destOrd="0" presId="urn:microsoft.com/office/officeart/2005/8/layout/vList2"/>
    <dgm:cxn modelId="{76DAD692-6DF7-44C7-815B-3F8BE71F09FF}" srcId="{214948F3-F07B-40D6-81B3-8FD6EF60C56D}" destId="{4E766CDB-F802-4F7D-9D4E-2C071C082AC3}" srcOrd="0" destOrd="0" parTransId="{652E611C-298C-4028-876B-6F9CCD26DDD3}" sibTransId="{4C5C2AB4-22D4-4036-871A-C83906393687}"/>
    <dgm:cxn modelId="{4A889BC4-F405-4801-8401-787D39103619}" srcId="{4E766CDB-F802-4F7D-9D4E-2C071C082AC3}" destId="{DCFC624A-0CC7-4B0C-9274-3BC4424378E8}" srcOrd="1" destOrd="0" parTransId="{2E2DC798-0133-48F6-818A-7A87BF28B190}" sibTransId="{607E163A-9A0C-4D40-B4C1-8C4FC3493179}"/>
    <dgm:cxn modelId="{3E84D7F9-CD2B-44EE-B259-4EEB8AB02F27}" type="presOf" srcId="{DCFC624A-0CC7-4B0C-9274-3BC4424378E8}" destId="{BEC408C1-66F1-4619-97D1-C9035A72A244}" srcOrd="0" destOrd="1" presId="urn:microsoft.com/office/officeart/2005/8/layout/vList2"/>
    <dgm:cxn modelId="{315259ED-FE01-451E-A636-30C5135164A6}" type="presParOf" srcId="{0076FAF9-4517-4FF4-89FD-F8EFD4412023}" destId="{236F171B-CB9E-479B-BD86-652CDFE55BD1}" srcOrd="0" destOrd="0" presId="urn:microsoft.com/office/officeart/2005/8/layout/vList2"/>
    <dgm:cxn modelId="{108F8995-82E9-4368-9229-062B32462244}" type="presParOf" srcId="{0076FAF9-4517-4FF4-89FD-F8EFD4412023}" destId="{BEC408C1-66F1-4619-97D1-C9035A72A24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34C1-23C4-46F4-842A-DDAE6A61F3C4}">
      <dsp:nvSpPr>
        <dsp:cNvPr id="0" name=""/>
        <dsp:cNvSpPr/>
      </dsp:nvSpPr>
      <dsp:spPr>
        <a:xfrm>
          <a:off x="0" y="112318"/>
          <a:ext cx="6901295" cy="52767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1.   What do you mean by international culture?</a:t>
          </a:r>
          <a:endParaRPr lang="en-US" sz="2200" kern="1200"/>
        </a:p>
      </dsp:txBody>
      <dsp:txXfrm>
        <a:off x="25759" y="138077"/>
        <a:ext cx="6849777" cy="476152"/>
      </dsp:txXfrm>
    </dsp:sp>
    <dsp:sp modelId="{5B2A8961-6D54-46A6-9B9F-3D7C58ABEB8A}">
      <dsp:nvSpPr>
        <dsp:cNvPr id="0" name=""/>
        <dsp:cNvSpPr/>
      </dsp:nvSpPr>
      <dsp:spPr>
        <a:xfrm>
          <a:off x="0" y="639988"/>
          <a:ext cx="6901295"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16"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a:p>
          <a:pPr marL="171450" lvl="1" indent="-171450" algn="l" defTabSz="755650">
            <a:lnSpc>
              <a:spcPct val="90000"/>
            </a:lnSpc>
            <a:spcBef>
              <a:spcPct val="0"/>
            </a:spcBef>
            <a:spcAft>
              <a:spcPct val="20000"/>
            </a:spcAft>
            <a:buChar char="•"/>
          </a:pPr>
          <a:r>
            <a:rPr lang="en-GB" sz="1700" kern="1200"/>
            <a:t>On this day we want to learn about and celebrate cultures from all around the world.</a:t>
          </a:r>
          <a:endParaRPr lang="en-US" sz="1700" kern="1200"/>
        </a:p>
        <a:p>
          <a:pPr marL="171450" lvl="1" indent="-171450" algn="l" defTabSz="755650">
            <a:lnSpc>
              <a:spcPct val="90000"/>
            </a:lnSpc>
            <a:spcBef>
              <a:spcPct val="0"/>
            </a:spcBef>
            <a:spcAft>
              <a:spcPct val="20000"/>
            </a:spcAft>
            <a:buChar char="•"/>
          </a:pPr>
          <a:endParaRPr lang="en-US" sz="1700" kern="1200"/>
        </a:p>
      </dsp:txBody>
      <dsp:txXfrm>
        <a:off x="0" y="639988"/>
        <a:ext cx="6901295" cy="1115730"/>
      </dsp:txXfrm>
    </dsp:sp>
    <dsp:sp modelId="{ECCE48E6-72EE-4C11-9A40-D4634623BC7E}">
      <dsp:nvSpPr>
        <dsp:cNvPr id="0" name=""/>
        <dsp:cNvSpPr/>
      </dsp:nvSpPr>
      <dsp:spPr>
        <a:xfrm>
          <a:off x="0" y="1755718"/>
          <a:ext cx="6901295" cy="527670"/>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2.  Why are you running this day?</a:t>
          </a:r>
          <a:endParaRPr lang="en-US" sz="2200" kern="1200"/>
        </a:p>
      </dsp:txBody>
      <dsp:txXfrm>
        <a:off x="25759" y="1781477"/>
        <a:ext cx="6849777" cy="476152"/>
      </dsp:txXfrm>
    </dsp:sp>
    <dsp:sp modelId="{380C9874-A2DC-42C7-BE8C-0955E2E50B37}">
      <dsp:nvSpPr>
        <dsp:cNvPr id="0" name=""/>
        <dsp:cNvSpPr/>
      </dsp:nvSpPr>
      <dsp:spPr>
        <a:xfrm>
          <a:off x="0" y="2283388"/>
          <a:ext cx="6901295" cy="286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16"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a:p>
          <a:pPr marL="171450" lvl="1" indent="-171450" algn="l" defTabSz="755650">
            <a:lnSpc>
              <a:spcPct val="90000"/>
            </a:lnSpc>
            <a:spcBef>
              <a:spcPct val="0"/>
            </a:spcBef>
            <a:spcAft>
              <a:spcPct val="20000"/>
            </a:spcAft>
            <a:buChar char="•"/>
          </a:pPr>
          <a:r>
            <a:rPr lang="en-GB" sz="1700" kern="1200" dirty="0"/>
            <a:t>Highams Park has a wide diversity of students and staff from a range of nationalities.  Students from Year 7- 13 have requested to have a day to celebrate this.  We aim to be as inclusive as possible, allowing all students to participate.  This event follows on from our successful International Literacy Week  last November:  </a:t>
          </a:r>
          <a:r>
            <a:rPr lang="en-GB" sz="1700" u="sng" kern="1200" dirty="0">
              <a:hlinkClick xmlns:r="http://schemas.openxmlformats.org/officeDocument/2006/relationships" r:id="rId1"/>
            </a:rPr>
            <a:t>Languages We Speak, Meanings We Share..... — Highams Park School (fireflycloud.net)</a:t>
          </a:r>
          <a:endParaRPr lang="en-US" sz="1700" kern="1200" dirty="0"/>
        </a:p>
        <a:p>
          <a:pPr marL="171450" lvl="1" indent="-171450" algn="l" defTabSz="755650">
            <a:lnSpc>
              <a:spcPct val="90000"/>
            </a:lnSpc>
            <a:spcBef>
              <a:spcPct val="0"/>
            </a:spcBef>
            <a:spcAft>
              <a:spcPct val="20000"/>
            </a:spcAft>
            <a:buChar char="•"/>
          </a:pPr>
          <a:r>
            <a:rPr lang="en-GB" sz="1700" u="sng" kern="1200">
              <a:hlinkClick xmlns:r="http://schemas.openxmlformats.org/officeDocument/2006/relationships" r:id="rId2"/>
            </a:rPr>
            <a:t>International Literacy Week 2021 — Highams Park School (fireflycloud.net)</a:t>
          </a:r>
          <a:endParaRPr lang="en-US" sz="1700" kern="1200"/>
        </a:p>
        <a:p>
          <a:pPr marL="171450" lvl="1" indent="-171450" algn="l" defTabSz="755650">
            <a:lnSpc>
              <a:spcPct val="90000"/>
            </a:lnSpc>
            <a:spcBef>
              <a:spcPct val="0"/>
            </a:spcBef>
            <a:spcAft>
              <a:spcPct val="20000"/>
            </a:spcAft>
            <a:buChar char="•"/>
          </a:pPr>
          <a:endParaRPr lang="en-US" sz="1700" kern="1200"/>
        </a:p>
      </dsp:txBody>
      <dsp:txXfrm>
        <a:off x="0" y="2283388"/>
        <a:ext cx="6901295" cy="2869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844CA-39B9-4220-AB0C-D7DAF69C0723}">
      <dsp:nvSpPr>
        <dsp:cNvPr id="0" name=""/>
        <dsp:cNvSpPr/>
      </dsp:nvSpPr>
      <dsp:spPr>
        <a:xfrm>
          <a:off x="0" y="91521"/>
          <a:ext cx="7381416" cy="57563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3.  What events will run on the day?</a:t>
          </a:r>
          <a:endParaRPr lang="en-US" sz="2400" kern="1200"/>
        </a:p>
      </dsp:txBody>
      <dsp:txXfrm>
        <a:off x="28100" y="119621"/>
        <a:ext cx="7325216" cy="519439"/>
      </dsp:txXfrm>
    </dsp:sp>
    <dsp:sp modelId="{5A730F2A-9700-477A-BAE8-C45AFA92316E}">
      <dsp:nvSpPr>
        <dsp:cNvPr id="0" name=""/>
        <dsp:cNvSpPr/>
      </dsp:nvSpPr>
      <dsp:spPr>
        <a:xfrm>
          <a:off x="0" y="667161"/>
          <a:ext cx="7381416" cy="47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360"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US" sz="1900" kern="1200"/>
        </a:p>
        <a:p>
          <a:pPr marL="171450" lvl="1" indent="-171450" algn="l" defTabSz="844550">
            <a:lnSpc>
              <a:spcPct val="90000"/>
            </a:lnSpc>
            <a:spcBef>
              <a:spcPct val="0"/>
            </a:spcBef>
            <a:spcAft>
              <a:spcPct val="20000"/>
            </a:spcAft>
            <a:buChar char="•"/>
          </a:pPr>
          <a:r>
            <a:rPr lang="en-GB" sz="1900" kern="1200" dirty="0"/>
            <a:t>Music and whole school discussions of cultural differences.</a:t>
          </a:r>
          <a:endParaRPr lang="en-US" sz="1900" kern="1200" dirty="0"/>
        </a:p>
        <a:p>
          <a:pPr marL="171450" lvl="1" indent="-171450" algn="l" defTabSz="844550">
            <a:lnSpc>
              <a:spcPct val="90000"/>
            </a:lnSpc>
            <a:spcBef>
              <a:spcPct val="0"/>
            </a:spcBef>
            <a:spcAft>
              <a:spcPct val="20000"/>
            </a:spcAft>
            <a:buChar char="•"/>
          </a:pPr>
          <a:r>
            <a:rPr lang="en-GB" sz="1900" kern="1200" dirty="0"/>
            <a:t>The canteen will provide foods which have an international element to them. </a:t>
          </a:r>
          <a:endParaRPr lang="en-US" sz="1900" kern="1200" dirty="0"/>
        </a:p>
        <a:p>
          <a:pPr marL="171450" lvl="1" indent="-171450" algn="l" defTabSz="844550">
            <a:lnSpc>
              <a:spcPct val="90000"/>
            </a:lnSpc>
            <a:spcBef>
              <a:spcPct val="0"/>
            </a:spcBef>
            <a:spcAft>
              <a:spcPct val="20000"/>
            </a:spcAft>
            <a:buChar char="•"/>
          </a:pPr>
          <a:r>
            <a:rPr lang="en-GB" sz="1900" kern="1200" dirty="0"/>
            <a:t>Students will also run 2 stalls during lunchtime enabling students to come and try a range of international foods.</a:t>
          </a:r>
          <a:endParaRPr lang="en-US" sz="1900" kern="1200" dirty="0"/>
        </a:p>
        <a:p>
          <a:pPr marL="171450" lvl="1" indent="-171450" algn="l" defTabSz="844550">
            <a:lnSpc>
              <a:spcPct val="90000"/>
            </a:lnSpc>
            <a:spcBef>
              <a:spcPct val="0"/>
            </a:spcBef>
            <a:spcAft>
              <a:spcPct val="20000"/>
            </a:spcAft>
            <a:buChar char="•"/>
          </a:pPr>
          <a:r>
            <a:rPr lang="en-GB" sz="1900" kern="1200" dirty="0"/>
            <a:t>Students will have the opportunity to listen to international cultural playlists of music</a:t>
          </a:r>
          <a:endParaRPr lang="en-US" sz="1900" kern="1200" dirty="0"/>
        </a:p>
        <a:p>
          <a:pPr marL="171450" lvl="1" indent="-171450" algn="l" defTabSz="844550">
            <a:lnSpc>
              <a:spcPct val="90000"/>
            </a:lnSpc>
            <a:spcBef>
              <a:spcPct val="0"/>
            </a:spcBef>
            <a:spcAft>
              <a:spcPct val="20000"/>
            </a:spcAft>
            <a:buChar char="•"/>
          </a:pPr>
          <a:r>
            <a:rPr lang="en-GB" sz="1900" kern="1200" dirty="0"/>
            <a:t>Students will be encouraged to create PPT’s on international cultures which will be played in form time/lessons during the day.</a:t>
          </a:r>
          <a:endParaRPr lang="en-US" sz="1900" kern="1200" dirty="0"/>
        </a:p>
        <a:p>
          <a:pPr marL="171450" lvl="1" indent="-171450" algn="l" defTabSz="844550">
            <a:lnSpc>
              <a:spcPct val="90000"/>
            </a:lnSpc>
            <a:spcBef>
              <a:spcPct val="0"/>
            </a:spcBef>
            <a:spcAft>
              <a:spcPct val="20000"/>
            </a:spcAft>
            <a:buChar char="•"/>
          </a:pPr>
          <a:r>
            <a:rPr lang="en-GB" sz="1900" kern="1200" dirty="0"/>
            <a:t>Students and staff will have the opportunity to wear cultural clothing which respectfully celebrates the diversity of cultures which we have in Highams Park school. It would be great if as many staff could participate as possible.</a:t>
          </a:r>
          <a:endParaRPr lang="en-US" sz="1900" kern="1200" dirty="0"/>
        </a:p>
      </dsp:txBody>
      <dsp:txXfrm>
        <a:off x="0" y="667161"/>
        <a:ext cx="7381416" cy="4769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664E2-3D24-4F81-B7F3-082E19900E61}">
      <dsp:nvSpPr>
        <dsp:cNvPr id="0" name=""/>
        <dsp:cNvSpPr/>
      </dsp:nvSpPr>
      <dsp:spPr>
        <a:xfrm>
          <a:off x="0" y="171359"/>
          <a:ext cx="6496050" cy="13478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a:t>4.</a:t>
          </a:r>
          <a:r>
            <a:rPr lang="en-GB" sz="2400" b="1" kern="1200" dirty="0">
              <a:latin typeface="Century Gothic" panose="020B0502020202020204"/>
            </a:rPr>
            <a:t> </a:t>
          </a:r>
          <a:r>
            <a:rPr lang="en-GB" sz="2400" b="1" kern="1200" dirty="0"/>
            <a:t> I’m English and don’t have any known links to other countries in my immediate heritage – what can I do and wear?</a:t>
          </a:r>
          <a:endParaRPr lang="en-US" sz="2400" kern="1200" dirty="0"/>
        </a:p>
      </dsp:txBody>
      <dsp:txXfrm>
        <a:off x="65796" y="237155"/>
        <a:ext cx="6364458" cy="1216248"/>
      </dsp:txXfrm>
    </dsp:sp>
    <dsp:sp modelId="{9BFCB4DA-76BF-4307-B9AA-2F51362898E9}">
      <dsp:nvSpPr>
        <dsp:cNvPr id="0" name=""/>
        <dsp:cNvSpPr/>
      </dsp:nvSpPr>
      <dsp:spPr>
        <a:xfrm>
          <a:off x="0" y="1519199"/>
          <a:ext cx="6496050" cy="288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Century Gothic" panose="020B0502020202020204"/>
            </a:rPr>
            <a:t>You can wear traditional English clothing.</a:t>
          </a:r>
          <a:endParaRPr lang="en-US" sz="1900" kern="1200" dirty="0"/>
        </a:p>
        <a:p>
          <a:pPr marL="171450" lvl="1" indent="-171450" algn="l" defTabSz="844550" rtl="0">
            <a:lnSpc>
              <a:spcPct val="90000"/>
            </a:lnSpc>
            <a:spcBef>
              <a:spcPct val="0"/>
            </a:spcBef>
            <a:spcAft>
              <a:spcPct val="20000"/>
            </a:spcAft>
            <a:buChar char="•"/>
          </a:pPr>
          <a:r>
            <a:rPr lang="en-GB" sz="1900" kern="1200" dirty="0"/>
            <a:t>You may</a:t>
          </a:r>
          <a:r>
            <a:rPr lang="en-GB" sz="1900" kern="1200" dirty="0">
              <a:latin typeface="Century Gothic" panose="020B0502020202020204"/>
            </a:rPr>
            <a:t> however</a:t>
          </a:r>
          <a:r>
            <a:rPr lang="en-GB" sz="1900" kern="1200" dirty="0"/>
            <a:t> wish to wear the colours of your favourite international culture instead (or respectfully adorn anything else with a cultural link to that country).</a:t>
          </a:r>
          <a:r>
            <a:rPr lang="en-GB" sz="1900" kern="1200" dirty="0">
              <a:latin typeface="Century Gothic" panose="020B0502020202020204"/>
            </a:rPr>
            <a:t> </a:t>
          </a:r>
          <a:r>
            <a:rPr lang="en-GB" sz="1900" kern="1200" dirty="0"/>
            <a:t> So, for example if you like the country Greece, you could wear white and blue clothes</a:t>
          </a:r>
          <a:r>
            <a:rPr lang="en-GB" sz="1900" kern="1200" dirty="0">
              <a:latin typeface="Century Gothic" panose="020B0502020202020204"/>
            </a:rPr>
            <a:t> </a:t>
          </a:r>
          <a:r>
            <a:rPr lang="en-GB" sz="1900" kern="1200" dirty="0"/>
            <a:t> or green, black and yellow for Jamaica!</a:t>
          </a:r>
          <a:endParaRPr lang="en-US" sz="1900" kern="1200" dirty="0"/>
        </a:p>
        <a:p>
          <a:pPr marL="171450" lvl="1" indent="-171450" algn="l" defTabSz="844550">
            <a:lnSpc>
              <a:spcPct val="90000"/>
            </a:lnSpc>
            <a:spcBef>
              <a:spcPct val="0"/>
            </a:spcBef>
            <a:spcAft>
              <a:spcPct val="20000"/>
            </a:spcAft>
            <a:buChar char="•"/>
          </a:pPr>
          <a:r>
            <a:rPr lang="en-GB" sz="1900" kern="1200" dirty="0"/>
            <a:t>Students will be encouraged to create PPT’s on international cultures which will be played in form time/lessons during the day.</a:t>
          </a:r>
          <a:endParaRPr lang="en-US" sz="1900" kern="1200" dirty="0"/>
        </a:p>
      </dsp:txBody>
      <dsp:txXfrm>
        <a:off x="0" y="1519199"/>
        <a:ext cx="6496050" cy="2881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8BC1E-2D41-4918-AF8B-1FE1ABEDE9DE}">
      <dsp:nvSpPr>
        <dsp:cNvPr id="0" name=""/>
        <dsp:cNvSpPr/>
      </dsp:nvSpPr>
      <dsp:spPr>
        <a:xfrm>
          <a:off x="0" y="72546"/>
          <a:ext cx="5614987" cy="9149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5.  Can I wear clothes which represent someone else’s culture?</a:t>
          </a:r>
          <a:endParaRPr lang="en-US" sz="2300" kern="1200"/>
        </a:p>
      </dsp:txBody>
      <dsp:txXfrm>
        <a:off x="44664" y="117210"/>
        <a:ext cx="5525659" cy="825612"/>
      </dsp:txXfrm>
    </dsp:sp>
    <dsp:sp modelId="{9E4EFEE5-9468-47F3-AE1C-23B54D1755E1}">
      <dsp:nvSpPr>
        <dsp:cNvPr id="0" name=""/>
        <dsp:cNvSpPr/>
      </dsp:nvSpPr>
      <dsp:spPr>
        <a:xfrm>
          <a:off x="0" y="987486"/>
          <a:ext cx="5614987"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76"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a:p>
        <a:p>
          <a:pPr marL="171450" lvl="1" indent="-171450" algn="l" defTabSz="800100">
            <a:lnSpc>
              <a:spcPct val="90000"/>
            </a:lnSpc>
            <a:spcBef>
              <a:spcPct val="0"/>
            </a:spcBef>
            <a:spcAft>
              <a:spcPct val="20000"/>
            </a:spcAft>
            <a:buChar char="•"/>
          </a:pPr>
          <a:r>
            <a:rPr lang="en-GB" sz="1800" kern="1200"/>
            <a:t>Yes, you can.  However, be mindful of </a:t>
          </a:r>
          <a:r>
            <a:rPr lang="en-GB" sz="1800" b="1" kern="1200"/>
            <a:t>cultural appropriation</a:t>
          </a:r>
          <a:r>
            <a:rPr lang="en-GB" sz="1800" kern="1200"/>
            <a:t> – it is important to show respect to other people’s culture, so if you choose to wear items from a culture which isn’t yours, please ensure that you wear them correctly and without causing offence to others.  </a:t>
          </a:r>
          <a:endParaRPr lang="en-US" sz="1800" kern="1200"/>
        </a:p>
        <a:p>
          <a:pPr marL="171450" lvl="1" indent="-171450" algn="l" defTabSz="800100">
            <a:lnSpc>
              <a:spcPct val="90000"/>
            </a:lnSpc>
            <a:spcBef>
              <a:spcPct val="0"/>
            </a:spcBef>
            <a:spcAft>
              <a:spcPct val="20000"/>
            </a:spcAft>
            <a:buChar char="•"/>
          </a:pPr>
          <a:r>
            <a:rPr lang="en-GB" sz="1800" kern="1200"/>
            <a:t>You may alternatively wish to accessorise or wear the colours of your favourite international culture instead.  </a:t>
          </a:r>
          <a:endParaRPr lang="en-US" sz="1800" kern="1200"/>
        </a:p>
        <a:p>
          <a:pPr marL="171450" lvl="1" indent="-171450" algn="l" defTabSz="800100">
            <a:lnSpc>
              <a:spcPct val="90000"/>
            </a:lnSpc>
            <a:spcBef>
              <a:spcPct val="0"/>
            </a:spcBef>
            <a:spcAft>
              <a:spcPct val="20000"/>
            </a:spcAft>
            <a:buChar char="•"/>
          </a:pPr>
          <a:r>
            <a:rPr lang="en-GB" sz="1800" kern="1200" dirty="0"/>
            <a:t>Please be open minded e.g., remember that someone wearing a sari who doesn’t obviously look Asian may have a cultural link to that heritage.</a:t>
          </a:r>
          <a:endParaRPr lang="en-US" sz="1800" kern="1200" dirty="0"/>
        </a:p>
      </dsp:txBody>
      <dsp:txXfrm>
        <a:off x="0" y="987486"/>
        <a:ext cx="5614987" cy="3713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F171B-CB9E-479B-BD86-652CDFE55BD1}">
      <dsp:nvSpPr>
        <dsp:cNvPr id="0" name=""/>
        <dsp:cNvSpPr/>
      </dsp:nvSpPr>
      <dsp:spPr>
        <a:xfrm>
          <a:off x="0" y="247742"/>
          <a:ext cx="6521692" cy="1233179"/>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a:t>6.  What can I wear instead of cultural clothing?</a:t>
          </a:r>
          <a:endParaRPr lang="en-US" sz="3100" kern="1200"/>
        </a:p>
      </dsp:txBody>
      <dsp:txXfrm>
        <a:off x="60199" y="307941"/>
        <a:ext cx="6401294" cy="1112781"/>
      </dsp:txXfrm>
    </dsp:sp>
    <dsp:sp modelId="{BEC408C1-66F1-4619-97D1-C9035A72A244}">
      <dsp:nvSpPr>
        <dsp:cNvPr id="0" name=""/>
        <dsp:cNvSpPr/>
      </dsp:nvSpPr>
      <dsp:spPr>
        <a:xfrm>
          <a:off x="0" y="1480922"/>
          <a:ext cx="6521692" cy="218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064"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GB" sz="2400" kern="1200" dirty="0"/>
            <a:t>As this is a specific day, we respectfully ask that you either participate by wearing cultural clothing/colours or that you come in your normal school uniform.  </a:t>
          </a:r>
          <a:r>
            <a:rPr lang="en-GB" sz="2400" b="1" kern="1200" dirty="0">
              <a:solidFill>
                <a:srgbClr val="FFFF00"/>
              </a:solidFill>
            </a:rPr>
            <a:t>There is no in between option!</a:t>
          </a:r>
          <a:endParaRPr lang="en-US" sz="2400" b="1" kern="1200" dirty="0">
            <a:solidFill>
              <a:srgbClr val="FFFF00"/>
            </a:solidFill>
          </a:endParaRPr>
        </a:p>
      </dsp:txBody>
      <dsp:txXfrm>
        <a:off x="0" y="1480922"/>
        <a:ext cx="6521692" cy="2181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5506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6581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2362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8853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4000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22373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9518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4994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96510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9658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4450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04859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226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17863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5815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07250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382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9581206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piggin@highamsparkschool.co.uk" TargetMode="External"/><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spiggin@highamsparkschool.co.uk" TargetMode="External"/><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piggin@highamsparkschool.co.uk"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hyperlink" Target="mailto:spiggin@highamsparkschool.co.uk" TargetMode="External"/><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hyperlink" Target="mailto:spiggin@highamsparkschool.co.uk"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48F48EB4-B716-4B21-AFFB-0DCAC5A491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2" r="788"/>
          <a:stretch/>
        </p:blipFill>
        <p:spPr bwMode="auto">
          <a:xfrm>
            <a:off x="91083" y="91723"/>
            <a:ext cx="67716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0A70F342-262F-4078-8FD8-D2E4797BFFFD}"/>
              </a:ext>
            </a:extLst>
          </p:cNvPr>
          <p:cNvPicPr>
            <a:picLocks noChangeAspect="1"/>
          </p:cNvPicPr>
          <p:nvPr/>
        </p:nvPicPr>
        <p:blipFill rotWithShape="1">
          <a:blip r:embed="rId3"/>
          <a:srcRect l="14055" r="35056" b="1"/>
          <a:stretch/>
        </p:blipFill>
        <p:spPr>
          <a:xfrm>
            <a:off x="6953766" y="543963"/>
            <a:ext cx="4705200" cy="5293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3" name="Rectangle 7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103121" y="4727173"/>
            <a:ext cx="7985759" cy="868823"/>
          </a:xfrm>
        </p:spPr>
        <p:txBody>
          <a:bodyPr anchor="ctr">
            <a:normAutofit/>
          </a:bodyPr>
          <a:lstStyle/>
          <a:p>
            <a:r>
              <a:rPr lang="en-GB" sz="4000">
                <a:cs typeface="Calibri Light"/>
              </a:rPr>
              <a:t>International Culture Day</a:t>
            </a:r>
            <a:endParaRPr lang="en-GB" sz="4000"/>
          </a:p>
        </p:txBody>
      </p:sp>
      <p:sp>
        <p:nvSpPr>
          <p:cNvPr id="75" name="Rectangle: Rounded Corners 7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p:cNvSpPr>
            <a:spLocks noGrp="1"/>
          </p:cNvSpPr>
          <p:nvPr>
            <p:ph type="subTitle" idx="1"/>
          </p:nvPr>
        </p:nvSpPr>
        <p:spPr>
          <a:xfrm>
            <a:off x="2615738" y="5680637"/>
            <a:ext cx="6960524" cy="598516"/>
          </a:xfrm>
        </p:spPr>
        <p:txBody>
          <a:bodyPr vert="horz" lIns="91440" tIns="45720" rIns="91440" bIns="45720" rtlCol="0" anchor="ctr">
            <a:normAutofit/>
          </a:bodyPr>
          <a:lstStyle/>
          <a:p>
            <a:r>
              <a:rPr lang="en-GB" sz="3600" dirty="0">
                <a:solidFill>
                  <a:srgbClr val="FFFF00"/>
                </a:solidFill>
                <a:cs typeface="Calibri"/>
              </a:rPr>
              <a:t>Wednesday 8 March 2023</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0D34-4359-4CC4-9485-4E0E9B242D0B}"/>
              </a:ext>
            </a:extLst>
          </p:cNvPr>
          <p:cNvSpPr>
            <a:spLocks noGrp="1"/>
          </p:cNvSpPr>
          <p:nvPr>
            <p:ph type="title"/>
          </p:nvPr>
        </p:nvSpPr>
        <p:spPr>
          <a:xfrm>
            <a:off x="650668" y="629266"/>
            <a:ext cx="4802031" cy="1641986"/>
          </a:xfrm>
        </p:spPr>
        <p:txBody>
          <a:bodyPr>
            <a:normAutofit/>
          </a:bodyPr>
          <a:lstStyle/>
          <a:p>
            <a:pPr>
              <a:lnSpc>
                <a:spcPct val="90000"/>
              </a:lnSpc>
            </a:pPr>
            <a:r>
              <a:rPr lang="en-GB" sz="2900" b="1" dirty="0">
                <a:solidFill>
                  <a:srgbClr val="FFFF00"/>
                </a:solidFill>
              </a:rPr>
              <a:t>1. </a:t>
            </a:r>
            <a:r>
              <a:rPr lang="en-GB" sz="2900" dirty="0"/>
              <a:t> </a:t>
            </a:r>
            <a:r>
              <a:rPr lang="en-GB" sz="2900" b="1" dirty="0">
                <a:solidFill>
                  <a:srgbClr val="FFFF00"/>
                </a:solidFill>
              </a:rPr>
              <a:t>Create a PPT of your culture or your favourite international culture:</a:t>
            </a:r>
          </a:p>
        </p:txBody>
      </p:sp>
      <p:pic>
        <p:nvPicPr>
          <p:cNvPr id="2050" name="Picture 2" descr="See the source image">
            <a:extLst>
              <a:ext uri="{FF2B5EF4-FFF2-40B4-BE49-F238E27FC236}">
                <a16:creationId xmlns:a16="http://schemas.microsoft.com/office/drawing/2014/main" id="{21725628-01A2-42E8-BA67-88E2DEEBD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9" t="-5455" r="5396" b="14344"/>
          <a:stretch/>
        </p:blipFill>
        <p:spPr bwMode="auto">
          <a:xfrm>
            <a:off x="6100398" y="10"/>
            <a:ext cx="6094412" cy="62483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B292855-DCEF-43CD-BDA7-4E7D636B1339}"/>
              </a:ext>
            </a:extLst>
          </p:cNvPr>
          <p:cNvSpPr>
            <a:spLocks noGrp="1"/>
          </p:cNvSpPr>
          <p:nvPr>
            <p:ph idx="1"/>
          </p:nvPr>
        </p:nvSpPr>
        <p:spPr>
          <a:xfrm>
            <a:off x="650668" y="2438400"/>
            <a:ext cx="4802031" cy="3809999"/>
          </a:xfrm>
        </p:spPr>
        <p:txBody>
          <a:bodyPr vert="horz" lIns="91440" tIns="45720" rIns="91440" bIns="45720" rtlCol="0" anchor="t">
            <a:normAutofit/>
          </a:bodyPr>
          <a:lstStyle/>
          <a:p>
            <a:r>
              <a:rPr lang="en-GB" dirty="0"/>
              <a:t>Please create an interesting, informative and eye-catching 6 slide (max)  PPT on international culture and email this to </a:t>
            </a:r>
            <a:r>
              <a:rPr lang="en-GB" dirty="0">
                <a:hlinkClick r:id="rId3"/>
              </a:rPr>
              <a:t>spiggin@highamsparkschool.co.uk</a:t>
            </a:r>
            <a:endParaRPr lang="en-GB" dirty="0"/>
          </a:p>
          <a:p>
            <a:pPr marL="0" indent="0">
              <a:buNone/>
            </a:pPr>
            <a:r>
              <a:rPr lang="en-GB" dirty="0"/>
              <a:t>by </a:t>
            </a:r>
            <a:r>
              <a:rPr lang="en-GB" b="1" dirty="0">
                <a:solidFill>
                  <a:srgbClr val="FFFF00"/>
                </a:solidFill>
              </a:rPr>
              <a:t>Friday 03 March 2023</a:t>
            </a:r>
          </a:p>
          <a:p>
            <a:r>
              <a:rPr lang="en-GB" dirty="0"/>
              <a:t>These will be shown in lessons throughout the day.</a:t>
            </a:r>
          </a:p>
          <a:p>
            <a:r>
              <a:rPr lang="en-GB" dirty="0">
                <a:solidFill>
                  <a:srgbClr val="FFFF00"/>
                </a:solidFill>
              </a:rPr>
              <a:t>Don’t forget to add your name and form to it!</a:t>
            </a:r>
          </a:p>
        </p:txBody>
      </p:sp>
    </p:spTree>
    <p:extLst>
      <p:ext uri="{BB962C8B-B14F-4D97-AF65-F5344CB8AC3E}">
        <p14:creationId xmlns:p14="http://schemas.microsoft.com/office/powerpoint/2010/main" val="367421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0D34-4359-4CC4-9485-4E0E9B242D0B}"/>
              </a:ext>
            </a:extLst>
          </p:cNvPr>
          <p:cNvSpPr>
            <a:spLocks noGrp="1"/>
          </p:cNvSpPr>
          <p:nvPr>
            <p:ph type="title"/>
          </p:nvPr>
        </p:nvSpPr>
        <p:spPr>
          <a:xfrm>
            <a:off x="650668" y="629266"/>
            <a:ext cx="4802031" cy="1641986"/>
          </a:xfrm>
        </p:spPr>
        <p:txBody>
          <a:bodyPr>
            <a:normAutofit fontScale="90000"/>
          </a:bodyPr>
          <a:lstStyle/>
          <a:p>
            <a:pPr>
              <a:lnSpc>
                <a:spcPct val="90000"/>
              </a:lnSpc>
            </a:pPr>
            <a:r>
              <a:rPr lang="en-GB" sz="2900" b="1" dirty="0">
                <a:solidFill>
                  <a:srgbClr val="FFFF00"/>
                </a:solidFill>
              </a:rPr>
              <a:t>2. </a:t>
            </a:r>
            <a:r>
              <a:rPr lang="en-GB" sz="2900" dirty="0"/>
              <a:t> </a:t>
            </a:r>
            <a:r>
              <a:rPr lang="en-GB" sz="2900" b="1" dirty="0">
                <a:solidFill>
                  <a:srgbClr val="FFFF00"/>
                </a:solidFill>
              </a:rPr>
              <a:t>Create posters of  your own international culture/an international culture of your choice</a:t>
            </a:r>
          </a:p>
        </p:txBody>
      </p:sp>
      <p:pic>
        <p:nvPicPr>
          <p:cNvPr id="2050" name="Picture 2" descr="See the source image">
            <a:extLst>
              <a:ext uri="{FF2B5EF4-FFF2-40B4-BE49-F238E27FC236}">
                <a16:creationId xmlns:a16="http://schemas.microsoft.com/office/drawing/2014/main" id="{21725628-01A2-42E8-BA67-88E2DEEBD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9" t="-5455" r="5396" b="14344"/>
          <a:stretch/>
        </p:blipFill>
        <p:spPr bwMode="auto">
          <a:xfrm>
            <a:off x="6100398" y="10"/>
            <a:ext cx="6094412" cy="62483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B292855-DCEF-43CD-BDA7-4E7D636B1339}"/>
              </a:ext>
            </a:extLst>
          </p:cNvPr>
          <p:cNvSpPr>
            <a:spLocks noGrp="1"/>
          </p:cNvSpPr>
          <p:nvPr>
            <p:ph idx="1"/>
          </p:nvPr>
        </p:nvSpPr>
        <p:spPr>
          <a:xfrm>
            <a:off x="650668" y="2438400"/>
            <a:ext cx="4802031" cy="3809999"/>
          </a:xfrm>
        </p:spPr>
        <p:txBody>
          <a:bodyPr vert="horz" lIns="91440" tIns="45720" rIns="91440" bIns="45720" rtlCol="0" anchor="t">
            <a:normAutofit fontScale="85000" lnSpcReduction="20000"/>
          </a:bodyPr>
          <a:lstStyle/>
          <a:p>
            <a:pPr marL="0" indent="0">
              <a:buNone/>
            </a:pPr>
            <a:r>
              <a:rPr lang="en-GB" sz="2600" b="1" dirty="0">
                <a:solidFill>
                  <a:srgbClr val="FFFF00"/>
                </a:solidFill>
              </a:rPr>
              <a:t>Expectations</a:t>
            </a:r>
          </a:p>
          <a:p>
            <a:r>
              <a:rPr lang="en-GB" dirty="0">
                <a:solidFill>
                  <a:srgbClr val="FFFF00"/>
                </a:solidFill>
              </a:rPr>
              <a:t>Ensure that they clearly identify the culture you are talking about.</a:t>
            </a:r>
          </a:p>
          <a:p>
            <a:r>
              <a:rPr lang="en-GB" dirty="0">
                <a:solidFill>
                  <a:srgbClr val="FFFF00"/>
                </a:solidFill>
              </a:rPr>
              <a:t>Text must be of a readable size!</a:t>
            </a:r>
          </a:p>
          <a:p>
            <a:r>
              <a:rPr lang="en-GB" dirty="0">
                <a:solidFill>
                  <a:srgbClr val="FFFF00"/>
                </a:solidFill>
              </a:rPr>
              <a:t>Images and information must be accurate and respectful to the culture you are talking about.</a:t>
            </a:r>
          </a:p>
          <a:p>
            <a:r>
              <a:rPr lang="en-GB" b="1" dirty="0">
                <a:solidFill>
                  <a:srgbClr val="FFFF00"/>
                </a:solidFill>
              </a:rPr>
              <a:t>Don’t forget to add your name and form!</a:t>
            </a:r>
          </a:p>
          <a:p>
            <a:r>
              <a:rPr lang="en-GB" dirty="0"/>
              <a:t>Email this to </a:t>
            </a:r>
            <a:r>
              <a:rPr lang="en-GB" dirty="0">
                <a:hlinkClick r:id="rId3"/>
              </a:rPr>
              <a:t>spiggin@highamsparkschool.co.uk</a:t>
            </a:r>
            <a:endParaRPr lang="en-GB" dirty="0"/>
          </a:p>
          <a:p>
            <a:pPr marL="0" indent="0">
              <a:buNone/>
            </a:pPr>
            <a:r>
              <a:rPr lang="en-GB" dirty="0"/>
              <a:t>By </a:t>
            </a:r>
            <a:r>
              <a:rPr lang="en-GB" b="1" dirty="0"/>
              <a:t>Friday 03 March 2023</a:t>
            </a:r>
            <a:endParaRPr lang="en-GB" b="1" dirty="0">
              <a:solidFill>
                <a:srgbClr val="FFFF00"/>
              </a:solidFill>
            </a:endParaRPr>
          </a:p>
          <a:p>
            <a:r>
              <a:rPr lang="en-GB" dirty="0"/>
              <a:t>These will be displayed around the school</a:t>
            </a:r>
          </a:p>
        </p:txBody>
      </p:sp>
    </p:spTree>
    <p:extLst>
      <p:ext uri="{BB962C8B-B14F-4D97-AF65-F5344CB8AC3E}">
        <p14:creationId xmlns:p14="http://schemas.microsoft.com/office/powerpoint/2010/main" val="32475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3777-FFF6-426C-B06B-044B3BF5CB4C}"/>
              </a:ext>
            </a:extLst>
          </p:cNvPr>
          <p:cNvSpPr>
            <a:spLocks noGrp="1"/>
          </p:cNvSpPr>
          <p:nvPr>
            <p:ph type="title"/>
          </p:nvPr>
        </p:nvSpPr>
        <p:spPr>
          <a:xfrm>
            <a:off x="5282381" y="629266"/>
            <a:ext cx="6095664" cy="1641986"/>
          </a:xfrm>
        </p:spPr>
        <p:txBody>
          <a:bodyPr>
            <a:normAutofit/>
          </a:bodyPr>
          <a:lstStyle/>
          <a:p>
            <a:pPr>
              <a:lnSpc>
                <a:spcPct val="90000"/>
              </a:lnSpc>
            </a:pPr>
            <a:r>
              <a:rPr lang="en-GB" sz="2600" b="1" dirty="0">
                <a:solidFill>
                  <a:srgbClr val="FFFF00"/>
                </a:solidFill>
              </a:rPr>
              <a:t>3. TUTOR GROUP ACTIVITY: Adorn your form notice board with information/images about one international culture of your choice.</a:t>
            </a:r>
          </a:p>
        </p:txBody>
      </p:sp>
      <p:sp>
        <p:nvSpPr>
          <p:cNvPr id="3" name="Content Placeholder 2">
            <a:extLst>
              <a:ext uri="{FF2B5EF4-FFF2-40B4-BE49-F238E27FC236}">
                <a16:creationId xmlns:a16="http://schemas.microsoft.com/office/drawing/2014/main" id="{6B018F0E-1A6E-4999-AB58-FBC83792CF17}"/>
              </a:ext>
            </a:extLst>
          </p:cNvPr>
          <p:cNvSpPr>
            <a:spLocks noGrp="1"/>
          </p:cNvSpPr>
          <p:nvPr>
            <p:ph idx="1"/>
          </p:nvPr>
        </p:nvSpPr>
        <p:spPr>
          <a:xfrm>
            <a:off x="5282381" y="2418735"/>
            <a:ext cx="6095664" cy="3809999"/>
          </a:xfrm>
        </p:spPr>
        <p:txBody>
          <a:bodyPr vert="horz" lIns="91440" tIns="45720" rIns="91440" bIns="45720" rtlCol="0" anchor="t">
            <a:normAutofit/>
          </a:bodyPr>
          <a:lstStyle/>
          <a:p>
            <a:pPr>
              <a:lnSpc>
                <a:spcPct val="90000"/>
              </a:lnSpc>
            </a:pPr>
            <a:endParaRPr lang="en-GB" sz="1800" dirty="0"/>
          </a:p>
          <a:p>
            <a:pPr marL="0" indent="0">
              <a:lnSpc>
                <a:spcPct val="90000"/>
              </a:lnSpc>
              <a:buNone/>
            </a:pPr>
            <a:r>
              <a:rPr lang="en-GB" sz="2800" b="1" dirty="0">
                <a:solidFill>
                  <a:srgbClr val="FFFF00"/>
                </a:solidFill>
              </a:rPr>
              <a:t>Expectations</a:t>
            </a:r>
            <a:r>
              <a:rPr lang="en-GB" sz="1800" b="1" dirty="0">
                <a:solidFill>
                  <a:srgbClr val="FFFF00"/>
                </a:solidFill>
              </a:rPr>
              <a:t>:</a:t>
            </a:r>
          </a:p>
          <a:p>
            <a:pPr>
              <a:lnSpc>
                <a:spcPct val="90000"/>
              </a:lnSpc>
            </a:pPr>
            <a:r>
              <a:rPr lang="en-GB" sz="1800" dirty="0"/>
              <a:t>This must be completed with your form/form tutor.</a:t>
            </a:r>
          </a:p>
          <a:p>
            <a:pPr>
              <a:lnSpc>
                <a:spcPct val="90000"/>
              </a:lnSpc>
            </a:pPr>
            <a:r>
              <a:rPr lang="en-GB" sz="1800" dirty="0"/>
              <a:t>Ensure that the country of your international culture clearly features in the display</a:t>
            </a:r>
          </a:p>
          <a:p>
            <a:pPr>
              <a:lnSpc>
                <a:spcPct val="90000"/>
              </a:lnSpc>
            </a:pPr>
            <a:r>
              <a:rPr lang="en-GB" sz="1800" dirty="0"/>
              <a:t>This must be completed </a:t>
            </a:r>
            <a:r>
              <a:rPr lang="en-GB" sz="1800" b="1" dirty="0">
                <a:solidFill>
                  <a:srgbClr val="FFFF00"/>
                </a:solidFill>
              </a:rPr>
              <a:t>by Monday 06 March 2023</a:t>
            </a:r>
          </a:p>
          <a:p>
            <a:pPr>
              <a:lnSpc>
                <a:spcPct val="90000"/>
              </a:lnSpc>
            </a:pPr>
            <a:r>
              <a:rPr lang="en-GB" sz="1800" dirty="0"/>
              <a:t>Form tutors to take a picture of the completed door and email to Mrs Piggin: </a:t>
            </a:r>
            <a:r>
              <a:rPr lang="en-GB" sz="1800" dirty="0">
                <a:hlinkClick r:id="rId2"/>
              </a:rPr>
              <a:t>spiggin@highamsparkschool.co.uk</a:t>
            </a:r>
            <a:r>
              <a:rPr lang="en-GB" sz="1800" dirty="0"/>
              <a:t> </a:t>
            </a:r>
          </a:p>
          <a:p>
            <a:pPr marL="0" indent="0">
              <a:lnSpc>
                <a:spcPct val="90000"/>
              </a:lnSpc>
              <a:buNone/>
            </a:pPr>
            <a:endParaRPr lang="en-GB" sz="1800" dirty="0"/>
          </a:p>
        </p:txBody>
      </p:sp>
      <p:pic>
        <p:nvPicPr>
          <p:cNvPr id="1030" name="Picture 6" descr="Image result for school form notice board with international culture">
            <a:extLst>
              <a:ext uri="{FF2B5EF4-FFF2-40B4-BE49-F238E27FC236}">
                <a16:creationId xmlns:a16="http://schemas.microsoft.com/office/drawing/2014/main" id="{64DAB68D-8C25-4B94-B85D-2ED94644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55" y="629266"/>
            <a:ext cx="3848356" cy="555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4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F631-655B-48C4-A1BD-05F14341D45C}"/>
              </a:ext>
            </a:extLst>
          </p:cNvPr>
          <p:cNvSpPr>
            <a:spLocks noGrp="1"/>
          </p:cNvSpPr>
          <p:nvPr>
            <p:ph type="title"/>
          </p:nvPr>
        </p:nvSpPr>
        <p:spPr>
          <a:xfrm>
            <a:off x="105474" y="27538"/>
            <a:ext cx="4220505" cy="2046585"/>
          </a:xfrm>
        </p:spPr>
        <p:txBody>
          <a:bodyPr>
            <a:normAutofit/>
          </a:bodyPr>
          <a:lstStyle/>
          <a:p>
            <a:pPr>
              <a:lnSpc>
                <a:spcPct val="90000"/>
              </a:lnSpc>
            </a:pPr>
            <a:r>
              <a:rPr lang="en-GB" sz="2800" b="1" dirty="0">
                <a:solidFill>
                  <a:srgbClr val="FFFF00"/>
                </a:solidFill>
              </a:rPr>
              <a:t>4. Participate in our International Cultural Day Fashion Show!</a:t>
            </a:r>
          </a:p>
        </p:txBody>
      </p:sp>
      <p:pic>
        <p:nvPicPr>
          <p:cNvPr id="1026" name="Picture 2" descr="See the source image">
            <a:extLst>
              <a:ext uri="{FF2B5EF4-FFF2-40B4-BE49-F238E27FC236}">
                <a16:creationId xmlns:a16="http://schemas.microsoft.com/office/drawing/2014/main" id="{B56C46E2-AC97-4D31-BF49-62D19E4C32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1" r="-4" b="38420"/>
          <a:stretch/>
        </p:blipFill>
        <p:spPr bwMode="auto">
          <a:xfrm>
            <a:off x="4496035" y="3619499"/>
            <a:ext cx="3724954" cy="302213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nigerian">
            <a:extLst>
              <a:ext uri="{FF2B5EF4-FFF2-40B4-BE49-F238E27FC236}">
                <a16:creationId xmlns:a16="http://schemas.microsoft.com/office/drawing/2014/main" id="{104B02B9-317D-4BB7-9189-739A7A2623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9" r="2296" b="-2"/>
          <a:stretch/>
        </p:blipFill>
        <p:spPr bwMode="auto">
          <a:xfrm>
            <a:off x="1398763" y="4783878"/>
            <a:ext cx="2009970" cy="188994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D8AED034-18D0-47C6-8F09-95BCAEB83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CEEBD99-B759-4DA0-A19B-DEFECAC2306A}"/>
              </a:ext>
            </a:extLst>
          </p:cNvPr>
          <p:cNvSpPr>
            <a:spLocks noGrp="1"/>
          </p:cNvSpPr>
          <p:nvPr>
            <p:ph idx="1"/>
          </p:nvPr>
        </p:nvSpPr>
        <p:spPr>
          <a:xfrm>
            <a:off x="-69694" y="1737572"/>
            <a:ext cx="4220505" cy="3763855"/>
          </a:xfrm>
        </p:spPr>
        <p:txBody>
          <a:bodyPr vert="horz" lIns="91440" tIns="45720" rIns="91440" bIns="45720" rtlCol="0" anchor="t">
            <a:normAutofit/>
          </a:bodyPr>
          <a:lstStyle/>
          <a:p>
            <a:r>
              <a:rPr lang="en-GB" sz="3200" dirty="0"/>
              <a:t>When</a:t>
            </a:r>
            <a:r>
              <a:rPr lang="en-GB" dirty="0"/>
              <a:t>: </a:t>
            </a:r>
            <a:r>
              <a:rPr lang="en-GB" b="1" dirty="0">
                <a:solidFill>
                  <a:srgbClr val="FFFF00"/>
                </a:solidFill>
              </a:rPr>
              <a:t>3.30-4.15 on Wednesday 08 March 2023 in the Main School Hall</a:t>
            </a:r>
          </a:p>
          <a:p>
            <a:r>
              <a:rPr lang="en-GB" b="1" dirty="0">
                <a:solidFill>
                  <a:srgbClr val="FFFF00"/>
                </a:solidFill>
              </a:rPr>
              <a:t>Email: </a:t>
            </a:r>
            <a:r>
              <a:rPr lang="en-GB" b="1" dirty="0">
                <a:solidFill>
                  <a:srgbClr val="FFFF00"/>
                </a:solidFill>
                <a:hlinkClick r:id="rId5"/>
              </a:rPr>
              <a:t>spiggin@highamsparkschool.co.uk</a:t>
            </a:r>
            <a:r>
              <a:rPr lang="en-GB" b="1" dirty="0">
                <a:solidFill>
                  <a:srgbClr val="FFFF00"/>
                </a:solidFill>
              </a:rPr>
              <a:t>  by 03/3/2023 to register your name and country.</a:t>
            </a:r>
          </a:p>
          <a:p>
            <a:pPr marL="0" indent="0">
              <a:buNone/>
            </a:pPr>
            <a:endParaRPr lang="en-GB" dirty="0"/>
          </a:p>
        </p:txBody>
      </p:sp>
      <p:pic>
        <p:nvPicPr>
          <p:cNvPr id="1028" name="Picture 4" descr="See the source image">
            <a:extLst>
              <a:ext uri="{FF2B5EF4-FFF2-40B4-BE49-F238E27FC236}">
                <a16:creationId xmlns:a16="http://schemas.microsoft.com/office/drawing/2014/main" id="{CFB0344E-E84D-46C2-92AC-BBBE505034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33" r="7857" b="186"/>
          <a:stretch/>
        </p:blipFill>
        <p:spPr bwMode="auto">
          <a:xfrm>
            <a:off x="4028830" y="20358"/>
            <a:ext cx="2121659" cy="3339842"/>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842888F5-6FE9-46EA-A39C-B3B5ADB7BB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 b="39143"/>
          <a:stretch/>
        </p:blipFill>
        <p:spPr bwMode="auto">
          <a:xfrm>
            <a:off x="8332689" y="3852951"/>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Albanian Costume">
            <a:extLst>
              <a:ext uri="{FF2B5EF4-FFF2-40B4-BE49-F238E27FC236}">
                <a16:creationId xmlns:a16="http://schemas.microsoft.com/office/drawing/2014/main" id="{753F3173-FA04-4C31-83BB-8C76758CFC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2238" y="571500"/>
            <a:ext cx="1914559" cy="25527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akistani clothing men">
            <a:extLst>
              <a:ext uri="{FF2B5EF4-FFF2-40B4-BE49-F238E27FC236}">
                <a16:creationId xmlns:a16="http://schemas.microsoft.com/office/drawing/2014/main" id="{6CB8EC12-328A-4076-B16D-C3E57498C1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1609"/>
          <a:stretch/>
        </p:blipFill>
        <p:spPr bwMode="auto">
          <a:xfrm>
            <a:off x="9964867" y="-22845"/>
            <a:ext cx="2121659"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ghana traditional wear men">
            <a:extLst>
              <a:ext uri="{FF2B5EF4-FFF2-40B4-BE49-F238E27FC236}">
                <a16:creationId xmlns:a16="http://schemas.microsoft.com/office/drawing/2014/main" id="{A1F49CD5-B523-4AE9-8F10-38FA0936EB6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183"/>
          <a:stretch/>
        </p:blipFill>
        <p:spPr bwMode="auto">
          <a:xfrm>
            <a:off x="6232286" y="122062"/>
            <a:ext cx="1841881" cy="336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0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7325-1CC1-D688-1518-B3BC86219449}"/>
              </a:ext>
            </a:extLst>
          </p:cNvPr>
          <p:cNvSpPr>
            <a:spLocks noGrp="1"/>
          </p:cNvSpPr>
          <p:nvPr>
            <p:ph type="title"/>
          </p:nvPr>
        </p:nvSpPr>
        <p:spPr/>
        <p:txBody>
          <a:bodyPr/>
          <a:lstStyle/>
          <a:p>
            <a:r>
              <a:rPr lang="en-GB" dirty="0">
                <a:solidFill>
                  <a:srgbClr val="FFFF00"/>
                </a:solidFill>
              </a:rPr>
              <a:t>Helpers</a:t>
            </a:r>
          </a:p>
        </p:txBody>
      </p:sp>
      <p:sp>
        <p:nvSpPr>
          <p:cNvPr id="3" name="Content Placeholder 2">
            <a:extLst>
              <a:ext uri="{FF2B5EF4-FFF2-40B4-BE49-F238E27FC236}">
                <a16:creationId xmlns:a16="http://schemas.microsoft.com/office/drawing/2014/main" id="{63597977-3E7C-F93D-6F2B-EE125561EB07}"/>
              </a:ext>
            </a:extLst>
          </p:cNvPr>
          <p:cNvSpPr>
            <a:spLocks noGrp="1"/>
          </p:cNvSpPr>
          <p:nvPr>
            <p:ph idx="1"/>
          </p:nvPr>
        </p:nvSpPr>
        <p:spPr/>
        <p:txBody>
          <a:bodyPr>
            <a:normAutofit/>
          </a:bodyPr>
          <a:lstStyle/>
          <a:p>
            <a:r>
              <a:rPr lang="en-GB" sz="2800" b="1" dirty="0">
                <a:solidFill>
                  <a:srgbClr val="FFFF00"/>
                </a:solidFill>
              </a:rPr>
              <a:t>Many of you have already offered to help out on the day. Please do email me </a:t>
            </a:r>
            <a:r>
              <a:rPr lang="en-GB" sz="2800" b="1" dirty="0">
                <a:solidFill>
                  <a:srgbClr val="FFFF00"/>
                </a:solidFill>
                <a:hlinkClick r:id="rId2">
                  <a:extLst>
                    <a:ext uri="{A12FA001-AC4F-418D-AE19-62706E023703}">
                      <ahyp:hlinkClr xmlns:ahyp="http://schemas.microsoft.com/office/drawing/2018/hyperlinkcolor" val="tx"/>
                    </a:ext>
                  </a:extLst>
                </a:hlinkClick>
              </a:rPr>
              <a:t>spiggin@highamsparkschool.co.uk</a:t>
            </a:r>
            <a:r>
              <a:rPr lang="en-GB" sz="2800" b="1" dirty="0">
                <a:solidFill>
                  <a:srgbClr val="FFFF00"/>
                </a:solidFill>
              </a:rPr>
              <a:t> so I can assign you to different activities as needed.</a:t>
            </a:r>
          </a:p>
          <a:p>
            <a:endParaRPr lang="en-GB" sz="2800" b="1" dirty="0">
              <a:solidFill>
                <a:srgbClr val="FFFF00"/>
              </a:solidFill>
            </a:endParaRPr>
          </a:p>
          <a:p>
            <a:r>
              <a:rPr lang="en-GB" sz="2800" b="1" dirty="0">
                <a:solidFill>
                  <a:srgbClr val="FFFF00"/>
                </a:solidFill>
              </a:rPr>
              <a:t>Please do this by Thursday 02 March 2023.</a:t>
            </a:r>
          </a:p>
          <a:p>
            <a:endParaRPr lang="en-GB" sz="2800" dirty="0"/>
          </a:p>
        </p:txBody>
      </p:sp>
    </p:spTree>
    <p:extLst>
      <p:ext uri="{BB962C8B-B14F-4D97-AF65-F5344CB8AC3E}">
        <p14:creationId xmlns:p14="http://schemas.microsoft.com/office/powerpoint/2010/main" val="115888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37" name="Picture 136">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9" name="Oval 138">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42">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5" name="Rectangle 144">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89492" y="1325880"/>
            <a:ext cx="3354807" cy="3066507"/>
          </a:xfrm>
        </p:spPr>
        <p:txBody>
          <a:bodyPr vert="horz" lIns="91440" tIns="45720" rIns="91440" bIns="45720" rtlCol="0" anchor="b">
            <a:normAutofit/>
          </a:bodyPr>
          <a:lstStyle/>
          <a:p>
            <a:pPr>
              <a:lnSpc>
                <a:spcPct val="90000"/>
              </a:lnSpc>
            </a:pPr>
            <a:r>
              <a:rPr lang="en-US" sz="3800">
                <a:solidFill>
                  <a:srgbClr val="FFFF00"/>
                </a:solidFill>
              </a:rPr>
              <a:t>International Culture Day</a:t>
            </a:r>
          </a:p>
        </p:txBody>
      </p:sp>
      <p:sp>
        <p:nvSpPr>
          <p:cNvPr id="147" name="Rectangle 146">
            <a:extLst>
              <a:ext uri="{FF2B5EF4-FFF2-40B4-BE49-F238E27FC236}">
                <a16:creationId xmlns:a16="http://schemas.microsoft.com/office/drawing/2014/main" id="{0860D8F0-A306-4C31-9D42-A33FAB08E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4">
            <a:extLst>
              <a:ext uri="{FF2B5EF4-FFF2-40B4-BE49-F238E27FC236}">
                <a16:creationId xmlns:a16="http://schemas.microsoft.com/office/drawing/2014/main" id="{F72FAF9E-BD51-4B3A-8E81-F667B6DCA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CB0568B7-B074-4DA5-8497-AB5216E0FA56}"/>
              </a:ext>
            </a:extLst>
          </p:cNvPr>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l="26124" r="27160"/>
          <a:stretch/>
        </p:blipFill>
        <p:spPr bwMode="auto">
          <a:xfrm>
            <a:off x="2151287" y="1078987"/>
            <a:ext cx="3259576" cy="465161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5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77B86-5DF6-415D-983A-029F0B6B214C}"/>
              </a:ext>
            </a:extLst>
          </p:cNvPr>
          <p:cNvSpPr>
            <a:spLocks noGrp="1"/>
          </p:cNvSpPr>
          <p:nvPr>
            <p:ph type="title"/>
          </p:nvPr>
        </p:nvSpPr>
        <p:spPr>
          <a:xfrm>
            <a:off x="572493" y="238539"/>
            <a:ext cx="11018520" cy="1434415"/>
          </a:xfrm>
        </p:spPr>
        <p:txBody>
          <a:bodyPr anchor="b">
            <a:normAutofit/>
          </a:bodyPr>
          <a:lstStyle/>
          <a:p>
            <a:r>
              <a:rPr lang="en-GB" sz="4600">
                <a:cs typeface="Calibri Light"/>
              </a:rPr>
              <a:t>What are the opportunities and benefits of celebrating International Culture Day?</a:t>
            </a:r>
            <a:endParaRPr lang="en-GB" sz="4600"/>
          </a:p>
        </p:txBody>
      </p:sp>
      <p:sp>
        <p:nvSpPr>
          <p:cNvPr id="4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569F82-4C2C-4F34-9BC5-CA1A480659A0}"/>
              </a:ext>
            </a:extLst>
          </p:cNvPr>
          <p:cNvSpPr>
            <a:spLocks noGrp="1"/>
          </p:cNvSpPr>
          <p:nvPr>
            <p:ph idx="1"/>
          </p:nvPr>
        </p:nvSpPr>
        <p:spPr>
          <a:xfrm>
            <a:off x="111760" y="1911493"/>
            <a:ext cx="7174285" cy="4653104"/>
          </a:xfrm>
        </p:spPr>
        <p:txBody>
          <a:bodyPr vert="horz" lIns="91440" tIns="45720" rIns="91440" bIns="45720" rtlCol="0" anchor="t">
            <a:normAutofit fontScale="92500"/>
          </a:bodyPr>
          <a:lstStyle/>
          <a:p>
            <a:r>
              <a:rPr lang="en-US" sz="2200"/>
              <a:t>We live in a multicultural city and are surrounded by hundreds of different nationalities with many spoken languages.</a:t>
            </a:r>
          </a:p>
          <a:p>
            <a:r>
              <a:rPr lang="en-US" sz="2200"/>
              <a:t>Our borough Waltham Forest has won a prize for borough of culture so this day would be a fantastic celebration of diversity.</a:t>
            </a:r>
          </a:p>
          <a:p>
            <a:r>
              <a:rPr lang="en-GB" sz="2200"/>
              <a:t>Culture is important in school.  We work and learn with people from a variety of cultures and backgrounds in school and this day will help us to learn more about each other.</a:t>
            </a:r>
          </a:p>
          <a:p>
            <a:r>
              <a:rPr lang="en-US" sz="2200"/>
              <a:t>Every member of the school, including teachers, will be able to share, and explore different cultures.</a:t>
            </a:r>
            <a:endParaRPr lang="en-GB" sz="2200"/>
          </a:p>
          <a:p>
            <a:r>
              <a:rPr lang="en-GB" sz="2200"/>
              <a:t>Also, just in general cultural celebrations allow space for respect and open-mindedness from other cultures. Celebrating our interests as well as differences helps educate one another and make others understand to learn and appreciate other cultures.</a:t>
            </a:r>
            <a:endParaRPr lang="en-US" sz="2200"/>
          </a:p>
          <a:p>
            <a:endParaRPr lang="en-GB" sz="2200">
              <a:cs typeface="Calibri"/>
            </a:endParaRPr>
          </a:p>
          <a:p>
            <a:pPr marL="0" indent="0">
              <a:buNone/>
            </a:pPr>
            <a:endParaRPr lang="en-GB" sz="1800">
              <a:cs typeface="Calibri"/>
            </a:endParaRPr>
          </a:p>
          <a:p>
            <a:pPr>
              <a:buNone/>
            </a:pPr>
            <a:endParaRPr lang="en-GB" sz="1800">
              <a:cs typeface="Calibri"/>
            </a:endParaRPr>
          </a:p>
          <a:p>
            <a:pPr marL="0" indent="0">
              <a:buNone/>
            </a:pPr>
            <a:endParaRPr lang="en-GB" sz="1800">
              <a:cs typeface="Calibri"/>
            </a:endParaRPr>
          </a:p>
        </p:txBody>
      </p:sp>
      <p:pic>
        <p:nvPicPr>
          <p:cNvPr id="4" name="Picture 4">
            <a:extLst>
              <a:ext uri="{FF2B5EF4-FFF2-40B4-BE49-F238E27FC236}">
                <a16:creationId xmlns:a16="http://schemas.microsoft.com/office/drawing/2014/main" id="{9E829FBC-4EFA-4740-AE15-44271208B92D}"/>
              </a:ext>
            </a:extLst>
          </p:cNvPr>
          <p:cNvPicPr>
            <a:picLocks noChangeAspect="1"/>
          </p:cNvPicPr>
          <p:nvPr/>
        </p:nvPicPr>
        <p:blipFill rotWithShape="1">
          <a:blip r:embed="rId2"/>
          <a:srcRect l="22667" r="13837" b="-1"/>
          <a:stretch/>
        </p:blipFill>
        <p:spPr>
          <a:xfrm>
            <a:off x="7675658" y="2093976"/>
            <a:ext cx="3941064" cy="4096512"/>
          </a:xfrm>
          <a:prstGeom prst="rect">
            <a:avLst/>
          </a:prstGeom>
        </p:spPr>
      </p:pic>
    </p:spTree>
    <p:extLst>
      <p:ext uri="{BB962C8B-B14F-4D97-AF65-F5344CB8AC3E}">
        <p14:creationId xmlns:p14="http://schemas.microsoft.com/office/powerpoint/2010/main" val="185139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65580" cy="1400530"/>
          </a:xfrm>
        </p:spPr>
        <p:txBody>
          <a:bodyPr>
            <a:normAutofit/>
          </a:bodyPr>
          <a:lstStyle/>
          <a:p>
            <a:pPr>
              <a:lnSpc>
                <a:spcPct val="90000"/>
              </a:lnSpc>
            </a:pPr>
            <a:r>
              <a:rPr lang="en-US" sz="3600" b="1" dirty="0">
                <a:solidFill>
                  <a:srgbClr val="FFFF00"/>
                </a:solidFill>
              </a:rPr>
              <a:t>International Culture Day 2023</a:t>
            </a:r>
            <a:endParaRPr lang="en-GB" sz="3600" b="1" dirty="0">
              <a:solidFill>
                <a:srgbClr val="FFFF00"/>
              </a:solidFill>
            </a:endParaRPr>
          </a:p>
        </p:txBody>
      </p:sp>
      <p:sp>
        <p:nvSpPr>
          <p:cNvPr id="1034" name="Freeform 23">
            <a:extLst>
              <a:ext uri="{FF2B5EF4-FFF2-40B4-BE49-F238E27FC236}">
                <a16:creationId xmlns:a16="http://schemas.microsoft.com/office/drawing/2014/main" id="{B73B6772-591A-4693-928C-DBC76DED4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039" name="Freeform 5">
            <a:extLst>
              <a:ext uri="{FF2B5EF4-FFF2-40B4-BE49-F238E27FC236}">
                <a16:creationId xmlns:a16="http://schemas.microsoft.com/office/drawing/2014/main" id="{DF7B3D85-9113-4F35-900A-E715C57FF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041" name="Rectangle 1040">
            <a:extLst>
              <a:ext uri="{FF2B5EF4-FFF2-40B4-BE49-F238E27FC236}">
                <a16:creationId xmlns:a16="http://schemas.microsoft.com/office/drawing/2014/main" id="{C680EBCB-6C14-4A9B-8857-C922E0F46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F853D6-402B-4F40-B3EA-579BC8E4F973}"/>
              </a:ext>
            </a:extLst>
          </p:cNvPr>
          <p:cNvPicPr>
            <a:picLocks noChangeAspect="1"/>
          </p:cNvPicPr>
          <p:nvPr/>
        </p:nvPicPr>
        <p:blipFill rotWithShape="1">
          <a:blip r:embed="rId3"/>
          <a:srcRect t="9832" r="-1" b="16182"/>
          <a:stretch/>
        </p:blipFill>
        <p:spPr>
          <a:xfrm>
            <a:off x="6094408" y="756901"/>
            <a:ext cx="2627752" cy="1944150"/>
          </a:xfrm>
          <a:prstGeom prst="rect">
            <a:avLst/>
          </a:prstGeom>
          <a:effectLst/>
        </p:spPr>
      </p:pic>
      <p:pic>
        <p:nvPicPr>
          <p:cNvPr id="6" name="Picture 5"/>
          <p:cNvPicPr>
            <a:picLocks noChangeAspect="1"/>
          </p:cNvPicPr>
          <p:nvPr/>
        </p:nvPicPr>
        <p:blipFill rotWithShape="1">
          <a:blip r:embed="rId4"/>
          <a:srcRect l="10384" r="17167" b="1"/>
          <a:stretch/>
        </p:blipFill>
        <p:spPr>
          <a:xfrm>
            <a:off x="8916129" y="757035"/>
            <a:ext cx="2627752" cy="1943882"/>
          </a:xfrm>
          <a:prstGeom prst="rect">
            <a:avLst/>
          </a:prstGeom>
          <a:solidFill>
            <a:srgbClr val="FFFFFF">
              <a:shade val="85000"/>
            </a:srgbClr>
          </a:solidFill>
          <a:effectLst/>
        </p:spPr>
      </p:pic>
      <p:sp>
        <p:nvSpPr>
          <p:cNvPr id="1043" name="Rectangle 1042">
            <a:extLst>
              <a:ext uri="{FF2B5EF4-FFF2-40B4-BE49-F238E27FC236}">
                <a16:creationId xmlns:a16="http://schemas.microsoft.com/office/drawing/2014/main" id="{9A88AE3E-2DAB-4AA1-916B-90374D40B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8974" y="1728976"/>
            <a:ext cx="4804276" cy="4308142"/>
          </a:xfrm>
        </p:spPr>
        <p:txBody>
          <a:bodyPr>
            <a:noAutofit/>
          </a:bodyPr>
          <a:lstStyle/>
          <a:p>
            <a:pPr>
              <a:lnSpc>
                <a:spcPct val="90000"/>
              </a:lnSpc>
            </a:pPr>
            <a:r>
              <a:rPr lang="en-US" dirty="0"/>
              <a:t>During this day, students will have the opportunity to:</a:t>
            </a:r>
          </a:p>
          <a:p>
            <a:pPr>
              <a:lnSpc>
                <a:spcPct val="90000"/>
              </a:lnSpc>
            </a:pPr>
            <a:r>
              <a:rPr lang="en-US" dirty="0"/>
              <a:t>Come in wearing their traditional clothes</a:t>
            </a:r>
          </a:p>
          <a:p>
            <a:pPr>
              <a:lnSpc>
                <a:spcPct val="90000"/>
              </a:lnSpc>
            </a:pPr>
            <a:r>
              <a:rPr lang="en-US" dirty="0"/>
              <a:t>Share traditional foods</a:t>
            </a:r>
          </a:p>
          <a:p>
            <a:pPr>
              <a:lnSpc>
                <a:spcPct val="90000"/>
              </a:lnSpc>
            </a:pPr>
            <a:r>
              <a:rPr lang="en-US" dirty="0"/>
              <a:t>Share traditional music</a:t>
            </a:r>
          </a:p>
          <a:p>
            <a:pPr>
              <a:lnSpc>
                <a:spcPct val="90000"/>
              </a:lnSpc>
            </a:pPr>
            <a:r>
              <a:rPr lang="en-US" dirty="0"/>
              <a:t>Cultural clothes fashion show</a:t>
            </a:r>
          </a:p>
          <a:p>
            <a:pPr>
              <a:lnSpc>
                <a:spcPct val="90000"/>
              </a:lnSpc>
            </a:pPr>
            <a:r>
              <a:rPr lang="en-US" dirty="0"/>
              <a:t>Incorporate culture day into lessons</a:t>
            </a:r>
          </a:p>
          <a:p>
            <a:pPr>
              <a:lnSpc>
                <a:spcPct val="90000"/>
              </a:lnSpc>
            </a:pPr>
            <a:r>
              <a:rPr lang="en-US" b="1" dirty="0"/>
              <a:t>Discuss and incorporate International Women’s day which falls on 8 March every year into our celebrations!</a:t>
            </a:r>
          </a:p>
          <a:p>
            <a:pPr marL="0" indent="0">
              <a:lnSpc>
                <a:spcPct val="90000"/>
              </a:lnSpc>
              <a:buNone/>
            </a:pPr>
            <a:endParaRPr lang="en-GB" dirty="0"/>
          </a:p>
        </p:txBody>
      </p:sp>
      <p:pic>
        <p:nvPicPr>
          <p:cNvPr id="1026" name="Picture 2" descr="Image result for international women's day 2023">
            <a:extLst>
              <a:ext uri="{FF2B5EF4-FFF2-40B4-BE49-F238E27FC236}">
                <a16:creationId xmlns:a16="http://schemas.microsoft.com/office/drawing/2014/main" id="{7602953E-DAF5-820B-1CB6-DB04C9EEFF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4410" y="3632770"/>
            <a:ext cx="5449471" cy="19890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BFC3E-671F-4A65-A27B-424592B67A02}"/>
              </a:ext>
            </a:extLst>
          </p:cNvPr>
          <p:cNvSpPr>
            <a:spLocks noGrp="1"/>
          </p:cNvSpPr>
          <p:nvPr>
            <p:ph type="title"/>
          </p:nvPr>
        </p:nvSpPr>
        <p:spPr>
          <a:xfrm>
            <a:off x="643855" y="1447800"/>
            <a:ext cx="3108626" cy="4572000"/>
          </a:xfrm>
        </p:spPr>
        <p:txBody>
          <a:bodyPr anchor="ctr">
            <a:normAutofit/>
          </a:bodyPr>
          <a:lstStyle/>
          <a:p>
            <a:r>
              <a:rPr lang="en-GB" sz="3200">
                <a:solidFill>
                  <a:srgbClr val="FFFF00"/>
                </a:solidFill>
              </a:rPr>
              <a:t>Frequently Asked Questions:</a:t>
            </a:r>
          </a:p>
        </p:txBody>
      </p:sp>
      <p:sp>
        <p:nvSpPr>
          <p:cNvPr id="11" name="Freeform: Shape 10">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96696F-B96F-4FDD-9EA9-D67E698FAB7C}"/>
              </a:ext>
            </a:extLst>
          </p:cNvPr>
          <p:cNvGraphicFramePr>
            <a:graphicFrameLocks noGrp="1"/>
          </p:cNvGraphicFramePr>
          <p:nvPr>
            <p:ph idx="1"/>
            <p:extLst>
              <p:ext uri="{D42A27DB-BD31-4B8C-83A1-F6EECF244321}">
                <p14:modId xmlns:p14="http://schemas.microsoft.com/office/powerpoint/2010/main" val="3412085915"/>
              </p:ext>
            </p:extLst>
          </p:nvPr>
        </p:nvGraphicFramePr>
        <p:xfrm>
          <a:off x="5048249" y="1447799"/>
          <a:ext cx="6901295" cy="526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064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7E7D0-DA6B-4199-A0E4-6BBCDCBB9292}"/>
              </a:ext>
            </a:extLst>
          </p:cNvPr>
          <p:cNvSpPr>
            <a:spLocks noGrp="1"/>
          </p:cNvSpPr>
          <p:nvPr>
            <p:ph type="title"/>
          </p:nvPr>
        </p:nvSpPr>
        <p:spPr>
          <a:xfrm>
            <a:off x="643855" y="1447800"/>
            <a:ext cx="3108626" cy="4572000"/>
          </a:xfrm>
        </p:spPr>
        <p:txBody>
          <a:bodyPr anchor="ctr">
            <a:normAutofit/>
          </a:bodyPr>
          <a:lstStyle/>
          <a:p>
            <a:r>
              <a:rPr lang="en-GB" sz="3200">
                <a:solidFill>
                  <a:srgbClr val="FFFF00"/>
                </a:solidFill>
              </a:rPr>
              <a:t>Frequently Asked Questions:</a:t>
            </a:r>
          </a:p>
        </p:txBody>
      </p:sp>
      <p:sp>
        <p:nvSpPr>
          <p:cNvPr id="11" name="Freeform: Shape 10">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F73714D-13E9-4012-BDFD-E4C9045CFAC1}"/>
              </a:ext>
            </a:extLst>
          </p:cNvPr>
          <p:cNvGraphicFramePr>
            <a:graphicFrameLocks noGrp="1"/>
          </p:cNvGraphicFramePr>
          <p:nvPr>
            <p:ph idx="1"/>
            <p:extLst>
              <p:ext uri="{D42A27DB-BD31-4B8C-83A1-F6EECF244321}">
                <p14:modId xmlns:p14="http://schemas.microsoft.com/office/powerpoint/2010/main" val="2589556207"/>
              </p:ext>
            </p:extLst>
          </p:nvPr>
        </p:nvGraphicFramePr>
        <p:xfrm>
          <a:off x="4703211" y="1143000"/>
          <a:ext cx="7381416" cy="552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41417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21A33-F9B1-4754-883D-EEA0332E8807}"/>
              </a:ext>
            </a:extLst>
          </p:cNvPr>
          <p:cNvSpPr>
            <a:spLocks noGrp="1"/>
          </p:cNvSpPr>
          <p:nvPr>
            <p:ph type="title"/>
          </p:nvPr>
        </p:nvSpPr>
        <p:spPr>
          <a:xfrm>
            <a:off x="643855" y="1447800"/>
            <a:ext cx="3108626" cy="4572000"/>
          </a:xfrm>
        </p:spPr>
        <p:txBody>
          <a:bodyPr anchor="ctr">
            <a:normAutofit/>
          </a:bodyPr>
          <a:lstStyle/>
          <a:p>
            <a:r>
              <a:rPr lang="en-GB" sz="3200">
                <a:solidFill>
                  <a:srgbClr val="FFFF00"/>
                </a:solidFill>
              </a:rPr>
              <a:t>Frequently Asked Questions:</a:t>
            </a:r>
          </a:p>
        </p:txBody>
      </p:sp>
      <p:sp>
        <p:nvSpPr>
          <p:cNvPr id="11" name="Freeform: Shape 10">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04B06CB-9CA5-42B0-B50D-A83C7F4C3A1D}"/>
              </a:ext>
            </a:extLst>
          </p:cNvPr>
          <p:cNvGraphicFramePr>
            <a:graphicFrameLocks noGrp="1"/>
          </p:cNvGraphicFramePr>
          <p:nvPr>
            <p:ph idx="1"/>
            <p:extLst>
              <p:ext uri="{D42A27DB-BD31-4B8C-83A1-F6EECF244321}">
                <p14:modId xmlns:p14="http://schemas.microsoft.com/office/powerpoint/2010/main" val="163542908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55742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5B8EF4-1A59-4D23-9073-CC822D6C3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05D53-2528-44D6-910E-9DA8FDA6DBE6}"/>
              </a:ext>
            </a:extLst>
          </p:cNvPr>
          <p:cNvSpPr>
            <a:spLocks noGrp="1"/>
          </p:cNvSpPr>
          <p:nvPr>
            <p:ph type="title"/>
          </p:nvPr>
        </p:nvSpPr>
        <p:spPr>
          <a:xfrm>
            <a:off x="648929" y="965200"/>
            <a:ext cx="3505495" cy="4773613"/>
          </a:xfrm>
        </p:spPr>
        <p:txBody>
          <a:bodyPr anchor="ctr">
            <a:normAutofit/>
          </a:bodyPr>
          <a:lstStyle/>
          <a:p>
            <a:r>
              <a:rPr lang="en-GB" sz="3600">
                <a:solidFill>
                  <a:srgbClr val="FFFF00"/>
                </a:solidFill>
              </a:rPr>
              <a:t>Frequently Asked Questions:</a:t>
            </a:r>
          </a:p>
        </p:txBody>
      </p:sp>
      <p:sp>
        <p:nvSpPr>
          <p:cNvPr id="33" name="Rectangle 32">
            <a:extLst>
              <a:ext uri="{FF2B5EF4-FFF2-40B4-BE49-F238E27FC236}">
                <a16:creationId xmlns:a16="http://schemas.microsoft.com/office/drawing/2014/main" id="{F05075F9-95DE-4EE5-8B27-45016C98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ounded Rectangle 9">
            <a:extLst>
              <a:ext uri="{FF2B5EF4-FFF2-40B4-BE49-F238E27FC236}">
                <a16:creationId xmlns:a16="http://schemas.microsoft.com/office/drawing/2014/main" id="{F1FA2CDB-3235-4224-8583-449FAD4E7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34317E1-B08F-401E-8A71-42E0BF6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7" name="Content Placeholder 2">
            <a:extLst>
              <a:ext uri="{FF2B5EF4-FFF2-40B4-BE49-F238E27FC236}">
                <a16:creationId xmlns:a16="http://schemas.microsoft.com/office/drawing/2014/main" id="{09867FAD-61F1-40C3-B2DC-F1055B7AD9AB}"/>
              </a:ext>
            </a:extLst>
          </p:cNvPr>
          <p:cNvGraphicFramePr>
            <a:graphicFrameLocks noGrp="1"/>
          </p:cNvGraphicFramePr>
          <p:nvPr>
            <p:ph idx="1"/>
            <p:extLst>
              <p:ext uri="{D42A27DB-BD31-4B8C-83A1-F6EECF244321}">
                <p14:modId xmlns:p14="http://schemas.microsoft.com/office/powerpoint/2010/main" val="2793684522"/>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66069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C259-B902-429E-82E0-83389B52A437}"/>
              </a:ext>
            </a:extLst>
          </p:cNvPr>
          <p:cNvSpPr>
            <a:spLocks noGrp="1"/>
          </p:cNvSpPr>
          <p:nvPr>
            <p:ph type="title"/>
          </p:nvPr>
        </p:nvSpPr>
        <p:spPr>
          <a:xfrm>
            <a:off x="5282381" y="629266"/>
            <a:ext cx="4767471" cy="1641986"/>
          </a:xfrm>
        </p:spPr>
        <p:txBody>
          <a:bodyPr>
            <a:normAutofit/>
          </a:bodyPr>
          <a:lstStyle/>
          <a:p>
            <a:r>
              <a:rPr lang="en-GB"/>
              <a:t>Frequently Asked Questions:</a:t>
            </a:r>
          </a:p>
        </p:txBody>
      </p:sp>
      <p:pic>
        <p:nvPicPr>
          <p:cNvPr id="1026" name="Picture 2" descr="Image result for no tracksuits and trainers">
            <a:extLst>
              <a:ext uri="{FF2B5EF4-FFF2-40B4-BE49-F238E27FC236}">
                <a16:creationId xmlns:a16="http://schemas.microsoft.com/office/drawing/2014/main" id="{CD8BA7B0-5C6A-438F-B40D-05B3620C7E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85" t="14849" r="6974"/>
          <a:stretch/>
        </p:blipFill>
        <p:spPr bwMode="auto">
          <a:xfrm>
            <a:off x="185078" y="322119"/>
            <a:ext cx="4875592" cy="6089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D41900CD-5BA9-4640-A821-A4D176B9C459}"/>
              </a:ext>
            </a:extLst>
          </p:cNvPr>
          <p:cNvGraphicFramePr>
            <a:graphicFrameLocks noGrp="1"/>
          </p:cNvGraphicFramePr>
          <p:nvPr>
            <p:ph idx="1"/>
            <p:extLst>
              <p:ext uri="{D42A27DB-BD31-4B8C-83A1-F6EECF244321}">
                <p14:modId xmlns:p14="http://schemas.microsoft.com/office/powerpoint/2010/main" val="1380993496"/>
              </p:ext>
            </p:extLst>
          </p:nvPr>
        </p:nvGraphicFramePr>
        <p:xfrm>
          <a:off x="5282381" y="2438400"/>
          <a:ext cx="6521692" cy="391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C279B4C-1E77-4C33-8622-AD924A71FF9F}"/>
              </a:ext>
            </a:extLst>
          </p:cNvPr>
          <p:cNvSpPr txBox="1"/>
          <p:nvPr/>
        </p:nvSpPr>
        <p:spPr>
          <a:xfrm>
            <a:off x="1108545" y="2815937"/>
            <a:ext cx="4004418" cy="2862322"/>
          </a:xfrm>
          <a:prstGeom prst="rect">
            <a:avLst/>
          </a:prstGeom>
          <a:solidFill>
            <a:srgbClr val="FFFF00"/>
          </a:solidFill>
        </p:spPr>
        <p:txBody>
          <a:bodyPr wrap="square" lIns="91440" tIns="45720" rIns="91440" bIns="45720" rtlCol="0" anchor="t">
            <a:spAutoFit/>
          </a:bodyPr>
          <a:lstStyle/>
          <a:p>
            <a:r>
              <a:rPr lang="en-GB" b="1" dirty="0">
                <a:solidFill>
                  <a:schemeClr val="bg1"/>
                </a:solidFill>
              </a:rPr>
              <a:t>No tracksuits or school environment inappropriate cultural wear!  </a:t>
            </a:r>
          </a:p>
          <a:p>
            <a:endParaRPr lang="en-GB" b="1" dirty="0">
              <a:solidFill>
                <a:schemeClr val="bg1"/>
              </a:solidFill>
            </a:endParaRPr>
          </a:p>
          <a:p>
            <a:r>
              <a:rPr lang="en-GB" b="1" dirty="0">
                <a:solidFill>
                  <a:schemeClr val="bg1"/>
                </a:solidFill>
              </a:rPr>
              <a:t>Trainers ARE allowed.</a:t>
            </a:r>
          </a:p>
          <a:p>
            <a:endParaRPr lang="en-GB" b="1" dirty="0">
              <a:solidFill>
                <a:schemeClr val="bg1"/>
              </a:solidFill>
            </a:endParaRPr>
          </a:p>
          <a:p>
            <a:r>
              <a:rPr lang="en-GB" b="1" dirty="0">
                <a:solidFill>
                  <a:schemeClr val="bg1"/>
                </a:solidFill>
              </a:rPr>
              <a:t>Remember this day is very important for many students and staff so do not disrespect them  by wearing everyday wear.</a:t>
            </a:r>
          </a:p>
        </p:txBody>
      </p:sp>
      <p:pic>
        <p:nvPicPr>
          <p:cNvPr id="1030" name="Picture 6" descr="See the source image">
            <a:extLst>
              <a:ext uri="{FF2B5EF4-FFF2-40B4-BE49-F238E27FC236}">
                <a16:creationId xmlns:a16="http://schemas.microsoft.com/office/drawing/2014/main" id="{4C29C7DF-3587-4431-AAC4-E74F5082C36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810" t="16970" r="23916" b="33237"/>
          <a:stretch/>
        </p:blipFill>
        <p:spPr bwMode="auto">
          <a:xfrm>
            <a:off x="91116" y="1290320"/>
            <a:ext cx="1017429" cy="152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0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8949-C842-4DC7-8D74-FC8127761FB2}"/>
              </a:ext>
            </a:extLst>
          </p:cNvPr>
          <p:cNvSpPr>
            <a:spLocks noGrp="1"/>
          </p:cNvSpPr>
          <p:nvPr>
            <p:ph type="ctrTitle"/>
          </p:nvPr>
        </p:nvSpPr>
        <p:spPr>
          <a:xfrm>
            <a:off x="4706650" y="1454964"/>
            <a:ext cx="6837650" cy="3308840"/>
          </a:xfrm>
        </p:spPr>
        <p:txBody>
          <a:bodyPr>
            <a:normAutofit/>
          </a:bodyPr>
          <a:lstStyle/>
          <a:p>
            <a:r>
              <a:rPr lang="en-GB" dirty="0">
                <a:solidFill>
                  <a:srgbClr val="FFFF00"/>
                </a:solidFill>
              </a:rPr>
              <a:t>How else can I participate</a:t>
            </a:r>
            <a:r>
              <a:rPr lang="en-GB" dirty="0"/>
              <a:t>:</a:t>
            </a:r>
          </a:p>
        </p:txBody>
      </p:sp>
      <p:sp>
        <p:nvSpPr>
          <p:cNvPr id="4" name="Subtitle 3">
            <a:extLst>
              <a:ext uri="{FF2B5EF4-FFF2-40B4-BE49-F238E27FC236}">
                <a16:creationId xmlns:a16="http://schemas.microsoft.com/office/drawing/2014/main" id="{F42DDB5D-793C-4434-9090-4BA3C98F0CCC}"/>
              </a:ext>
            </a:extLst>
          </p:cNvPr>
          <p:cNvSpPr>
            <a:spLocks noGrp="1"/>
          </p:cNvSpPr>
          <p:nvPr>
            <p:ph type="subTitle" idx="1"/>
          </p:nvPr>
        </p:nvSpPr>
        <p:spPr>
          <a:xfrm>
            <a:off x="4768564" y="4919667"/>
            <a:ext cx="6837650" cy="1464378"/>
          </a:xfrm>
        </p:spPr>
        <p:txBody>
          <a:bodyPr>
            <a:normAutofit/>
          </a:bodyPr>
          <a:lstStyle/>
          <a:p>
            <a:r>
              <a:rPr lang="en-GB" dirty="0"/>
              <a:t>Student activities:</a:t>
            </a:r>
          </a:p>
        </p:txBody>
      </p:sp>
      <p:pic>
        <p:nvPicPr>
          <p:cNvPr id="1028" name="Picture 4" descr="Image result for international culture day  door displays for classrooms">
            <a:extLst>
              <a:ext uri="{FF2B5EF4-FFF2-40B4-BE49-F238E27FC236}">
                <a16:creationId xmlns:a16="http://schemas.microsoft.com/office/drawing/2014/main" id="{B9B6D8EB-9C76-4BD0-89EA-F1205425A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9" r="6118"/>
          <a:stretch/>
        </p:blipFill>
        <p:spPr bwMode="auto">
          <a:xfrm>
            <a:off x="20" y="10"/>
            <a:ext cx="405893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926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caa02d93-d17b-4249-a0c5-afeca33be5b7" xsi:nil="true"/>
    <Has_Teacher_Only_SectionGroup xmlns="caa02d93-d17b-4249-a0c5-afeca33be5b7" xsi:nil="true"/>
    <TeamsChannelId xmlns="caa02d93-d17b-4249-a0c5-afeca33be5b7" xsi:nil="true"/>
    <Invited_Students xmlns="caa02d93-d17b-4249-a0c5-afeca33be5b7" xsi:nil="true"/>
    <DefaultSectionNames xmlns="caa02d93-d17b-4249-a0c5-afeca33be5b7" xsi:nil="true"/>
    <Self_Registration_Enabled xmlns="caa02d93-d17b-4249-a0c5-afeca33be5b7" xsi:nil="true"/>
    <Distribution_Groups xmlns="caa02d93-d17b-4249-a0c5-afeca33be5b7" xsi:nil="true"/>
    <Is_Collaboration_Space_Locked xmlns="caa02d93-d17b-4249-a0c5-afeca33be5b7" xsi:nil="true"/>
    <CultureName xmlns="caa02d93-d17b-4249-a0c5-afeca33be5b7" xsi:nil="true"/>
    <LMS_Mappings xmlns="caa02d93-d17b-4249-a0c5-afeca33be5b7" xsi:nil="true"/>
    <Invited_Teachers xmlns="caa02d93-d17b-4249-a0c5-afeca33be5b7" xsi:nil="true"/>
    <NotebookType xmlns="caa02d93-d17b-4249-a0c5-afeca33be5b7" xsi:nil="true"/>
    <FolderType xmlns="caa02d93-d17b-4249-a0c5-afeca33be5b7" xsi:nil="true"/>
    <Teachers xmlns="caa02d93-d17b-4249-a0c5-afeca33be5b7">
      <UserInfo>
        <DisplayName/>
        <AccountId xsi:nil="true"/>
        <AccountType/>
      </UserInfo>
    </Teachers>
    <Students xmlns="caa02d93-d17b-4249-a0c5-afeca33be5b7">
      <UserInfo>
        <DisplayName/>
        <AccountId xsi:nil="true"/>
        <AccountType/>
      </UserInfo>
    </Students>
    <Student_Groups xmlns="caa02d93-d17b-4249-a0c5-afeca33be5b7">
      <UserInfo>
        <DisplayName/>
        <AccountId xsi:nil="true"/>
        <AccountType/>
      </UserInfo>
    </Student_Groups>
    <AppVersion xmlns="caa02d93-d17b-4249-a0c5-afeca33be5b7" xsi:nil="true"/>
    <Teams_Channel_Section_Location xmlns="caa02d93-d17b-4249-a0c5-afeca33be5b7" xsi:nil="true"/>
    <Math_Settings xmlns="caa02d93-d17b-4249-a0c5-afeca33be5b7" xsi:nil="true"/>
    <Owner xmlns="caa02d93-d17b-4249-a0c5-afeca33be5b7">
      <UserInfo>
        <DisplayName/>
        <AccountId xsi:nil="true"/>
        <AccountType/>
      </UserInfo>
    </Owner>
    <IsNotebookLocked xmlns="caa02d93-d17b-4249-a0c5-afeca33be5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35" ma:contentTypeDescription="Create a new document." ma:contentTypeScope="" ma:versionID="c924a2640a2a9e887d515fe1cf2ee2b9">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9e85f809b110e2743d723e3b80f3c78f"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220BB-6FE2-46D8-AFE7-ACBDAD30F8CB}">
  <ds:schemaRefs>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b496163d-89a1-4d48-9d31-68cb6b4034b6"/>
    <ds:schemaRef ds:uri="http://schemas.microsoft.com/office/infopath/2007/PartnerControls"/>
    <ds:schemaRef ds:uri="http://schemas.microsoft.com/office/2006/documentManagement/types"/>
    <ds:schemaRef ds:uri="caa02d93-d17b-4249-a0c5-afeca33be5b7"/>
    <ds:schemaRef ds:uri="http://www.w3.org/XML/1998/namespace"/>
  </ds:schemaRefs>
</ds:datastoreItem>
</file>

<file path=customXml/itemProps2.xml><?xml version="1.0" encoding="utf-8"?>
<ds:datastoreItem xmlns:ds="http://schemas.openxmlformats.org/officeDocument/2006/customXml" ds:itemID="{7A05507E-D450-4A3B-9BCF-E8B7BE4EC51A}">
  <ds:schemaRefs>
    <ds:schemaRef ds:uri="http://schemas.microsoft.com/sharepoint/v3/contenttype/forms"/>
  </ds:schemaRefs>
</ds:datastoreItem>
</file>

<file path=customXml/itemProps3.xml><?xml version="1.0" encoding="utf-8"?>
<ds:datastoreItem xmlns:ds="http://schemas.openxmlformats.org/officeDocument/2006/customXml" ds:itemID="{BFE24638-DF10-4CA9-95E6-0E6E85AE6E51}">
  <ds:schemaRefs>
    <ds:schemaRef ds:uri="b496163d-89a1-4d48-9d31-68cb6b4034b6"/>
    <ds:schemaRef ds:uri="caa02d93-d17b-4249-a0c5-afeca33be5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116</TotalTime>
  <Words>1112</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Avenir Next LT Pro</vt:lpstr>
      <vt:lpstr>Calibri</vt:lpstr>
      <vt:lpstr>Calibri Light</vt:lpstr>
      <vt:lpstr>Century Gothic</vt:lpstr>
      <vt:lpstr>Wingdings 3</vt:lpstr>
      <vt:lpstr>office theme</vt:lpstr>
      <vt:lpstr>Ion</vt:lpstr>
      <vt:lpstr>International Culture Day</vt:lpstr>
      <vt:lpstr>What are the opportunities and benefits of celebrating International Culture Day?</vt:lpstr>
      <vt:lpstr>International Culture Day 2023</vt:lpstr>
      <vt:lpstr>Frequently Asked Questions:</vt:lpstr>
      <vt:lpstr>Frequently Asked Questions:</vt:lpstr>
      <vt:lpstr>Frequently Asked Questions:</vt:lpstr>
      <vt:lpstr>Frequently Asked Questions:</vt:lpstr>
      <vt:lpstr>Frequently Asked Questions:</vt:lpstr>
      <vt:lpstr>How else can I participate:</vt:lpstr>
      <vt:lpstr>1.  Create a PPT of your culture or your favourite international culture:</vt:lpstr>
      <vt:lpstr>2.  Create posters of  your own international culture/an international culture of your choice</vt:lpstr>
      <vt:lpstr>3. TUTOR GROUP ACTIVITY: Adorn your form notice board with information/images about one international culture of your choice.</vt:lpstr>
      <vt:lpstr>4. Participate in our International Cultural Day Fashion Show!</vt:lpstr>
      <vt:lpstr>Helpers</vt:lpstr>
      <vt:lpstr>International Culture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Piggin</dc:creator>
  <cp:lastModifiedBy>S Piggin</cp:lastModifiedBy>
  <cp:revision>36</cp:revision>
  <dcterms:created xsi:type="dcterms:W3CDTF">2022-01-18T23:49:01Z</dcterms:created>
  <dcterms:modified xsi:type="dcterms:W3CDTF">2023-02-27T06:55:59Z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