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87"/>
  </p:notesMasterIdLst>
  <p:sldIdLst>
    <p:sldId id="256" r:id="rId6"/>
    <p:sldId id="291" r:id="rId7"/>
    <p:sldId id="292" r:id="rId8"/>
    <p:sldId id="296" r:id="rId9"/>
    <p:sldId id="293" r:id="rId10"/>
    <p:sldId id="303" r:id="rId11"/>
    <p:sldId id="306" r:id="rId12"/>
    <p:sldId id="316" r:id="rId13"/>
    <p:sldId id="294" r:id="rId14"/>
    <p:sldId id="260" r:id="rId15"/>
    <p:sldId id="297" r:id="rId16"/>
    <p:sldId id="298" r:id="rId17"/>
    <p:sldId id="299" r:id="rId18"/>
    <p:sldId id="304" r:id="rId19"/>
    <p:sldId id="321" r:id="rId20"/>
    <p:sldId id="301" r:id="rId21"/>
    <p:sldId id="302" r:id="rId22"/>
    <p:sldId id="305" r:id="rId23"/>
    <p:sldId id="311" r:id="rId24"/>
    <p:sldId id="314" r:id="rId25"/>
    <p:sldId id="317" r:id="rId26"/>
    <p:sldId id="329" r:id="rId27"/>
    <p:sldId id="313" r:id="rId28"/>
    <p:sldId id="307" r:id="rId29"/>
    <p:sldId id="319" r:id="rId30"/>
    <p:sldId id="318" r:id="rId31"/>
    <p:sldId id="320" r:id="rId32"/>
    <p:sldId id="324" r:id="rId33"/>
    <p:sldId id="322" r:id="rId34"/>
    <p:sldId id="332" r:id="rId35"/>
    <p:sldId id="333" r:id="rId36"/>
    <p:sldId id="334" r:id="rId37"/>
    <p:sldId id="330" r:id="rId38"/>
    <p:sldId id="331" r:id="rId39"/>
    <p:sldId id="367" r:id="rId40"/>
    <p:sldId id="366" r:id="rId41"/>
    <p:sldId id="328" r:id="rId42"/>
    <p:sldId id="335" r:id="rId43"/>
    <p:sldId id="348" r:id="rId44"/>
    <p:sldId id="336" r:id="rId45"/>
    <p:sldId id="347" r:id="rId46"/>
    <p:sldId id="337" r:id="rId47"/>
    <p:sldId id="338" r:id="rId48"/>
    <p:sldId id="339" r:id="rId49"/>
    <p:sldId id="340" r:id="rId50"/>
    <p:sldId id="349" r:id="rId51"/>
    <p:sldId id="351" r:id="rId52"/>
    <p:sldId id="342" r:id="rId53"/>
    <p:sldId id="350" r:id="rId54"/>
    <p:sldId id="343" r:id="rId55"/>
    <p:sldId id="344" r:id="rId56"/>
    <p:sldId id="345" r:id="rId57"/>
    <p:sldId id="362" r:id="rId58"/>
    <p:sldId id="382" r:id="rId59"/>
    <p:sldId id="352" r:id="rId60"/>
    <p:sldId id="365" r:id="rId61"/>
    <p:sldId id="358" r:id="rId62"/>
    <p:sldId id="364" r:id="rId63"/>
    <p:sldId id="368" r:id="rId64"/>
    <p:sldId id="369" r:id="rId65"/>
    <p:sldId id="370" r:id="rId66"/>
    <p:sldId id="356" r:id="rId67"/>
    <p:sldId id="357" r:id="rId68"/>
    <p:sldId id="363" r:id="rId69"/>
    <p:sldId id="371" r:id="rId70"/>
    <p:sldId id="375" r:id="rId71"/>
    <p:sldId id="372" r:id="rId72"/>
    <p:sldId id="360" r:id="rId73"/>
    <p:sldId id="373" r:id="rId74"/>
    <p:sldId id="374" r:id="rId75"/>
    <p:sldId id="377" r:id="rId76"/>
    <p:sldId id="378" r:id="rId77"/>
    <p:sldId id="379" r:id="rId78"/>
    <p:sldId id="376" r:id="rId79"/>
    <p:sldId id="381" r:id="rId80"/>
    <p:sldId id="361" r:id="rId81"/>
    <p:sldId id="380" r:id="rId82"/>
    <p:sldId id="353" r:id="rId83"/>
    <p:sldId id="354" r:id="rId84"/>
    <p:sldId id="355" r:id="rId85"/>
    <p:sldId id="284" r:id="rId8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2459" autoAdjust="0"/>
  </p:normalViewPr>
  <p:slideViewPr>
    <p:cSldViewPr snapToGrid="0">
      <p:cViewPr varScale="1">
        <p:scale>
          <a:sx n="107" d="100"/>
          <a:sy n="107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90" Type="http://schemas.openxmlformats.org/officeDocument/2006/relationships/theme" Target="theme/theme1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 Sexton" userId="S::kiesex@highamsparkschool.co.uk::dbecc258-b0d2-4551-93ed-bfb1c145e87e" providerId="AD" clId="Web-{55C97676-9D56-0C94-F9A9-7189FAF9C5E6}"/>
    <pc:docChg chg="modSld">
      <pc:chgData name="K Sexton" userId="S::kiesex@highamsparkschool.co.uk::dbecc258-b0d2-4551-93ed-bfb1c145e87e" providerId="AD" clId="Web-{55C97676-9D56-0C94-F9A9-7189FAF9C5E6}" dt="2019-06-17T11:48:49.210" v="2" actId="1076"/>
      <pc:docMkLst>
        <pc:docMk/>
      </pc:docMkLst>
      <pc:sldChg chg="modSp">
        <pc:chgData name="K Sexton" userId="S::kiesex@highamsparkschool.co.uk::dbecc258-b0d2-4551-93ed-bfb1c145e87e" providerId="AD" clId="Web-{55C97676-9D56-0C94-F9A9-7189FAF9C5E6}" dt="2019-06-17T11:48:49.210" v="2" actId="1076"/>
        <pc:sldMkLst>
          <pc:docMk/>
          <pc:sldMk cId="2425635936" sldId="263"/>
        </pc:sldMkLst>
        <pc:spChg chg="mod">
          <ac:chgData name="K Sexton" userId="S::kiesex@highamsparkschool.co.uk::dbecc258-b0d2-4551-93ed-bfb1c145e87e" providerId="AD" clId="Web-{55C97676-9D56-0C94-F9A9-7189FAF9C5E6}" dt="2019-06-17T11:48:36.710" v="0" actId="1076"/>
          <ac:spMkLst>
            <pc:docMk/>
            <pc:sldMk cId="2425635936" sldId="263"/>
            <ac:spMk id="3" creationId="{00000000-0000-0000-0000-000000000000}"/>
          </ac:spMkLst>
        </pc:spChg>
        <pc:picChg chg="mod">
          <ac:chgData name="K Sexton" userId="S::kiesex@highamsparkschool.co.uk::dbecc258-b0d2-4551-93ed-bfb1c145e87e" providerId="AD" clId="Web-{55C97676-9D56-0C94-F9A9-7189FAF9C5E6}" dt="2019-06-17T11:48:49.210" v="2" actId="1076"/>
          <ac:picMkLst>
            <pc:docMk/>
            <pc:sldMk cId="2425635936" sldId="263"/>
            <ac:picMk id="2" creationId="{00000000-0000-0000-0000-000000000000}"/>
          </ac:picMkLst>
        </pc:picChg>
      </pc:sldChg>
    </pc:docChg>
  </pc:docChgLst>
  <pc:docChgLst>
    <pc:chgData name="H Crockford" userId="S::hanjoh@highamsparkschool.co.uk::09b3323d-ce6b-440a-8a3a-91995c4f08aa" providerId="AD" clId="Web-{92B7628F-2A30-D58F-740C-BF5D77CB3FA5}"/>
    <pc:docChg chg="modSld">
      <pc:chgData name="H Crockford" userId="S::hanjoh@highamsparkschool.co.uk::09b3323d-ce6b-440a-8a3a-91995c4f08aa" providerId="AD" clId="Web-{92B7628F-2A30-D58F-740C-BF5D77CB3FA5}" dt="2019-06-18T09:09:34.292" v="3" actId="1076"/>
      <pc:docMkLst>
        <pc:docMk/>
      </pc:docMkLst>
      <pc:sldChg chg="modSp">
        <pc:chgData name="H Crockford" userId="S::hanjoh@highamsparkschool.co.uk::09b3323d-ce6b-440a-8a3a-91995c4f08aa" providerId="AD" clId="Web-{92B7628F-2A30-D58F-740C-BF5D77CB3FA5}" dt="2019-06-18T09:09:34.292" v="3" actId="1076"/>
        <pc:sldMkLst>
          <pc:docMk/>
          <pc:sldMk cId="2409730898" sldId="260"/>
        </pc:sldMkLst>
        <pc:spChg chg="mod">
          <ac:chgData name="H Crockford" userId="S::hanjoh@highamsparkschool.co.uk::09b3323d-ce6b-440a-8a3a-91995c4f08aa" providerId="AD" clId="Web-{92B7628F-2A30-D58F-740C-BF5D77CB3FA5}" dt="2019-06-18T09:09:28.464" v="2" actId="1076"/>
          <ac:spMkLst>
            <pc:docMk/>
            <pc:sldMk cId="2409730898" sldId="260"/>
            <ac:spMk id="21" creationId="{00000000-0000-0000-0000-000000000000}"/>
          </ac:spMkLst>
        </pc:spChg>
        <pc:spChg chg="mod">
          <ac:chgData name="H Crockford" userId="S::hanjoh@highamsparkschool.co.uk::09b3323d-ce6b-440a-8a3a-91995c4f08aa" providerId="AD" clId="Web-{92B7628F-2A30-D58F-740C-BF5D77CB3FA5}" dt="2019-06-18T09:09:34.292" v="3" actId="1076"/>
          <ac:spMkLst>
            <pc:docMk/>
            <pc:sldMk cId="2409730898" sldId="260"/>
            <ac:spMk id="22" creationId="{00000000-0000-0000-0000-000000000000}"/>
          </ac:spMkLst>
        </pc:spChg>
      </pc:sldChg>
    </pc:docChg>
  </pc:docChgLst>
  <pc:docChgLst>
    <pc:chgData name="H Crockford" userId="S::hanjoh@highamsparkschool.co.uk::09b3323d-ce6b-440a-8a3a-91995c4f08aa" providerId="AD" clId="Web-{7B04478D-728D-FC36-F7C2-E5A44BCBD794}"/>
    <pc:docChg chg="addSld delSld modSld sldOrd">
      <pc:chgData name="H Crockford" userId="S::hanjoh@highamsparkschool.co.uk::09b3323d-ce6b-440a-8a3a-91995c4f08aa" providerId="AD" clId="Web-{7B04478D-728D-FC36-F7C2-E5A44BCBD794}" dt="2019-06-14T08:53:41.676" v="69" actId="20577"/>
      <pc:docMkLst>
        <pc:docMk/>
      </pc:docMkLst>
      <pc:sldChg chg="modSp">
        <pc:chgData name="H Crockford" userId="S::hanjoh@highamsparkschool.co.uk::09b3323d-ce6b-440a-8a3a-91995c4f08aa" providerId="AD" clId="Web-{7B04478D-728D-FC36-F7C2-E5A44BCBD794}" dt="2019-06-14T08:53:41.676" v="68" actId="20577"/>
        <pc:sldMkLst>
          <pc:docMk/>
          <pc:sldMk cId="474157481" sldId="256"/>
        </pc:sldMkLst>
        <pc:spChg chg="mod">
          <ac:chgData name="H Crockford" userId="S::hanjoh@highamsparkschool.co.uk::09b3323d-ce6b-440a-8a3a-91995c4f08aa" providerId="AD" clId="Web-{7B04478D-728D-FC36-F7C2-E5A44BCBD794}" dt="2019-06-14T08:53:41.676" v="68" actId="20577"/>
          <ac:spMkLst>
            <pc:docMk/>
            <pc:sldMk cId="474157481" sldId="256"/>
            <ac:spMk id="4" creationId="{00000000-0000-0000-0000-000000000000}"/>
          </ac:spMkLst>
        </pc:spChg>
      </pc:sldChg>
      <pc:sldChg chg="modSp new del ord">
        <pc:chgData name="H Crockford" userId="S::hanjoh@highamsparkschool.co.uk::09b3323d-ce6b-440a-8a3a-91995c4f08aa" providerId="AD" clId="Web-{7B04478D-728D-FC36-F7C2-E5A44BCBD794}" dt="2019-06-14T08:52:40.832" v="18"/>
        <pc:sldMkLst>
          <pc:docMk/>
          <pc:sldMk cId="3080894515" sldId="285"/>
        </pc:sldMkLst>
        <pc:spChg chg="mod">
          <ac:chgData name="H Crockford" userId="S::hanjoh@highamsparkschool.co.uk::09b3323d-ce6b-440a-8a3a-91995c4f08aa" providerId="AD" clId="Web-{7B04478D-728D-FC36-F7C2-E5A44BCBD794}" dt="2019-06-14T08:52:32.411" v="6" actId="20577"/>
          <ac:spMkLst>
            <pc:docMk/>
            <pc:sldMk cId="3080894515" sldId="285"/>
            <ac:spMk id="2" creationId="{AAC9C5AF-76BC-44E1-839E-8628832E6EB1}"/>
          </ac:spMkLst>
        </pc:spChg>
      </pc:sldChg>
      <pc:sldChg chg="modSp new">
        <pc:chgData name="H Crockford" userId="S::hanjoh@highamsparkschool.co.uk::09b3323d-ce6b-440a-8a3a-91995c4f08aa" providerId="AD" clId="Web-{7B04478D-728D-FC36-F7C2-E5A44BCBD794}" dt="2019-06-14T08:52:39.723" v="15" actId="20577"/>
        <pc:sldMkLst>
          <pc:docMk/>
          <pc:sldMk cId="3739463476" sldId="286"/>
        </pc:sldMkLst>
        <pc:spChg chg="mod">
          <ac:chgData name="H Crockford" userId="S::hanjoh@highamsparkschool.co.uk::09b3323d-ce6b-440a-8a3a-91995c4f08aa" providerId="AD" clId="Web-{7B04478D-728D-FC36-F7C2-E5A44BCBD794}" dt="2019-06-14T08:52:39.723" v="15" actId="20577"/>
          <ac:spMkLst>
            <pc:docMk/>
            <pc:sldMk cId="3739463476" sldId="286"/>
            <ac:spMk id="2" creationId="{6D6AA31D-F304-4F1B-9858-398A1E5E20CC}"/>
          </ac:spMkLst>
        </pc:spChg>
      </pc:sldChg>
      <pc:sldChg chg="add ord replId">
        <pc:chgData name="H Crockford" userId="S::hanjoh@highamsparkschool.co.uk::09b3323d-ce6b-440a-8a3a-91995c4f08aa" providerId="AD" clId="Web-{7B04478D-728D-FC36-F7C2-E5A44BCBD794}" dt="2019-06-14T08:53:05.582" v="22"/>
        <pc:sldMkLst>
          <pc:docMk/>
          <pc:sldMk cId="3519276888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4E0A9-D0D9-4FD5-BF1B-85E12B0DB1E5}" type="datetimeFigureOut">
              <a:rPr lang="en-GB" smtClean="0"/>
              <a:t>15/12/2021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83110-D2A9-4485-A026-BC9F7E033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22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5" indent="-2857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0" indent="-228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19" indent="-228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68" indent="-228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16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63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11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59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86A18-B861-4C5C-A414-6E529DA20C3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04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5" indent="-2857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0" indent="-228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19" indent="-228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68" indent="-228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16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63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11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59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86A18-B861-4C5C-A414-6E529DA20C3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314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5321A76-BA74-4D49-AC27-408E58AEFB3F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01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5" indent="-2857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0" indent="-228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19" indent="-228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68" indent="-228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16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63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11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59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86A18-B861-4C5C-A414-6E529DA20C3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45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Pps</a:t>
            </a:r>
            <a:r>
              <a:rPr lang="en-GB" dirty="0" smtClean="0"/>
              <a:t> to do English side first then Spanish.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30148-46E9-42B3-AF1E-5275DB2CE80A}" type="slidenum">
              <a:rPr lang="en-GB" smtClean="0"/>
              <a:pPr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589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Pps</a:t>
            </a:r>
            <a:r>
              <a:rPr lang="en-GB" dirty="0" smtClean="0"/>
              <a:t> to do English side first then Spanish.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30148-46E9-42B3-AF1E-5275DB2CE80A}" type="slidenum">
              <a:rPr lang="en-GB" smtClean="0"/>
              <a:pPr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37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5" indent="-2857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0" indent="-228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19" indent="-228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68" indent="-228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16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63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11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59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86A18-B861-4C5C-A414-6E529DA20C3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60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5" indent="-2857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0" indent="-228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19" indent="-228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68" indent="-228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16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63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11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59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86A18-B861-4C5C-A414-6E529DA20C3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31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5" indent="-2857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0" indent="-228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19" indent="-228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68" indent="-228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16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63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11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59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86A18-B861-4C5C-A414-6E529DA20C3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7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5321A76-BA74-4D49-AC27-408E58AEFB3F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5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65" indent="-2857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70" indent="-228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19" indent="-228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68" indent="-228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16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63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11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759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86A18-B861-4C5C-A414-6E529DA20C3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8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SET</a:t>
            </a:r>
            <a:r>
              <a:rPr lang="en-GB" baseline="0" dirty="0" smtClean="0"/>
              <a:t> 2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83110-D2A9-4485-A026-BC9F7E033424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041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SET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83110-D2A9-4485-A026-BC9F7E033424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5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SET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83110-D2A9-4485-A026-BC9F7E033424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14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A9A-EE4C-4E94-AC83-931D13C5E467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27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A9A-EE4C-4E94-AC83-931D13C5E467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26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A9A-EE4C-4E94-AC83-931D13C5E467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379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DCBACB-187F-4CF5-9983-0B28D7ADBA88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28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ED55F-1DF9-4C79-AE54-47E5CD12DCDD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32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AB816-D72C-4E2D-A3A2-893C74112764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27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599B2F-68CA-43AA-800E-B018768ED534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3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040F2D-E89F-4D75-A85D-79DB7191B882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39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B2E74-A74F-4B5B-BE38-343CE501C5F5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11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2DECA-1DC8-4C7B-8988-CD547DB5777E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39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7E69F7-A51C-40DF-B804-DEA67E3D67B9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5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A9A-EE4C-4E94-AC83-931D13C5E467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364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E72BA-CEFF-44CB-AAA4-C46D76C0CC4D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56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71E61-1CC8-471D-9379-5FA28C3A5779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39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7DBEBE-C47B-4DA6-A6D0-482BBEDB13B4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6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A9A-EE4C-4E94-AC83-931D13C5E467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9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A9A-EE4C-4E94-AC83-931D13C5E467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65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A9A-EE4C-4E94-AC83-931D13C5E467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60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A9A-EE4C-4E94-AC83-931D13C5E467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42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A9A-EE4C-4E94-AC83-931D13C5E467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54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A9A-EE4C-4E94-AC83-931D13C5E467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05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DA9A-EE4C-4E94-AC83-931D13C5E467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00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2DA9A-EE4C-4E94-AC83-931D13C5E467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97F2F-6E6B-425D-961A-E82411E9F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85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686FAA-EB49-4234-93D4-8B8EEFC73F15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8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241"/>
            <a:ext cx="2083676" cy="908325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/>
              <a:t>Starter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52658"/>
            <a:ext cx="10515600" cy="4995589"/>
          </a:xfr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3600" dirty="0"/>
              <a:t>1.En été, quand il fait chaud, je porte un t-shirt.</a:t>
            </a:r>
          </a:p>
          <a:p>
            <a:r>
              <a:rPr lang="fr-FR" sz="3600" dirty="0">
                <a:solidFill>
                  <a:srgbClr val="0070C0"/>
                </a:solidFill>
              </a:rPr>
              <a:t>In </a:t>
            </a:r>
            <a:r>
              <a:rPr lang="fr-FR" sz="3600" dirty="0" err="1">
                <a:solidFill>
                  <a:srgbClr val="0070C0"/>
                </a:solidFill>
              </a:rPr>
              <a:t>summer</a:t>
            </a:r>
            <a:r>
              <a:rPr lang="fr-FR" sz="3600" dirty="0">
                <a:solidFill>
                  <a:srgbClr val="0070C0"/>
                </a:solidFill>
              </a:rPr>
              <a:t>, </a:t>
            </a:r>
            <a:r>
              <a:rPr lang="fr-FR" sz="3600" dirty="0" err="1">
                <a:solidFill>
                  <a:srgbClr val="0070C0"/>
                </a:solidFill>
              </a:rPr>
              <a:t>when</a:t>
            </a:r>
            <a:r>
              <a:rPr lang="fr-FR" sz="3600" dirty="0">
                <a:solidFill>
                  <a:srgbClr val="0070C0"/>
                </a:solidFill>
              </a:rPr>
              <a:t> </a:t>
            </a:r>
            <a:r>
              <a:rPr lang="fr-FR" sz="3600" dirty="0" err="1">
                <a:solidFill>
                  <a:srgbClr val="0070C0"/>
                </a:solidFill>
              </a:rPr>
              <a:t>it’s</a:t>
            </a:r>
            <a:r>
              <a:rPr lang="fr-FR" sz="3600" dirty="0">
                <a:solidFill>
                  <a:srgbClr val="0070C0"/>
                </a:solidFill>
              </a:rPr>
              <a:t> hot, I wear a T-shirt.</a:t>
            </a:r>
          </a:p>
          <a:p>
            <a:pPr marL="0" indent="0">
              <a:buNone/>
            </a:pPr>
            <a:r>
              <a:rPr lang="fr-FR" sz="3600" dirty="0"/>
              <a:t>2. En hiver, quand il fait froid, je porte des gants</a:t>
            </a:r>
          </a:p>
          <a:p>
            <a:r>
              <a:rPr lang="fr-FR" sz="3600" dirty="0">
                <a:solidFill>
                  <a:srgbClr val="0070C0"/>
                </a:solidFill>
              </a:rPr>
              <a:t>In </a:t>
            </a:r>
            <a:r>
              <a:rPr lang="fr-FR" sz="3600" dirty="0" err="1">
                <a:solidFill>
                  <a:srgbClr val="0070C0"/>
                </a:solidFill>
              </a:rPr>
              <a:t>winter</a:t>
            </a:r>
            <a:r>
              <a:rPr lang="fr-FR" sz="3600" dirty="0">
                <a:solidFill>
                  <a:srgbClr val="0070C0"/>
                </a:solidFill>
              </a:rPr>
              <a:t>, </a:t>
            </a:r>
            <a:r>
              <a:rPr lang="fr-FR" sz="3600" dirty="0" err="1">
                <a:solidFill>
                  <a:srgbClr val="0070C0"/>
                </a:solidFill>
              </a:rPr>
              <a:t>when</a:t>
            </a:r>
            <a:r>
              <a:rPr lang="fr-FR" sz="3600" dirty="0">
                <a:solidFill>
                  <a:srgbClr val="0070C0"/>
                </a:solidFill>
              </a:rPr>
              <a:t> </a:t>
            </a:r>
            <a:r>
              <a:rPr lang="fr-FR" sz="3600" dirty="0" err="1">
                <a:solidFill>
                  <a:srgbClr val="0070C0"/>
                </a:solidFill>
              </a:rPr>
              <a:t>it’s</a:t>
            </a:r>
            <a:r>
              <a:rPr lang="fr-FR" sz="3600" dirty="0">
                <a:solidFill>
                  <a:srgbClr val="0070C0"/>
                </a:solidFill>
              </a:rPr>
              <a:t> cold, I wear </a:t>
            </a:r>
            <a:r>
              <a:rPr lang="fr-FR" sz="3600" dirty="0" err="1">
                <a:solidFill>
                  <a:srgbClr val="0070C0"/>
                </a:solidFill>
              </a:rPr>
              <a:t>gloves</a:t>
            </a:r>
            <a:endParaRPr lang="fr-FR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3600" dirty="0"/>
              <a:t>3.J’aime le printemps car c’est amusant</a:t>
            </a:r>
          </a:p>
          <a:p>
            <a:r>
              <a:rPr lang="fr-FR" sz="3600" dirty="0">
                <a:solidFill>
                  <a:srgbClr val="0070C0"/>
                </a:solidFill>
              </a:rPr>
              <a:t>I </a:t>
            </a:r>
            <a:r>
              <a:rPr lang="fr-FR" sz="3600" dirty="0" err="1">
                <a:solidFill>
                  <a:srgbClr val="0070C0"/>
                </a:solidFill>
              </a:rPr>
              <a:t>like</a:t>
            </a:r>
            <a:r>
              <a:rPr lang="fr-FR" sz="3600" dirty="0">
                <a:solidFill>
                  <a:srgbClr val="0070C0"/>
                </a:solidFill>
              </a:rPr>
              <a:t> </a:t>
            </a:r>
            <a:r>
              <a:rPr lang="fr-FR" sz="3600" dirty="0" err="1">
                <a:solidFill>
                  <a:srgbClr val="0070C0"/>
                </a:solidFill>
              </a:rPr>
              <a:t>spring</a:t>
            </a:r>
            <a:r>
              <a:rPr lang="fr-FR" sz="3600" dirty="0">
                <a:solidFill>
                  <a:srgbClr val="0070C0"/>
                </a:solidFill>
              </a:rPr>
              <a:t> </a:t>
            </a:r>
            <a:r>
              <a:rPr lang="fr-FR" sz="3600" dirty="0" err="1">
                <a:solidFill>
                  <a:srgbClr val="0070C0"/>
                </a:solidFill>
              </a:rPr>
              <a:t>because</a:t>
            </a:r>
            <a:r>
              <a:rPr lang="fr-FR" sz="3600" dirty="0">
                <a:solidFill>
                  <a:srgbClr val="0070C0"/>
                </a:solidFill>
              </a:rPr>
              <a:t> </a:t>
            </a:r>
            <a:r>
              <a:rPr lang="fr-FR" sz="3600" dirty="0" err="1">
                <a:solidFill>
                  <a:srgbClr val="0070C0"/>
                </a:solidFill>
              </a:rPr>
              <a:t>it’s</a:t>
            </a:r>
            <a:r>
              <a:rPr lang="fr-FR" sz="3600" dirty="0">
                <a:solidFill>
                  <a:srgbClr val="0070C0"/>
                </a:solidFill>
              </a:rPr>
              <a:t> fun</a:t>
            </a:r>
          </a:p>
          <a:p>
            <a:pPr marL="0" indent="0">
              <a:buNone/>
            </a:pPr>
            <a:r>
              <a:rPr lang="fr-FR" sz="3600" dirty="0"/>
              <a:t>4. In </a:t>
            </a:r>
            <a:r>
              <a:rPr lang="fr-FR" sz="3600" dirty="0" err="1"/>
              <a:t>autumn</a:t>
            </a:r>
            <a:r>
              <a:rPr lang="fr-FR" sz="3600" dirty="0"/>
              <a:t>, </a:t>
            </a:r>
            <a:r>
              <a:rPr lang="fr-FR" sz="3600" dirty="0" err="1"/>
              <a:t>when</a:t>
            </a:r>
            <a:r>
              <a:rPr lang="fr-FR" sz="3600" dirty="0"/>
              <a:t> </a:t>
            </a:r>
            <a:r>
              <a:rPr lang="fr-FR" sz="3600" dirty="0" err="1"/>
              <a:t>it’s</a:t>
            </a:r>
            <a:r>
              <a:rPr lang="fr-FR" sz="3600" dirty="0"/>
              <a:t> </a:t>
            </a:r>
            <a:r>
              <a:rPr lang="fr-FR" sz="3600"/>
              <a:t>windy,</a:t>
            </a:r>
            <a:r>
              <a:rPr lang="fr-FR" sz="3600" dirty="0"/>
              <a:t> I wear a jacket</a:t>
            </a:r>
            <a:endParaRPr lang="fr-FR" sz="3600" dirty="0">
              <a:cs typeface="Calibri"/>
            </a:endParaRPr>
          </a:p>
          <a:p>
            <a:r>
              <a:rPr lang="fr-FR" sz="3600">
                <a:solidFill>
                  <a:srgbClr val="0070C0"/>
                </a:solidFill>
              </a:rPr>
              <a:t>En automne, quand il y a du vent, je porte une veste</a:t>
            </a:r>
            <a:endParaRPr lang="fr-FR" sz="3600">
              <a:solidFill>
                <a:srgbClr val="0070C0"/>
              </a:solidFill>
              <a:cs typeface="Calibri"/>
            </a:endParaRPr>
          </a:p>
          <a:p>
            <a:endParaRPr lang="fr-FR" sz="36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444" y="314571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5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66" y="604435"/>
            <a:ext cx="2345635" cy="3026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463" y="515753"/>
            <a:ext cx="2371311" cy="3313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826" y="624772"/>
            <a:ext cx="2465112" cy="320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000" y="713453"/>
            <a:ext cx="2181226" cy="3026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1226" y="769978"/>
            <a:ext cx="2173150" cy="2970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702" y="3709529"/>
            <a:ext cx="2331761" cy="3148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3756" y="3740114"/>
            <a:ext cx="2087995" cy="3117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5826" y="3709529"/>
            <a:ext cx="2648673" cy="3148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0938" y="3709529"/>
            <a:ext cx="2459962" cy="32117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1226" y="3699278"/>
            <a:ext cx="2254682" cy="3158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467" y="0"/>
            <a:ext cx="2967746" cy="980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0612" y="38675"/>
            <a:ext cx="1973998" cy="80217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34887" y="295523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ounded Rectangle 15"/>
          <p:cNvSpPr/>
          <p:nvPr/>
        </p:nvSpPr>
        <p:spPr>
          <a:xfrm>
            <a:off x="3136934" y="2979158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5279092" y="295523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ounded Rectangle 17"/>
          <p:cNvSpPr/>
          <p:nvPr/>
        </p:nvSpPr>
        <p:spPr>
          <a:xfrm>
            <a:off x="7598673" y="294498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ounded Rectangle 18"/>
          <p:cNvSpPr/>
          <p:nvPr/>
        </p:nvSpPr>
        <p:spPr>
          <a:xfrm>
            <a:off x="9881905" y="295523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ounded Rectangle 19"/>
          <p:cNvSpPr/>
          <p:nvPr/>
        </p:nvSpPr>
        <p:spPr>
          <a:xfrm>
            <a:off x="904692" y="5981897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ounded Rectangle 20"/>
          <p:cNvSpPr/>
          <p:nvPr/>
        </p:nvSpPr>
        <p:spPr>
          <a:xfrm>
            <a:off x="3098984" y="6080937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ounded Rectangle 21"/>
          <p:cNvSpPr/>
          <p:nvPr/>
        </p:nvSpPr>
        <p:spPr>
          <a:xfrm>
            <a:off x="5476080" y="6083064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ounded Rectangle 22"/>
          <p:cNvSpPr/>
          <p:nvPr/>
        </p:nvSpPr>
        <p:spPr>
          <a:xfrm>
            <a:off x="7763510" y="6021612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ounded Rectangle 23"/>
          <p:cNvSpPr/>
          <p:nvPr/>
        </p:nvSpPr>
        <p:spPr>
          <a:xfrm>
            <a:off x="9846475" y="599490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73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11799" y="1887202"/>
            <a:ext cx="7425883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C’est A ou B?</a:t>
            </a:r>
          </a:p>
        </p:txBody>
      </p:sp>
    </p:spTree>
    <p:extLst>
      <p:ext uri="{BB962C8B-B14F-4D97-AF65-F5344CB8AC3E}">
        <p14:creationId xmlns:p14="http://schemas.microsoft.com/office/powerpoint/2010/main" val="246555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66" y="604435"/>
            <a:ext cx="2345635" cy="3026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463" y="515753"/>
            <a:ext cx="2371311" cy="3313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826" y="624772"/>
            <a:ext cx="2465112" cy="320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000" y="713453"/>
            <a:ext cx="2181226" cy="3026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1226" y="769978"/>
            <a:ext cx="2173150" cy="2970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702" y="3709529"/>
            <a:ext cx="2331761" cy="3148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3756" y="3740114"/>
            <a:ext cx="2087995" cy="3117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5826" y="3709529"/>
            <a:ext cx="2648673" cy="3148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0938" y="3709529"/>
            <a:ext cx="2459962" cy="32117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1226" y="3699278"/>
            <a:ext cx="2254682" cy="3158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467" y="0"/>
            <a:ext cx="2967746" cy="980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0612" y="38675"/>
            <a:ext cx="1973998" cy="80217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34887" y="295523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ounded Rectangle 15"/>
          <p:cNvSpPr/>
          <p:nvPr/>
        </p:nvSpPr>
        <p:spPr>
          <a:xfrm>
            <a:off x="3136934" y="2979158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5279092" y="295523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ounded Rectangle 17"/>
          <p:cNvSpPr/>
          <p:nvPr/>
        </p:nvSpPr>
        <p:spPr>
          <a:xfrm>
            <a:off x="7598673" y="294498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ounded Rectangle 18"/>
          <p:cNvSpPr/>
          <p:nvPr/>
        </p:nvSpPr>
        <p:spPr>
          <a:xfrm>
            <a:off x="9881905" y="295523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ounded Rectangle 19"/>
          <p:cNvSpPr/>
          <p:nvPr/>
        </p:nvSpPr>
        <p:spPr>
          <a:xfrm>
            <a:off x="904692" y="5981897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ounded Rectangle 20"/>
          <p:cNvSpPr/>
          <p:nvPr/>
        </p:nvSpPr>
        <p:spPr>
          <a:xfrm>
            <a:off x="3098984" y="6080937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ounded Rectangle 21"/>
          <p:cNvSpPr/>
          <p:nvPr/>
        </p:nvSpPr>
        <p:spPr>
          <a:xfrm>
            <a:off x="5476080" y="6083064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ounded Rectangle 22"/>
          <p:cNvSpPr/>
          <p:nvPr/>
        </p:nvSpPr>
        <p:spPr>
          <a:xfrm>
            <a:off x="7763510" y="6021612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ounded Rectangle 23"/>
          <p:cNvSpPr/>
          <p:nvPr/>
        </p:nvSpPr>
        <p:spPr>
          <a:xfrm>
            <a:off x="9846475" y="599490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7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C8886-F0FE-478E-879E-CA33DAC9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Slap the board</a:t>
            </a:r>
            <a:endParaRPr lang="en-GB" sz="7200" dirty="0"/>
          </a:p>
        </p:txBody>
      </p:sp>
      <p:sp>
        <p:nvSpPr>
          <p:cNvPr id="4" name="Hexagone 2">
            <a:extLst>
              <a:ext uri="{FF2B5EF4-FFF2-40B4-BE49-F238E27FC236}">
                <a16:creationId xmlns:a16="http://schemas.microsoft.com/office/drawing/2014/main" id="{686A433A-4212-4AAC-8B86-4627C49C32D9}"/>
              </a:ext>
            </a:extLst>
          </p:cNvPr>
          <p:cNvSpPr/>
          <p:nvPr/>
        </p:nvSpPr>
        <p:spPr>
          <a:xfrm>
            <a:off x="2639616" y="1464830"/>
            <a:ext cx="6567130" cy="4579709"/>
          </a:xfrm>
          <a:prstGeom prst="hexagon">
            <a:avLst/>
          </a:prstGeom>
          <a:solidFill>
            <a:srgbClr val="FBE457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</a:t>
            </a:r>
            <a:r>
              <a:rPr kumimoji="0" lang="es-ES_tradnl" sz="288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peux</a:t>
            </a:r>
            <a:r>
              <a:rPr kumimoji="0" lang="es-ES_tradnl" sz="28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8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jouer</a:t>
            </a:r>
            <a:r>
              <a:rPr kumimoji="0" lang="es-ES_tradnl" sz="28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16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I </a:t>
            </a:r>
            <a:r>
              <a:rPr kumimoji="0" lang="es-ES_tradnl" sz="216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</a:t>
            </a:r>
            <a:r>
              <a:rPr kumimoji="0" lang="es-ES_tradnl" sz="216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s-ES_trad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_trad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</a:t>
            </a:r>
            <a:r>
              <a:rPr kumimoji="0" lang="es-ES_tradnl" sz="288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voudrais</a:t>
            </a:r>
            <a:r>
              <a:rPr kumimoji="0" lang="es-ES_tradnl" sz="28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8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jouer</a:t>
            </a:r>
            <a:r>
              <a:rPr kumimoji="0" lang="es-ES_tradnl" sz="28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es-ES_tradnl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16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</a:t>
            </a:r>
            <a:r>
              <a:rPr kumimoji="0" lang="es-ES_tradnl" sz="216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would</a:t>
            </a:r>
            <a:r>
              <a:rPr kumimoji="0" lang="es-ES_tradnl" sz="216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16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like</a:t>
            </a:r>
            <a:r>
              <a:rPr kumimoji="0" lang="es-ES_tradnl" sz="216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16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es-ES_tradnl" sz="216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16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</a:t>
            </a:r>
            <a:r>
              <a:rPr kumimoji="0" lang="es-ES_tradnl" sz="216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</a:t>
            </a:r>
            <a:r>
              <a:rPr kumimoji="0" lang="es-ES_tradnl" sz="288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veux</a:t>
            </a:r>
            <a:r>
              <a:rPr kumimoji="0" lang="es-ES_tradnl" sz="28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8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jouer</a:t>
            </a:r>
            <a:r>
              <a:rPr kumimoji="0" lang="es-ES_tradnl" sz="28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8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s’il</a:t>
            </a:r>
            <a:r>
              <a:rPr kumimoji="0" lang="es-ES_tradnl" sz="28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8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vous</a:t>
            </a:r>
            <a:r>
              <a:rPr kumimoji="0" lang="es-ES_tradnl" sz="28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8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plait</a:t>
            </a:r>
            <a:r>
              <a:rPr kumimoji="0" lang="es-ES_tradnl" sz="28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16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</a:t>
            </a:r>
            <a:r>
              <a:rPr kumimoji="0" lang="es-ES_tradnl" sz="216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want</a:t>
            </a:r>
            <a:r>
              <a:rPr kumimoji="0" lang="es-ES_tradnl" sz="216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16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es-ES_tradnl" sz="216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16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</a:t>
            </a:r>
            <a:r>
              <a:rPr kumimoji="0" lang="es-ES_tradnl" sz="216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16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</a:t>
            </a:r>
            <a:r>
              <a:rPr kumimoji="0" lang="es-ES_tradnl" sz="216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</a:t>
            </a:r>
            <a:r>
              <a:rPr kumimoji="0" lang="es-ES_tradnl" sz="288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peux</a:t>
            </a:r>
            <a:r>
              <a:rPr kumimoji="0" lang="es-ES_tradnl" sz="28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8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écrire</a:t>
            </a:r>
            <a:r>
              <a:rPr kumimoji="0" lang="es-ES_tradnl" sz="28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les </a:t>
            </a:r>
            <a:r>
              <a:rPr kumimoji="0" lang="es-ES_tradnl" sz="288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points</a:t>
            </a:r>
            <a:r>
              <a:rPr kumimoji="0" lang="es-ES_tradnl" sz="28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16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I </a:t>
            </a:r>
            <a:r>
              <a:rPr kumimoji="0" lang="es-ES_tradnl" sz="216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</a:t>
            </a:r>
            <a:r>
              <a:rPr kumimoji="0" lang="es-ES_tradnl" sz="216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16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16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score?</a:t>
            </a: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29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76" y="204357"/>
            <a:ext cx="2637183" cy="2955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465" y="128414"/>
            <a:ext cx="2547213" cy="2942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676" y="128414"/>
            <a:ext cx="2650228" cy="2994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254" y="204357"/>
            <a:ext cx="2377211" cy="2790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2336" y="166385"/>
            <a:ext cx="2590128" cy="2866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6634" y="3123405"/>
            <a:ext cx="2637183" cy="2823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5924" y="3070934"/>
            <a:ext cx="2523093" cy="2876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9951" y="3160129"/>
            <a:ext cx="2500727" cy="27872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0676" y="3209030"/>
            <a:ext cx="2650228" cy="25461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92336" y="3156139"/>
            <a:ext cx="2502384" cy="259899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6503" y="204357"/>
            <a:ext cx="2329751" cy="2790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ounded Rectangle 13"/>
          <p:cNvSpPr/>
          <p:nvPr/>
        </p:nvSpPr>
        <p:spPr>
          <a:xfrm>
            <a:off x="2506795" y="241081"/>
            <a:ext cx="2329751" cy="2790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ounded Rectangle 14"/>
          <p:cNvSpPr/>
          <p:nvPr/>
        </p:nvSpPr>
        <p:spPr>
          <a:xfrm>
            <a:off x="4858702" y="253208"/>
            <a:ext cx="2329751" cy="2790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ounded Rectangle 15"/>
          <p:cNvSpPr/>
          <p:nvPr/>
        </p:nvSpPr>
        <p:spPr>
          <a:xfrm>
            <a:off x="7235913" y="275062"/>
            <a:ext cx="2329751" cy="2790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9565664" y="260690"/>
            <a:ext cx="2329751" cy="2790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ounded Rectangle 17"/>
          <p:cNvSpPr/>
          <p:nvPr/>
        </p:nvSpPr>
        <p:spPr>
          <a:xfrm>
            <a:off x="97081" y="3086764"/>
            <a:ext cx="2329751" cy="2790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ounded Rectangle 18"/>
          <p:cNvSpPr/>
          <p:nvPr/>
        </p:nvSpPr>
        <p:spPr>
          <a:xfrm>
            <a:off x="2506795" y="3100854"/>
            <a:ext cx="2329751" cy="2790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ounded Rectangle 19"/>
          <p:cNvSpPr/>
          <p:nvPr/>
        </p:nvSpPr>
        <p:spPr>
          <a:xfrm>
            <a:off x="4858701" y="3126233"/>
            <a:ext cx="2329751" cy="2790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ounded Rectangle 20"/>
          <p:cNvSpPr/>
          <p:nvPr/>
        </p:nvSpPr>
        <p:spPr>
          <a:xfrm>
            <a:off x="7235913" y="3139535"/>
            <a:ext cx="2329751" cy="2790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ounded Rectangle 21"/>
          <p:cNvSpPr/>
          <p:nvPr/>
        </p:nvSpPr>
        <p:spPr>
          <a:xfrm>
            <a:off x="9622524" y="3139535"/>
            <a:ext cx="2329751" cy="2790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2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60644"/>
            <a:ext cx="4191000" cy="2357438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DBEB07D-87A4-45DC-8C1A-3326DD18A1B4}"/>
              </a:ext>
            </a:extLst>
          </p:cNvPr>
          <p:cNvSpPr/>
          <p:nvPr/>
        </p:nvSpPr>
        <p:spPr>
          <a:xfrm>
            <a:off x="650631" y="1143000"/>
            <a:ext cx="5249631" cy="55302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J’ai</a:t>
            </a: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/ </a:t>
            </a:r>
            <a:r>
              <a:rPr kumimoji="0" lang="en-GB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</a:t>
            </a: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36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a/ </a:t>
            </a:r>
            <a:r>
              <a:rPr lang="en-GB" sz="3360" b="1" dirty="0" err="1" smtClean="0">
                <a:solidFill>
                  <a:prstClr val="black"/>
                </a:solidFill>
                <a:latin typeface="Calibri"/>
              </a:rPr>
              <a:t>elle</a:t>
            </a:r>
            <a:r>
              <a:rPr lang="en-GB" sz="336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en-GB" sz="336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GB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gagné</a:t>
            </a: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I / he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she has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J’ai</a:t>
            </a: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/ </a:t>
            </a:r>
            <a:r>
              <a:rPr kumimoji="0" lang="en-GB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</a:t>
            </a: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GB" sz="336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</a:t>
            </a:r>
            <a:r>
              <a:rPr kumimoji="0" lang="en-GB" sz="336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elle</a:t>
            </a:r>
            <a:r>
              <a:rPr kumimoji="0" lang="en-GB" sz="336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perdu</a:t>
            </a: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I / he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she has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Match </a:t>
            </a:r>
            <a:r>
              <a:rPr kumimoji="0" lang="en-GB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nul</a:t>
            </a:r>
            <a:endParaRPr kumimoji="0" lang="en-GB" sz="336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We’ve drawn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Bravo! </a:t>
            </a:r>
            <a:r>
              <a:rPr kumimoji="0" lang="en-GB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Félicitations</a:t>
            </a: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Congratulations!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 </a:t>
            </a:r>
            <a:r>
              <a:rPr kumimoji="0" lang="en-GB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n‘est</a:t>
            </a: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pas </a:t>
            </a:r>
            <a:r>
              <a:rPr kumimoji="0" lang="en-GB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juste</a:t>
            </a: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Not fair!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1" y="152401"/>
            <a:ext cx="5084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 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gagn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é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/ perdu?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00261" y="1170665"/>
            <a:ext cx="4758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 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suis… 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intelligent,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travailleur</a:t>
            </a:r>
          </a:p>
        </p:txBody>
      </p:sp>
      <p:sp>
        <p:nvSpPr>
          <p:cNvPr id="7" name="Rectangle 6"/>
          <p:cNvSpPr/>
          <p:nvPr/>
        </p:nvSpPr>
        <p:spPr>
          <a:xfrm>
            <a:off x="5900261" y="2209801"/>
            <a:ext cx="10873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 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suis fatigué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DONC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 suis triste</a:t>
            </a:r>
          </a:p>
        </p:txBody>
      </p:sp>
    </p:spTree>
    <p:extLst>
      <p:ext uri="{BB962C8B-B14F-4D97-AF65-F5344CB8AC3E}">
        <p14:creationId xmlns:p14="http://schemas.microsoft.com/office/powerpoint/2010/main" val="27325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98786" y="1561381"/>
            <a:ext cx="11119945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6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Comment dit on…en français?</a:t>
            </a:r>
            <a:endParaRPr kumimoji="0" lang="fr-FR" sz="105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7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66" y="604435"/>
            <a:ext cx="2345635" cy="3026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463" y="515753"/>
            <a:ext cx="2371311" cy="3313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826" y="624772"/>
            <a:ext cx="2465112" cy="320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000" y="713453"/>
            <a:ext cx="2181226" cy="3026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1226" y="769978"/>
            <a:ext cx="2173150" cy="2970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702" y="3709529"/>
            <a:ext cx="2331761" cy="3148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3756" y="3740114"/>
            <a:ext cx="2087995" cy="3117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5826" y="3709529"/>
            <a:ext cx="2648673" cy="3148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0938" y="3709529"/>
            <a:ext cx="2459962" cy="32117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1226" y="3699278"/>
            <a:ext cx="2254682" cy="3158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467" y="0"/>
            <a:ext cx="2967746" cy="980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0612" y="38675"/>
            <a:ext cx="1973998" cy="80217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34887" y="295523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ounded Rectangle 15"/>
          <p:cNvSpPr/>
          <p:nvPr/>
        </p:nvSpPr>
        <p:spPr>
          <a:xfrm>
            <a:off x="3136934" y="2979158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5279092" y="295523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ounded Rectangle 17"/>
          <p:cNvSpPr/>
          <p:nvPr/>
        </p:nvSpPr>
        <p:spPr>
          <a:xfrm>
            <a:off x="7598673" y="294498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ounded Rectangle 18"/>
          <p:cNvSpPr/>
          <p:nvPr/>
        </p:nvSpPr>
        <p:spPr>
          <a:xfrm>
            <a:off x="9881905" y="295523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ounded Rectangle 19"/>
          <p:cNvSpPr/>
          <p:nvPr/>
        </p:nvSpPr>
        <p:spPr>
          <a:xfrm>
            <a:off x="904692" y="5981897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ounded Rectangle 20"/>
          <p:cNvSpPr/>
          <p:nvPr/>
        </p:nvSpPr>
        <p:spPr>
          <a:xfrm>
            <a:off x="3098984" y="6080937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ounded Rectangle 21"/>
          <p:cNvSpPr/>
          <p:nvPr/>
        </p:nvSpPr>
        <p:spPr>
          <a:xfrm>
            <a:off x="5476080" y="6083064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ounded Rectangle 22"/>
          <p:cNvSpPr/>
          <p:nvPr/>
        </p:nvSpPr>
        <p:spPr>
          <a:xfrm>
            <a:off x="7763510" y="6021612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ounded Rectangle 23"/>
          <p:cNvSpPr/>
          <p:nvPr/>
        </p:nvSpPr>
        <p:spPr>
          <a:xfrm>
            <a:off x="9846475" y="599490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09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13" y="7156"/>
            <a:ext cx="5237019" cy="68508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14705" y="465513"/>
            <a:ext cx="4247804" cy="15461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</a:rPr>
              <a:t>CH-</a:t>
            </a:r>
            <a:r>
              <a:rPr lang="en-GB" sz="2400" b="1" u="sng" dirty="0" err="1" smtClean="0">
                <a:solidFill>
                  <a:schemeClr val="tx1"/>
                </a:solidFill>
              </a:rPr>
              <a:t>défi</a:t>
            </a:r>
            <a:r>
              <a:rPr lang="en-GB" sz="2400" b="1" u="sng" dirty="0" smtClean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1- Explain AU/A LA/AUX</a:t>
            </a:r>
          </a:p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2- How would we say “in the future I would like to play”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3"/>
          <p:cNvSpPr txBox="1"/>
          <p:nvPr/>
        </p:nvSpPr>
        <p:spPr>
          <a:xfrm>
            <a:off x="1689109" y="1565208"/>
            <a:ext cx="8554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 </a:t>
            </a:r>
            <a:r>
              <a:rPr kumimoji="0" lang="fr-FR" sz="2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 </a:t>
            </a:r>
            <a:r>
              <a:rPr kumimoji="0" lang="fr-FR" sz="2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</a:t>
            </a:r>
            <a:endParaRPr kumimoji="0" lang="fr-FR" sz="2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099334" y="160171"/>
            <a:ext cx="6410802" cy="692944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76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C’était</a:t>
            </a:r>
            <a:r>
              <a:rPr kumimoji="0" lang="es-ES_tradnl" sz="576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s-ES_tradnl" sz="576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comment</a:t>
            </a:r>
            <a:r>
              <a:rPr kumimoji="0" lang="es-ES_tradnl" sz="576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?</a:t>
            </a:r>
          </a:p>
        </p:txBody>
      </p:sp>
      <p:sp>
        <p:nvSpPr>
          <p:cNvPr id="13" name="Rectangle : coins arrondis 6">
            <a:extLst>
              <a:ext uri="{FF2B5EF4-FFF2-40B4-BE49-F238E27FC236}">
                <a16:creationId xmlns:a16="http://schemas.microsoft.com/office/drawing/2014/main" id="{DC71755E-B9D0-4212-B82B-C84756250440}"/>
              </a:ext>
            </a:extLst>
          </p:cNvPr>
          <p:cNvSpPr/>
          <p:nvPr/>
        </p:nvSpPr>
        <p:spPr>
          <a:xfrm>
            <a:off x="3104936" y="5508508"/>
            <a:ext cx="5997920" cy="110171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Très = very           Assez = </a:t>
            </a:r>
            <a:r>
              <a:rPr kumimoji="0" lang="fr-FR" sz="288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quite</a:t>
            </a: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peu = a little         Plutôt = </a:t>
            </a:r>
            <a:r>
              <a:rPr kumimoji="0" lang="fr-FR" sz="288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rather</a:t>
            </a: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5A0A251C-DC57-41DF-B5F4-74E87915ED58}"/>
              </a:ext>
            </a:extLst>
          </p:cNvPr>
          <p:cNvSpPr/>
          <p:nvPr/>
        </p:nvSpPr>
        <p:spPr>
          <a:xfrm>
            <a:off x="-1" y="487369"/>
            <a:ext cx="4829695" cy="1658940"/>
          </a:xfrm>
          <a:prstGeom prst="wedgeEllipseCallout">
            <a:avLst>
              <a:gd name="adj1" fmla="val 55712"/>
              <a:gd name="adj2" fmla="val 4821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me </a:t>
            </a: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semble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crois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fermement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192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pense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que… Je </a:t>
            </a:r>
            <a:r>
              <a:rPr kumimoji="0" lang="en-GB" sz="192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trouve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J’estime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Je 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suppose que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20" b="1" dirty="0" smtClean="0">
                <a:solidFill>
                  <a:prstClr val="black"/>
                </a:solidFill>
                <a:latin typeface="Calibri" panose="020F0502020204030204"/>
              </a:rPr>
              <a:t>Je </a:t>
            </a:r>
            <a:r>
              <a:rPr lang="en-GB" sz="1920" b="1" dirty="0" err="1" smtClean="0">
                <a:solidFill>
                  <a:prstClr val="black"/>
                </a:solidFill>
                <a:latin typeface="Calibri" panose="020F0502020204030204"/>
              </a:rPr>
              <a:t>dirais</a:t>
            </a:r>
            <a:r>
              <a:rPr lang="en-GB" sz="1920" b="1" dirty="0" smtClean="0">
                <a:solidFill>
                  <a:prstClr val="black"/>
                </a:solidFill>
                <a:latin typeface="Calibri" panose="020F0502020204030204"/>
              </a:rPr>
              <a:t> que…</a:t>
            </a:r>
            <a:endParaRPr kumimoji="0" lang="en-GB" sz="19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6291" y="4153430"/>
            <a:ext cx="293792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mon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avis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c’était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facile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54218" y="4153430"/>
            <a:ext cx="311074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mon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avis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c’était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pas mal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4964" y="4153430"/>
            <a:ext cx="307578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mon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avis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c’était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difficile</a:t>
            </a:r>
          </a:p>
        </p:txBody>
      </p:sp>
      <p:sp>
        <p:nvSpPr>
          <p:cNvPr id="9" name="ZoneTexte 33"/>
          <p:cNvSpPr txBox="1"/>
          <p:nvPr/>
        </p:nvSpPr>
        <p:spPr>
          <a:xfrm>
            <a:off x="10243659" y="234244"/>
            <a:ext cx="1598579" cy="15840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S.A.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/</a:t>
            </a:r>
            <a:r>
              <a:rPr kumimoji="0" lang="fr-FR" sz="336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endParaRPr kumimoji="0" lang="fr-FR" sz="3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042" y="1470213"/>
            <a:ext cx="10515600" cy="219889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13800" dirty="0" smtClean="0"/>
              <a:t>Lesson 1</a:t>
            </a:r>
            <a:endParaRPr lang="en-GB" sz="13800" dirty="0"/>
          </a:p>
        </p:txBody>
      </p:sp>
    </p:spTree>
    <p:extLst>
      <p:ext uri="{BB962C8B-B14F-4D97-AF65-F5344CB8AC3E}">
        <p14:creationId xmlns:p14="http://schemas.microsoft.com/office/powerpoint/2010/main" val="851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98" y="1292835"/>
            <a:ext cx="11362544" cy="39574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242198" y="98253"/>
            <a:ext cx="4516944" cy="17388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err="1">
                <a:solidFill>
                  <a:srgbClr val="00B050"/>
                </a:solidFill>
                <a:latin typeface="Chiller" panose="04020404031007020602" pitchFamily="82" charset="0"/>
              </a:rPr>
              <a:t>Copiez</a:t>
            </a:r>
            <a:endParaRPr lang="fr-FR" sz="13800" b="1" dirty="0">
              <a:solidFill>
                <a:srgbClr val="00B050"/>
              </a:solidFill>
              <a:latin typeface="Chiller" panose="040204040310070206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941" y="98253"/>
            <a:ext cx="4247804" cy="15461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</a:rPr>
              <a:t>CH-</a:t>
            </a:r>
            <a:r>
              <a:rPr lang="en-GB" sz="2400" b="1" u="sng" dirty="0" err="1" smtClean="0">
                <a:solidFill>
                  <a:schemeClr val="tx1"/>
                </a:solidFill>
              </a:rPr>
              <a:t>défi</a:t>
            </a:r>
            <a:r>
              <a:rPr lang="en-GB" sz="2400" b="1" u="sng" dirty="0" smtClean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1- Explain AU/A LA/AUX</a:t>
            </a:r>
          </a:p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2- How would we say “in the future I would like to play”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815" y="2951018"/>
            <a:ext cx="922712" cy="565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solidFill>
                  <a:schemeClr val="tx1"/>
                </a:solidFill>
              </a:rPr>
              <a:t>Masc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815" y="3535361"/>
            <a:ext cx="922712" cy="56526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Fem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815" y="4100627"/>
            <a:ext cx="922712" cy="56526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Pl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5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223" y="-247175"/>
            <a:ext cx="12192000" cy="2301839"/>
          </a:xfrm>
        </p:spPr>
        <p:txBody>
          <a:bodyPr>
            <a:noAutofit/>
          </a:bodyPr>
          <a:lstStyle/>
          <a:p>
            <a:pPr algn="l" eaLnBrk="1" hangingPunct="1"/>
            <a:r>
              <a:rPr lang="fr-FR" altLang="en-US" sz="4400" u="sng" dirty="0">
                <a:latin typeface="Comic Sans MS" panose="030F0702030302020204" pitchFamily="66" charset="0"/>
              </a:rPr>
              <a:t>En classe</a:t>
            </a:r>
            <a:r>
              <a:rPr lang="fr-FR" altLang="en-US" sz="4400" dirty="0">
                <a:latin typeface="Comic Sans MS" panose="030F0702030302020204" pitchFamily="66" charset="0"/>
              </a:rPr>
              <a:t>	    		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   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Mardi</a:t>
            </a:r>
            <a:r>
              <a:rPr lang="fr-FR" altLang="en-US" sz="4400" u="sng" dirty="0">
                <a:latin typeface="Comic Sans MS" panose="030F0702030302020204" pitchFamily="66" charset="0"/>
              </a:rPr>
              <a:t>…</a:t>
            </a:r>
            <a:br>
              <a:rPr lang="fr-FR" altLang="en-US" sz="4400" u="sng" dirty="0">
                <a:latin typeface="Comic Sans MS" panose="030F0702030302020204" pitchFamily="66" charset="0"/>
              </a:rPr>
            </a:br>
            <a:r>
              <a:rPr lang="fr-FR" altLang="en-US" sz="4400" dirty="0">
                <a:latin typeface="Comic Sans MS" panose="030F0702030302020204" pitchFamily="66" charset="0"/>
              </a:rPr>
              <a:t>					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  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Il</a:t>
            </a:r>
            <a:r>
              <a:rPr lang="fr-FR" altLang="en-US" sz="4400" u="sng" dirty="0">
                <a:latin typeface="Comic Sans MS" panose="030F0702030302020204" pitchFamily="66" charset="0"/>
              </a:rPr>
              <a:t>…</a:t>
            </a:r>
            <a:br>
              <a:rPr lang="fr-FR" altLang="en-US" sz="4400" u="sng" dirty="0">
                <a:latin typeface="Comic Sans MS" panose="030F0702030302020204" pitchFamily="66" charset="0"/>
              </a:rPr>
            </a:br>
            <a:r>
              <a:rPr lang="fr-FR" altLang="en-US" sz="4400" dirty="0">
                <a:latin typeface="Comic Sans MS" panose="030F0702030302020204" pitchFamily="66" charset="0"/>
              </a:rPr>
              <a:t>     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      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Tu aimes le sport?</a:t>
            </a:r>
            <a:endParaRPr lang="fr-FR" altLang="en-US" sz="4400" u="sng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4825" y="2210551"/>
            <a:ext cx="3434542" cy="102224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Objectives</a:t>
            </a:r>
            <a:endParaRPr lang="fr-F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4824" y="3279308"/>
            <a:ext cx="11260975" cy="328854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600" b="1" dirty="0" smtClean="0">
                <a:solidFill>
                  <a:srgbClr val="00B050"/>
                </a:solidFill>
              </a:rPr>
              <a:t>I MUST </a:t>
            </a:r>
            <a:r>
              <a:rPr lang="fr-FR" sz="3600" b="1" dirty="0" err="1" smtClean="0">
                <a:solidFill>
                  <a:srgbClr val="00B050"/>
                </a:solidFill>
              </a:rPr>
              <a:t>be</a:t>
            </a:r>
            <a:r>
              <a:rPr lang="fr-FR" sz="3600" b="1" dirty="0" smtClean="0">
                <a:solidFill>
                  <a:srgbClr val="00B050"/>
                </a:solidFill>
              </a:rPr>
              <a:t> able to recognise sports in French</a:t>
            </a:r>
          </a:p>
          <a:p>
            <a:pPr algn="l"/>
            <a:endParaRPr lang="fr-FR" sz="1000" b="1" dirty="0" smtClean="0">
              <a:solidFill>
                <a:srgbClr val="00B050"/>
              </a:solidFill>
            </a:endParaRPr>
          </a:p>
          <a:p>
            <a:pPr algn="l"/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I SHOULD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able to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name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sports in French </a:t>
            </a:r>
          </a:p>
          <a:p>
            <a:pPr algn="l"/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and say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whether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I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like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sport (or not) and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which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sport I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play</a:t>
            </a:r>
            <a:endParaRPr lang="fr-FR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endParaRPr lang="fr-FR" sz="1000" b="1" dirty="0" smtClean="0">
              <a:solidFill>
                <a:srgbClr val="FFC000"/>
              </a:solidFill>
            </a:endParaRPr>
          </a:p>
          <a:p>
            <a:pPr algn="l"/>
            <a:r>
              <a:rPr lang="fr-FR" sz="3600" b="1" dirty="0" smtClean="0">
                <a:solidFill>
                  <a:srgbClr val="FF0000"/>
                </a:solidFill>
              </a:rPr>
              <a:t>I COULD </a:t>
            </a:r>
            <a:r>
              <a:rPr lang="fr-FR" sz="3600" b="1" dirty="0" err="1" smtClean="0">
                <a:solidFill>
                  <a:srgbClr val="FF0000"/>
                </a:solidFill>
              </a:rPr>
              <a:t>add</a:t>
            </a:r>
            <a:r>
              <a:rPr lang="fr-FR" sz="3600" b="1" dirty="0" smtClean="0">
                <a:solidFill>
                  <a:srgbClr val="FF0000"/>
                </a:solidFill>
              </a:rPr>
              <a:t> justifications and the future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011" y="1477272"/>
            <a:ext cx="999579" cy="1310672"/>
          </a:xfrm>
          <a:prstGeom prst="rect">
            <a:avLst/>
          </a:prstGeom>
        </p:spPr>
      </p:pic>
      <p:sp>
        <p:nvSpPr>
          <p:cNvPr id="2" name="AutoShape 2" descr="File:Green tick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4792" y="2944264"/>
            <a:ext cx="911330" cy="9113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4792" y="3902110"/>
            <a:ext cx="911330" cy="91133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77008" y="5539154"/>
            <a:ext cx="8299938" cy="83526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90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070" y="0"/>
            <a:ext cx="113860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u="sng" dirty="0" err="1" smtClean="0"/>
              <a:t>Ecrire</a:t>
            </a:r>
            <a:r>
              <a:rPr lang="en-GB" sz="6000" b="1" u="sng" dirty="0"/>
              <a:t> </a:t>
            </a:r>
            <a:r>
              <a:rPr lang="en-GB" sz="6000" b="1" u="sng" dirty="0" smtClean="0"/>
              <a:t>- </a:t>
            </a:r>
            <a:r>
              <a:rPr lang="en-GB" sz="6000" b="1" u="sng" dirty="0" err="1" smtClean="0"/>
              <a:t>Tu</a:t>
            </a:r>
            <a:r>
              <a:rPr lang="en-GB" sz="6000" b="1" u="sng" dirty="0" smtClean="0"/>
              <a:t> </a:t>
            </a:r>
            <a:r>
              <a:rPr lang="en-GB" sz="6000" b="1" u="sng" dirty="0" err="1" smtClean="0"/>
              <a:t>aimes</a:t>
            </a:r>
            <a:r>
              <a:rPr lang="en-GB" sz="6000" b="1" u="sng" dirty="0" smtClean="0"/>
              <a:t> le sport?</a:t>
            </a:r>
          </a:p>
          <a:p>
            <a:endParaRPr lang="en-GB" sz="6000" b="1" u="sng" dirty="0" smtClean="0"/>
          </a:p>
          <a:p>
            <a:endParaRPr lang="en-GB" sz="6000" b="1" u="sng" dirty="0" smtClean="0"/>
          </a:p>
          <a:p>
            <a:endParaRPr lang="en-GB" sz="6000" b="1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8261" y="966252"/>
          <a:ext cx="11948748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187">
                  <a:extLst>
                    <a:ext uri="{9D8B030D-6E8A-4147-A177-3AD203B41FA5}">
                      <a16:colId xmlns:a16="http://schemas.microsoft.com/office/drawing/2014/main" val="2400078499"/>
                    </a:ext>
                  </a:extLst>
                </a:gridCol>
                <a:gridCol w="2987187">
                  <a:extLst>
                    <a:ext uri="{9D8B030D-6E8A-4147-A177-3AD203B41FA5}">
                      <a16:colId xmlns:a16="http://schemas.microsoft.com/office/drawing/2014/main" val="1443359657"/>
                    </a:ext>
                  </a:extLst>
                </a:gridCol>
                <a:gridCol w="2987187">
                  <a:extLst>
                    <a:ext uri="{9D8B030D-6E8A-4147-A177-3AD203B41FA5}">
                      <a16:colId xmlns:a16="http://schemas.microsoft.com/office/drawing/2014/main" val="2399919443"/>
                    </a:ext>
                  </a:extLst>
                </a:gridCol>
                <a:gridCol w="2987187">
                  <a:extLst>
                    <a:ext uri="{9D8B030D-6E8A-4147-A177-3AD203B41FA5}">
                      <a16:colId xmlns:a16="http://schemas.microsoft.com/office/drawing/2014/main" val="1589009736"/>
                    </a:ext>
                  </a:extLst>
                </a:gridCol>
              </a:tblGrid>
              <a:tr h="1504137">
                <a:tc>
                  <a:txBody>
                    <a:bodyPr/>
                    <a:lstStyle/>
                    <a:p>
                      <a:r>
                        <a:rPr lang="en-GB" sz="3200" b="1" dirty="0" err="1" smtClean="0">
                          <a:solidFill>
                            <a:schemeClr val="tx1"/>
                          </a:solidFill>
                        </a:rPr>
                        <a:t>Oui</a:t>
                      </a: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3200" b="1" u="sng" dirty="0" err="1" smtClean="0">
                          <a:solidFill>
                            <a:schemeClr val="tx1"/>
                          </a:solidFill>
                        </a:rPr>
                        <a:t>j’aime</a:t>
                      </a: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 le sport.</a:t>
                      </a:r>
                    </a:p>
                    <a:p>
                      <a:endParaRPr lang="en-GB" sz="20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000" b="0" i="1" dirty="0" smtClean="0">
                          <a:solidFill>
                            <a:schemeClr val="tx1"/>
                          </a:solidFill>
                        </a:rPr>
                        <a:t>(can you change the opinion verb?)</a:t>
                      </a:r>
                      <a:endParaRPr lang="en-GB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car </a:t>
                      </a:r>
                      <a:r>
                        <a:rPr lang="en-GB" sz="3200" u="sng" dirty="0" smtClean="0">
                          <a:solidFill>
                            <a:schemeClr val="tx1"/>
                          </a:solidFill>
                        </a:rPr>
                        <a:t>je</a:t>
                      </a:r>
                      <a:r>
                        <a:rPr lang="en-GB" sz="3200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u="sng" baseline="0" dirty="0" err="1" smtClean="0">
                          <a:solidFill>
                            <a:schemeClr val="tx1"/>
                          </a:solidFill>
                        </a:rPr>
                        <a:t>pense</a:t>
                      </a:r>
                      <a:r>
                        <a:rPr lang="en-GB" sz="3200" u="sng" baseline="0" dirty="0" smtClean="0">
                          <a:solidFill>
                            <a:schemeClr val="tx1"/>
                          </a:solidFill>
                        </a:rPr>
                        <a:t> que</a:t>
                      </a:r>
                      <a:r>
                        <a:rPr lang="en-GB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aseline="0" dirty="0" err="1" smtClean="0">
                          <a:solidFill>
                            <a:schemeClr val="tx1"/>
                          </a:solidFill>
                        </a:rPr>
                        <a:t>c’est</a:t>
                      </a:r>
                      <a:r>
                        <a:rPr lang="en-GB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u="sng" baseline="0" dirty="0" err="1" smtClean="0">
                          <a:solidFill>
                            <a:schemeClr val="tx1"/>
                          </a:solidFill>
                        </a:rPr>
                        <a:t>amusant</a:t>
                      </a:r>
                      <a:r>
                        <a:rPr lang="en-GB" sz="3200" u="sng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GB" sz="3200" u="sng" baseline="0" dirty="0" err="1" smtClean="0">
                          <a:solidFill>
                            <a:schemeClr val="tx1"/>
                          </a:solidFill>
                        </a:rPr>
                        <a:t>génial</a:t>
                      </a:r>
                      <a:r>
                        <a:rPr lang="en-GB" sz="3200" u="sng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GB" sz="3200" u="sng" baseline="0" dirty="0" err="1" smtClean="0">
                          <a:solidFill>
                            <a:schemeClr val="tx1"/>
                          </a:solidFill>
                        </a:rPr>
                        <a:t>fantastique</a:t>
                      </a:r>
                      <a:r>
                        <a:rPr lang="en-GB" sz="32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1" dirty="0" smtClean="0">
                          <a:solidFill>
                            <a:schemeClr val="tx1"/>
                          </a:solidFill>
                        </a:rPr>
                        <a:t>(can you add intensifiers?)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Je </a:t>
                      </a:r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joue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u="sng" dirty="0" smtClean="0">
                          <a:solidFill>
                            <a:schemeClr val="tx1"/>
                          </a:solidFill>
                        </a:rPr>
                        <a:t>au…</a:t>
                      </a:r>
                    </a:p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Je </a:t>
                      </a:r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joue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u="sng" dirty="0" smtClean="0">
                          <a:solidFill>
                            <a:schemeClr val="tx1"/>
                          </a:solidFill>
                        </a:rPr>
                        <a:t>à la…</a:t>
                      </a:r>
                    </a:p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Je </a:t>
                      </a:r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joue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u="sng" dirty="0" smtClean="0">
                          <a:solidFill>
                            <a:schemeClr val="tx1"/>
                          </a:solidFill>
                        </a:rPr>
                        <a:t>aux…</a:t>
                      </a:r>
                      <a:endParaRPr lang="en-GB" sz="32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mais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à </a:t>
                      </a:r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l’avenir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je </a:t>
                      </a:r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voudrais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u="none" dirty="0" err="1" smtClean="0">
                          <a:solidFill>
                            <a:schemeClr val="tx1"/>
                          </a:solidFill>
                        </a:rPr>
                        <a:t>jouER</a:t>
                      </a:r>
                      <a:r>
                        <a:rPr lang="en-GB" sz="320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u="sng" dirty="0" smtClean="0">
                          <a:solidFill>
                            <a:schemeClr val="tx1"/>
                          </a:solidFill>
                        </a:rPr>
                        <a:t>au / à la / aux…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car </a:t>
                      </a:r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ça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serait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041982"/>
                  </a:ext>
                </a:extLst>
              </a:tr>
              <a:tr h="1504137"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Non,</a:t>
                      </a: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1" u="sng" baseline="0" dirty="0" smtClean="0">
                          <a:solidFill>
                            <a:schemeClr val="tx1"/>
                          </a:solidFill>
                        </a:rPr>
                        <a:t>je </a:t>
                      </a:r>
                      <a:r>
                        <a:rPr lang="en-GB" sz="3200" b="1" u="sng" baseline="0" dirty="0" err="1" smtClean="0">
                          <a:solidFill>
                            <a:schemeClr val="tx1"/>
                          </a:solidFill>
                        </a:rPr>
                        <a:t>n’aime</a:t>
                      </a:r>
                      <a:r>
                        <a:rPr lang="en-GB" sz="3200" b="1" u="sng" baseline="0" dirty="0" smtClean="0">
                          <a:solidFill>
                            <a:schemeClr val="tx1"/>
                          </a:solidFill>
                        </a:rPr>
                        <a:t> pas</a:t>
                      </a: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</a:rPr>
                        <a:t> le sport.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car </a:t>
                      </a:r>
                      <a:r>
                        <a:rPr lang="en-GB" sz="3200" b="1" u="sng" dirty="0" smtClean="0">
                          <a:solidFill>
                            <a:schemeClr val="tx1"/>
                          </a:solidFill>
                        </a:rPr>
                        <a:t>je</a:t>
                      </a:r>
                      <a:r>
                        <a:rPr lang="en-GB" sz="3200" b="1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1" u="sng" baseline="0" dirty="0" err="1" smtClean="0">
                          <a:solidFill>
                            <a:schemeClr val="tx1"/>
                          </a:solidFill>
                        </a:rPr>
                        <a:t>pense</a:t>
                      </a:r>
                      <a:r>
                        <a:rPr lang="en-GB" sz="3200" b="1" u="sng" baseline="0" dirty="0" smtClean="0">
                          <a:solidFill>
                            <a:schemeClr val="tx1"/>
                          </a:solidFill>
                        </a:rPr>
                        <a:t> que</a:t>
                      </a: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1" baseline="0" dirty="0" err="1" smtClean="0">
                          <a:solidFill>
                            <a:schemeClr val="tx1"/>
                          </a:solidFill>
                        </a:rPr>
                        <a:t>c’est</a:t>
                      </a: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1" u="sng" baseline="0" dirty="0" err="1" smtClean="0">
                          <a:solidFill>
                            <a:schemeClr val="tx1"/>
                          </a:solidFill>
                        </a:rPr>
                        <a:t>nul</a:t>
                      </a:r>
                      <a:r>
                        <a:rPr lang="en-GB" sz="3200" b="1" u="sng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GB" sz="3200" b="1" u="sng" baseline="0" dirty="0" err="1" smtClean="0">
                          <a:solidFill>
                            <a:schemeClr val="tx1"/>
                          </a:solidFill>
                        </a:rPr>
                        <a:t>ennuyeux</a:t>
                      </a:r>
                      <a:r>
                        <a:rPr lang="en-GB" sz="3200" b="1" u="sng" baseline="0" dirty="0" smtClean="0">
                          <a:solidFill>
                            <a:schemeClr val="tx1"/>
                          </a:solidFill>
                        </a:rPr>
                        <a:t> / difficile.</a:t>
                      </a:r>
                      <a:endParaRPr lang="en-GB" sz="32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Je NE </a:t>
                      </a:r>
                      <a:r>
                        <a:rPr lang="en-GB" sz="3200" b="1" dirty="0" err="1" smtClean="0">
                          <a:solidFill>
                            <a:schemeClr val="tx1"/>
                          </a:solidFill>
                        </a:rPr>
                        <a:t>joue</a:t>
                      </a: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 PAS </a:t>
                      </a:r>
                      <a:r>
                        <a:rPr lang="en-GB" sz="3200" b="1" u="sng" dirty="0" smtClean="0">
                          <a:solidFill>
                            <a:schemeClr val="tx1"/>
                          </a:solidFill>
                        </a:rPr>
                        <a:t>au…</a:t>
                      </a:r>
                    </a:p>
                    <a:p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Je NE </a:t>
                      </a:r>
                      <a:r>
                        <a:rPr lang="en-GB" sz="3200" b="1" dirty="0" err="1" smtClean="0">
                          <a:solidFill>
                            <a:schemeClr val="tx1"/>
                          </a:solidFill>
                        </a:rPr>
                        <a:t>joue</a:t>
                      </a: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 PAS </a:t>
                      </a:r>
                      <a:r>
                        <a:rPr lang="en-GB" sz="3200" b="1" i="0" u="sng" dirty="0" smtClean="0">
                          <a:solidFill>
                            <a:schemeClr val="tx1"/>
                          </a:solidFill>
                        </a:rPr>
                        <a:t>à la…</a:t>
                      </a:r>
                    </a:p>
                    <a:p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Je NE </a:t>
                      </a:r>
                      <a:r>
                        <a:rPr lang="en-GB" sz="3200" b="1" dirty="0" err="1" smtClean="0">
                          <a:solidFill>
                            <a:schemeClr val="tx1"/>
                          </a:solidFill>
                        </a:rPr>
                        <a:t>joue</a:t>
                      </a: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 PAS </a:t>
                      </a:r>
                      <a:r>
                        <a:rPr lang="en-GB" sz="3200" b="1" u="sng" dirty="0" smtClean="0">
                          <a:solidFill>
                            <a:schemeClr val="tx1"/>
                          </a:solidFill>
                        </a:rPr>
                        <a:t>aux…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88954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92309" y="159961"/>
            <a:ext cx="31916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Try to change all the underline details to make it your answer.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4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00" y="1816417"/>
            <a:ext cx="10768479" cy="4118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1919" y="178411"/>
            <a:ext cx="6056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solidFill>
                  <a:srgbClr val="FF0000"/>
                </a:solidFill>
                <a:latin typeface="Chiller" panose="04020404031007020602" pitchFamily="82" charset="0"/>
              </a:rPr>
              <a:t>En</a:t>
            </a:r>
            <a:r>
              <a:rPr lang="en-GB" sz="80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 </a:t>
            </a:r>
            <a:r>
              <a:rPr lang="en-GB" sz="8000" b="1" dirty="0" err="1" smtClean="0">
                <a:solidFill>
                  <a:srgbClr val="FF0000"/>
                </a:solidFill>
                <a:latin typeface="Chiller" panose="04020404031007020602" pitchFamily="82" charset="0"/>
              </a:rPr>
              <a:t>paires</a:t>
            </a:r>
            <a:endParaRPr lang="fr-FR" sz="80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1627" y="241861"/>
            <a:ext cx="6056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>
                <a:solidFill>
                  <a:srgbClr val="FF0000"/>
                </a:solidFill>
                <a:latin typeface="Chiller" panose="04020404031007020602" pitchFamily="82" charset="0"/>
              </a:rPr>
              <a:t>Passez</a:t>
            </a:r>
            <a:r>
              <a:rPr lang="en-GB" sz="8000" b="1" dirty="0">
                <a:solidFill>
                  <a:srgbClr val="FF0000"/>
                </a:solidFill>
                <a:latin typeface="Chiller" panose="04020404031007020602" pitchFamily="82" charset="0"/>
              </a:rPr>
              <a:t> la </a:t>
            </a:r>
            <a:r>
              <a:rPr lang="en-GB" sz="8000" b="1" dirty="0" err="1">
                <a:solidFill>
                  <a:srgbClr val="FF0000"/>
                </a:solidFill>
                <a:latin typeface="Chiller" panose="04020404031007020602" pitchFamily="82" charset="0"/>
              </a:rPr>
              <a:t>balle</a:t>
            </a:r>
            <a:endParaRPr lang="fr-FR" sz="80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2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042" y="1470213"/>
            <a:ext cx="10515600" cy="219889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13800" dirty="0" smtClean="0"/>
              <a:t>Lesson </a:t>
            </a:r>
            <a:r>
              <a:rPr lang="en-GB" sz="13800" dirty="0" smtClean="0"/>
              <a:t>2</a:t>
            </a:r>
            <a:endParaRPr lang="en-GB" sz="13800" dirty="0"/>
          </a:p>
        </p:txBody>
      </p:sp>
    </p:spTree>
    <p:extLst>
      <p:ext uri="{BB962C8B-B14F-4D97-AF65-F5344CB8AC3E}">
        <p14:creationId xmlns:p14="http://schemas.microsoft.com/office/powerpoint/2010/main" val="9982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Retrieval starter OR speaking routine to be added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223" y="-247175"/>
            <a:ext cx="12192000" cy="2301839"/>
          </a:xfrm>
        </p:spPr>
        <p:txBody>
          <a:bodyPr>
            <a:noAutofit/>
          </a:bodyPr>
          <a:lstStyle/>
          <a:p>
            <a:pPr algn="l" eaLnBrk="1" hangingPunct="1"/>
            <a:r>
              <a:rPr lang="fr-FR" altLang="en-US" sz="4400" u="sng" dirty="0">
                <a:latin typeface="Comic Sans MS" panose="030F0702030302020204" pitchFamily="66" charset="0"/>
              </a:rPr>
              <a:t>En classe</a:t>
            </a:r>
            <a:r>
              <a:rPr lang="fr-FR" altLang="en-US" sz="4400" dirty="0">
                <a:latin typeface="Comic Sans MS" panose="030F0702030302020204" pitchFamily="66" charset="0"/>
              </a:rPr>
              <a:t>	    		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   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Mardi</a:t>
            </a:r>
            <a:r>
              <a:rPr lang="fr-FR" altLang="en-US" sz="4400" u="sng" dirty="0">
                <a:latin typeface="Comic Sans MS" panose="030F0702030302020204" pitchFamily="66" charset="0"/>
              </a:rPr>
              <a:t>…</a:t>
            </a:r>
            <a:br>
              <a:rPr lang="fr-FR" altLang="en-US" sz="4400" u="sng" dirty="0">
                <a:latin typeface="Comic Sans MS" panose="030F0702030302020204" pitchFamily="66" charset="0"/>
              </a:rPr>
            </a:br>
            <a:r>
              <a:rPr lang="fr-FR" altLang="en-US" sz="4400" dirty="0">
                <a:latin typeface="Comic Sans MS" panose="030F0702030302020204" pitchFamily="66" charset="0"/>
              </a:rPr>
              <a:t>					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  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Il</a:t>
            </a:r>
            <a:r>
              <a:rPr lang="fr-FR" altLang="en-US" sz="4400" u="sng" dirty="0">
                <a:latin typeface="Comic Sans MS" panose="030F0702030302020204" pitchFamily="66" charset="0"/>
              </a:rPr>
              <a:t>…</a:t>
            </a:r>
            <a:br>
              <a:rPr lang="fr-FR" altLang="en-US" sz="4400" u="sng" dirty="0">
                <a:latin typeface="Comic Sans MS" panose="030F0702030302020204" pitchFamily="66" charset="0"/>
              </a:rPr>
            </a:br>
            <a:r>
              <a:rPr lang="fr-FR" altLang="en-US" sz="4400" dirty="0">
                <a:latin typeface="Comic Sans MS" panose="030F0702030302020204" pitchFamily="66" charset="0"/>
              </a:rPr>
              <a:t>     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      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Tu es sportif/sportive?</a:t>
            </a:r>
            <a:endParaRPr lang="fr-FR" altLang="en-US" sz="4400" u="sng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4825" y="2210551"/>
            <a:ext cx="3434542" cy="102224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Objectives</a:t>
            </a:r>
            <a:endParaRPr lang="fr-F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4825" y="3279308"/>
            <a:ext cx="10515600" cy="328854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600" b="1" dirty="0" smtClean="0">
                <a:solidFill>
                  <a:srgbClr val="00B050"/>
                </a:solidFill>
              </a:rPr>
              <a:t>I MUST </a:t>
            </a:r>
            <a:r>
              <a:rPr lang="fr-FR" sz="3600" b="1" dirty="0" err="1" smtClean="0">
                <a:solidFill>
                  <a:srgbClr val="00B050"/>
                </a:solidFill>
              </a:rPr>
              <a:t>be</a:t>
            </a:r>
            <a:r>
              <a:rPr lang="fr-FR" sz="3600" b="1" dirty="0" smtClean="0">
                <a:solidFill>
                  <a:srgbClr val="00B050"/>
                </a:solidFill>
              </a:rPr>
              <a:t> able to </a:t>
            </a:r>
            <a:r>
              <a:rPr lang="fr-FR" sz="3600" b="1" dirty="0">
                <a:solidFill>
                  <a:srgbClr val="00B050"/>
                </a:solidFill>
              </a:rPr>
              <a:t>say </a:t>
            </a:r>
            <a:r>
              <a:rPr lang="fr-FR" sz="3600" b="1" dirty="0" err="1">
                <a:solidFill>
                  <a:srgbClr val="00B050"/>
                </a:solidFill>
              </a:rPr>
              <a:t>whether</a:t>
            </a:r>
            <a:r>
              <a:rPr lang="fr-FR" sz="3600" b="1" dirty="0">
                <a:solidFill>
                  <a:srgbClr val="00B050"/>
                </a:solidFill>
              </a:rPr>
              <a:t> I </a:t>
            </a:r>
            <a:r>
              <a:rPr lang="fr-FR" sz="3600" b="1" dirty="0" err="1">
                <a:solidFill>
                  <a:srgbClr val="00B050"/>
                </a:solidFill>
              </a:rPr>
              <a:t>like</a:t>
            </a:r>
            <a:r>
              <a:rPr lang="fr-FR" sz="3600" b="1" dirty="0">
                <a:solidFill>
                  <a:srgbClr val="00B050"/>
                </a:solidFill>
              </a:rPr>
              <a:t> sport and </a:t>
            </a:r>
            <a:r>
              <a:rPr lang="fr-FR" sz="3600" b="1" dirty="0" err="1">
                <a:solidFill>
                  <a:srgbClr val="00B050"/>
                </a:solidFill>
              </a:rPr>
              <a:t>which</a:t>
            </a:r>
            <a:r>
              <a:rPr lang="fr-FR" sz="3600" b="1" dirty="0">
                <a:solidFill>
                  <a:srgbClr val="00B050"/>
                </a:solidFill>
              </a:rPr>
              <a:t> sport I </a:t>
            </a:r>
            <a:r>
              <a:rPr lang="fr-FR" sz="3600" b="1" dirty="0" err="1">
                <a:solidFill>
                  <a:srgbClr val="00B050"/>
                </a:solidFill>
              </a:rPr>
              <a:t>play</a:t>
            </a:r>
            <a:endParaRPr lang="fr-FR" sz="3600" b="1" dirty="0">
              <a:solidFill>
                <a:srgbClr val="00B050"/>
              </a:solidFill>
            </a:endParaRPr>
          </a:p>
          <a:p>
            <a:pPr algn="l"/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I SHOULD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able to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conjugate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« 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jouER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 » to talk about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others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and to use the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negative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form</a:t>
            </a:r>
            <a:endParaRPr lang="fr-FR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fr-FR" sz="3600" b="1" dirty="0" smtClean="0">
                <a:solidFill>
                  <a:srgbClr val="FF0000"/>
                </a:solidFill>
              </a:rPr>
              <a:t>I COULD </a:t>
            </a:r>
            <a:r>
              <a:rPr lang="fr-FR" sz="3600" b="1" dirty="0" err="1" smtClean="0">
                <a:solidFill>
                  <a:srgbClr val="FF0000"/>
                </a:solidFill>
              </a:rPr>
              <a:t>add</a:t>
            </a:r>
            <a:r>
              <a:rPr lang="fr-FR" sz="3600" b="1" dirty="0" smtClean="0">
                <a:solidFill>
                  <a:srgbClr val="FF0000"/>
                </a:solidFill>
              </a:rPr>
              <a:t> justifications and the future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860" y="1800428"/>
            <a:ext cx="999579" cy="1310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25" y="3279308"/>
            <a:ext cx="10515600" cy="328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2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66" y="604435"/>
            <a:ext cx="2345635" cy="3026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463" y="515753"/>
            <a:ext cx="2371311" cy="3313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826" y="624772"/>
            <a:ext cx="2465112" cy="320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000" y="713453"/>
            <a:ext cx="2181226" cy="3026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1226" y="769978"/>
            <a:ext cx="2173150" cy="2970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702" y="3709529"/>
            <a:ext cx="2331761" cy="3148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3756" y="3740114"/>
            <a:ext cx="2087995" cy="3117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5826" y="3709529"/>
            <a:ext cx="2648673" cy="3148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0938" y="3709529"/>
            <a:ext cx="2459962" cy="32117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1226" y="3699278"/>
            <a:ext cx="2254682" cy="3158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467" y="0"/>
            <a:ext cx="2967746" cy="980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0612" y="38675"/>
            <a:ext cx="1973998" cy="80217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34887" y="295523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ounded Rectangle 15"/>
          <p:cNvSpPr/>
          <p:nvPr/>
        </p:nvSpPr>
        <p:spPr>
          <a:xfrm>
            <a:off x="3136934" y="2979158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5279092" y="295523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ounded Rectangle 17"/>
          <p:cNvSpPr/>
          <p:nvPr/>
        </p:nvSpPr>
        <p:spPr>
          <a:xfrm>
            <a:off x="7598673" y="294498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ounded Rectangle 18"/>
          <p:cNvSpPr/>
          <p:nvPr/>
        </p:nvSpPr>
        <p:spPr>
          <a:xfrm>
            <a:off x="9881905" y="295523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ounded Rectangle 19"/>
          <p:cNvSpPr/>
          <p:nvPr/>
        </p:nvSpPr>
        <p:spPr>
          <a:xfrm>
            <a:off x="904692" y="5981897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ounded Rectangle 20"/>
          <p:cNvSpPr/>
          <p:nvPr/>
        </p:nvSpPr>
        <p:spPr>
          <a:xfrm>
            <a:off x="3098984" y="6080937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ounded Rectangle 21"/>
          <p:cNvSpPr/>
          <p:nvPr/>
        </p:nvSpPr>
        <p:spPr>
          <a:xfrm>
            <a:off x="5476080" y="6083064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ounded Rectangle 22"/>
          <p:cNvSpPr/>
          <p:nvPr/>
        </p:nvSpPr>
        <p:spPr>
          <a:xfrm>
            <a:off x="7763510" y="6021612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ounded Rectangle 23"/>
          <p:cNvSpPr/>
          <p:nvPr/>
        </p:nvSpPr>
        <p:spPr>
          <a:xfrm>
            <a:off x="9846475" y="599490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673362" y="38675"/>
            <a:ext cx="5407269" cy="7313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 smtClean="0">
                <a:solidFill>
                  <a:schemeClr val="tx1"/>
                </a:solidFill>
              </a:rPr>
              <a:t>Ping-pong </a:t>
            </a:r>
            <a:r>
              <a:rPr lang="en-GB" sz="2800" u="sng" dirty="0" err="1" smtClean="0">
                <a:solidFill>
                  <a:schemeClr val="tx1"/>
                </a:solidFill>
              </a:rPr>
              <a:t>en</a:t>
            </a:r>
            <a:r>
              <a:rPr lang="en-GB" sz="2800" u="sng" dirty="0" smtClean="0">
                <a:solidFill>
                  <a:schemeClr val="tx1"/>
                </a:solidFill>
              </a:rPr>
              <a:t> </a:t>
            </a:r>
            <a:r>
              <a:rPr lang="en-GB" sz="2800" u="sng" dirty="0" err="1" smtClean="0">
                <a:solidFill>
                  <a:schemeClr val="tx1"/>
                </a:solidFill>
              </a:rPr>
              <a:t>paires</a:t>
            </a:r>
            <a:r>
              <a:rPr lang="en-GB" sz="2800" dirty="0" smtClean="0">
                <a:solidFill>
                  <a:schemeClr val="tx1"/>
                </a:solidFill>
              </a:rPr>
              <a:t> – Je </a:t>
            </a:r>
            <a:r>
              <a:rPr lang="en-GB" sz="2800" dirty="0" err="1" smtClean="0">
                <a:solidFill>
                  <a:schemeClr val="tx1"/>
                </a:solidFill>
              </a:rPr>
              <a:t>joue</a:t>
            </a:r>
            <a:r>
              <a:rPr lang="en-GB" sz="2800" dirty="0" smtClean="0">
                <a:solidFill>
                  <a:schemeClr val="tx1"/>
                </a:solidFill>
              </a:rPr>
              <a:t> au / à la / aux …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610"/>
            <a:ext cx="2637183" cy="2955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841" y="752667"/>
            <a:ext cx="2547213" cy="2942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052" y="752667"/>
            <a:ext cx="2650228" cy="2994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630" y="828610"/>
            <a:ext cx="2377211" cy="2790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7712" y="790638"/>
            <a:ext cx="2590128" cy="2866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47658"/>
            <a:ext cx="2637183" cy="2823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2558" y="3695187"/>
            <a:ext cx="2523093" cy="2876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6585" y="3784382"/>
            <a:ext cx="2500727" cy="27872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7310" y="3833283"/>
            <a:ext cx="2650228" cy="25461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7712" y="3780392"/>
            <a:ext cx="2502384" cy="259899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6503" y="916534"/>
            <a:ext cx="2329751" cy="2790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ounded Rectangle 13"/>
          <p:cNvSpPr/>
          <p:nvPr/>
        </p:nvSpPr>
        <p:spPr>
          <a:xfrm>
            <a:off x="2506795" y="953258"/>
            <a:ext cx="2329751" cy="2790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ounded Rectangle 14"/>
          <p:cNvSpPr/>
          <p:nvPr/>
        </p:nvSpPr>
        <p:spPr>
          <a:xfrm>
            <a:off x="4858702" y="965385"/>
            <a:ext cx="2329751" cy="2790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ounded Rectangle 15"/>
          <p:cNvSpPr/>
          <p:nvPr/>
        </p:nvSpPr>
        <p:spPr>
          <a:xfrm>
            <a:off x="7235913" y="987239"/>
            <a:ext cx="2329751" cy="2790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9565664" y="972867"/>
            <a:ext cx="2329751" cy="2790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ounded Rectangle 17"/>
          <p:cNvSpPr/>
          <p:nvPr/>
        </p:nvSpPr>
        <p:spPr>
          <a:xfrm>
            <a:off x="97081" y="3798941"/>
            <a:ext cx="2329751" cy="2790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ounded Rectangle 18"/>
          <p:cNvSpPr/>
          <p:nvPr/>
        </p:nvSpPr>
        <p:spPr>
          <a:xfrm>
            <a:off x="2506795" y="3813031"/>
            <a:ext cx="2329751" cy="2790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ounded Rectangle 19"/>
          <p:cNvSpPr/>
          <p:nvPr/>
        </p:nvSpPr>
        <p:spPr>
          <a:xfrm>
            <a:off x="4858701" y="3838410"/>
            <a:ext cx="2329751" cy="2790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ounded Rectangle 20"/>
          <p:cNvSpPr/>
          <p:nvPr/>
        </p:nvSpPr>
        <p:spPr>
          <a:xfrm>
            <a:off x="7235913" y="3851712"/>
            <a:ext cx="2329751" cy="2790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ounded Rectangle 21"/>
          <p:cNvSpPr/>
          <p:nvPr/>
        </p:nvSpPr>
        <p:spPr>
          <a:xfrm>
            <a:off x="9595456" y="3838410"/>
            <a:ext cx="2329751" cy="27906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3CC8886-F0FE-478E-879E-CA33DAC9D06C}"/>
              </a:ext>
            </a:extLst>
          </p:cNvPr>
          <p:cNvSpPr txBox="1">
            <a:spLocks/>
          </p:cNvSpPr>
          <p:nvPr/>
        </p:nvSpPr>
        <p:spPr>
          <a:xfrm>
            <a:off x="814647" y="-6312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u="sng" smtClean="0"/>
              <a:t>Le/la prof contre la classe</a:t>
            </a:r>
            <a:endParaRPr lang="en-GB" sz="7200" u="sng" dirty="0"/>
          </a:p>
        </p:txBody>
      </p:sp>
    </p:spTree>
    <p:extLst>
      <p:ext uri="{BB962C8B-B14F-4D97-AF65-F5344CB8AC3E}">
        <p14:creationId xmlns:p14="http://schemas.microsoft.com/office/powerpoint/2010/main" val="9545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60644"/>
            <a:ext cx="4191000" cy="2357438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DBEB07D-87A4-45DC-8C1A-3326DD18A1B4}"/>
              </a:ext>
            </a:extLst>
          </p:cNvPr>
          <p:cNvSpPr/>
          <p:nvPr/>
        </p:nvSpPr>
        <p:spPr>
          <a:xfrm>
            <a:off x="650631" y="1143000"/>
            <a:ext cx="5249631" cy="55302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J’ai</a:t>
            </a: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/ </a:t>
            </a:r>
            <a:r>
              <a:rPr kumimoji="0" lang="en-GB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</a:t>
            </a: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36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a/ </a:t>
            </a:r>
            <a:r>
              <a:rPr lang="en-GB" sz="3360" b="1" dirty="0" err="1" smtClean="0">
                <a:solidFill>
                  <a:prstClr val="black"/>
                </a:solidFill>
                <a:latin typeface="Calibri"/>
              </a:rPr>
              <a:t>elle</a:t>
            </a:r>
            <a:r>
              <a:rPr lang="en-GB" sz="336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en-GB" sz="336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GB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gagné</a:t>
            </a: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I / he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she has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J’ai</a:t>
            </a: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/ </a:t>
            </a:r>
            <a:r>
              <a:rPr kumimoji="0" lang="en-GB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</a:t>
            </a: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GB" sz="336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</a:t>
            </a:r>
            <a:r>
              <a:rPr kumimoji="0" lang="en-GB" sz="336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elle</a:t>
            </a:r>
            <a:r>
              <a:rPr kumimoji="0" lang="en-GB" sz="336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perdu</a:t>
            </a: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I / he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she has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Match </a:t>
            </a:r>
            <a:r>
              <a:rPr kumimoji="0" lang="en-GB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nul</a:t>
            </a:r>
            <a:endParaRPr kumimoji="0" lang="en-GB" sz="336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We’ve drawn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Bravo! </a:t>
            </a:r>
            <a:r>
              <a:rPr kumimoji="0" lang="en-GB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Félicitations</a:t>
            </a: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Congratulations!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 </a:t>
            </a:r>
            <a:r>
              <a:rPr kumimoji="0" lang="en-GB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n‘est</a:t>
            </a: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pas </a:t>
            </a:r>
            <a:r>
              <a:rPr kumimoji="0" lang="en-GB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juste</a:t>
            </a:r>
            <a:r>
              <a:rPr kumimoji="0" lang="en-GB" sz="33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Not fair!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1" y="152401"/>
            <a:ext cx="5084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 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gagn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é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/ perdu?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00261" y="1170665"/>
            <a:ext cx="4758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 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suis… 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intelligent,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travailleur</a:t>
            </a:r>
          </a:p>
        </p:txBody>
      </p:sp>
      <p:sp>
        <p:nvSpPr>
          <p:cNvPr id="7" name="Rectangle 6"/>
          <p:cNvSpPr/>
          <p:nvPr/>
        </p:nvSpPr>
        <p:spPr>
          <a:xfrm>
            <a:off x="5900261" y="2209801"/>
            <a:ext cx="10873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 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suis fatigué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DONC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 suis triste</a:t>
            </a:r>
          </a:p>
        </p:txBody>
      </p:sp>
    </p:spTree>
    <p:extLst>
      <p:ext uri="{BB962C8B-B14F-4D97-AF65-F5344CB8AC3E}">
        <p14:creationId xmlns:p14="http://schemas.microsoft.com/office/powerpoint/2010/main" val="11456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254" y="2392085"/>
            <a:ext cx="8146441" cy="22615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5280" b="1" dirty="0" smtClean="0"/>
              <a:t>Cultural awareness research </a:t>
            </a:r>
            <a:r>
              <a:rPr lang="en-GB" sz="5280" b="1" smtClean="0"/>
              <a:t>HW sheet</a:t>
            </a:r>
            <a:endParaRPr lang="en-GB" sz="5280" b="1" dirty="0"/>
          </a:p>
        </p:txBody>
      </p:sp>
      <p:pic>
        <p:nvPicPr>
          <p:cNvPr id="5" name="Picture 2" descr="Image result for writing french pain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2" y="651511"/>
            <a:ext cx="2199772" cy="314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26216D2-014D-490C-AE11-B77EFC73E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B3A037-AA8C-472A-8ED9-CD40BDCFCD84}"/>
              </a:ext>
            </a:extLst>
          </p:cNvPr>
          <p:cNvSpPr txBox="1">
            <a:spLocks/>
          </p:cNvSpPr>
          <p:nvPr/>
        </p:nvSpPr>
        <p:spPr>
          <a:xfrm>
            <a:off x="3629132" y="666018"/>
            <a:ext cx="8262971" cy="10740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1097280" rtl="0" eaLnBrk="1" latinLnBrk="0" hangingPunct="1">
              <a:spcBef>
                <a:spcPct val="0"/>
              </a:spcBef>
              <a:buNone/>
              <a:defRPr sz="52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HW / Devoirs ___</a:t>
            </a:r>
            <a:b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DUE IN ON ….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1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059"/>
            <a:ext cx="10837889" cy="1708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6702"/>
            <a:ext cx="12191999" cy="56498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23868" y="1424066"/>
            <a:ext cx="614597" cy="6895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endParaRPr lang="fr-FR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9769" y="1424065"/>
            <a:ext cx="614597" cy="6895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endParaRPr lang="fr-FR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5670" y="1424065"/>
            <a:ext cx="614597" cy="6895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endParaRPr lang="fr-FR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86535" y="1424065"/>
            <a:ext cx="614597" cy="6895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  <a:endParaRPr lang="fr-FR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80032" y="1424065"/>
            <a:ext cx="614597" cy="6895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E</a:t>
            </a:r>
            <a:endParaRPr lang="fr-FR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1362" y="4085324"/>
            <a:ext cx="614597" cy="6895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F</a:t>
            </a:r>
            <a:endParaRPr lang="fr-FR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7285" y="4085324"/>
            <a:ext cx="614597" cy="6895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G</a:t>
            </a:r>
            <a:endParaRPr lang="fr-FR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33144" y="4085324"/>
            <a:ext cx="614597" cy="6895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H</a:t>
            </a:r>
            <a:endParaRPr lang="fr-FR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89167" y="4085324"/>
            <a:ext cx="614597" cy="6895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endParaRPr lang="fr-FR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32496" y="4085323"/>
            <a:ext cx="614597" cy="6895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J</a:t>
            </a:r>
            <a:endParaRPr lang="fr-FR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560" y="-50791"/>
            <a:ext cx="482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err="1" smtClean="0"/>
              <a:t>Exercice</a:t>
            </a:r>
            <a:r>
              <a:rPr lang="en-GB" sz="4000" b="1" u="sng" dirty="0" smtClean="0"/>
              <a:t> </a:t>
            </a:r>
            <a:r>
              <a:rPr lang="en-GB" sz="4000" b="1" u="sng" dirty="0" err="1" smtClean="0"/>
              <a:t>d’écoute</a:t>
            </a:r>
            <a:endParaRPr lang="en-GB" sz="4000" b="1" u="sng" dirty="0"/>
          </a:p>
        </p:txBody>
      </p:sp>
    </p:spTree>
    <p:extLst>
      <p:ext uri="{BB962C8B-B14F-4D97-AF65-F5344CB8AC3E}">
        <p14:creationId xmlns:p14="http://schemas.microsoft.com/office/powerpoint/2010/main" val="38744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082"/>
            <a:ext cx="11662347" cy="65009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89126" y="2064904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ounded Rectangle 3"/>
          <p:cNvSpPr/>
          <p:nvPr/>
        </p:nvSpPr>
        <p:spPr>
          <a:xfrm>
            <a:off x="1989125" y="2997982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ounded Rectangle 4"/>
          <p:cNvSpPr/>
          <p:nvPr/>
        </p:nvSpPr>
        <p:spPr>
          <a:xfrm>
            <a:off x="1989124" y="3931060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ounded Rectangle 5"/>
          <p:cNvSpPr/>
          <p:nvPr/>
        </p:nvSpPr>
        <p:spPr>
          <a:xfrm>
            <a:off x="1989123" y="4864138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ounded Rectangle 6"/>
          <p:cNvSpPr/>
          <p:nvPr/>
        </p:nvSpPr>
        <p:spPr>
          <a:xfrm>
            <a:off x="1989122" y="584202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328081" y="0"/>
            <a:ext cx="482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err="1" smtClean="0"/>
              <a:t>Exercice</a:t>
            </a:r>
            <a:r>
              <a:rPr lang="en-GB" sz="4000" b="1" u="sng" dirty="0" smtClean="0"/>
              <a:t> </a:t>
            </a:r>
            <a:r>
              <a:rPr lang="en-GB" sz="4000" b="1" u="sng" dirty="0" err="1" smtClean="0"/>
              <a:t>d’écoute</a:t>
            </a:r>
            <a:endParaRPr lang="en-GB" sz="4000" b="1" u="sng" dirty="0"/>
          </a:p>
        </p:txBody>
      </p:sp>
    </p:spTree>
    <p:extLst>
      <p:ext uri="{BB962C8B-B14F-4D97-AF65-F5344CB8AC3E}">
        <p14:creationId xmlns:p14="http://schemas.microsoft.com/office/powerpoint/2010/main" val="298857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3"/>
          <p:cNvSpPr txBox="1"/>
          <p:nvPr/>
        </p:nvSpPr>
        <p:spPr>
          <a:xfrm>
            <a:off x="1689109" y="1565208"/>
            <a:ext cx="8554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 </a:t>
            </a:r>
            <a:r>
              <a:rPr kumimoji="0" lang="fr-FR" sz="2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 </a:t>
            </a:r>
            <a:r>
              <a:rPr kumimoji="0" lang="fr-FR" sz="2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</a:t>
            </a:r>
            <a:endParaRPr kumimoji="0" lang="fr-FR" sz="2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099334" y="160171"/>
            <a:ext cx="6410802" cy="692944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76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C’était</a:t>
            </a:r>
            <a:r>
              <a:rPr kumimoji="0" lang="es-ES_tradnl" sz="576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s-ES_tradnl" sz="576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comment</a:t>
            </a:r>
            <a:r>
              <a:rPr kumimoji="0" lang="es-ES_tradnl" sz="576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?</a:t>
            </a:r>
          </a:p>
        </p:txBody>
      </p:sp>
      <p:sp>
        <p:nvSpPr>
          <p:cNvPr id="13" name="Rectangle : coins arrondis 6">
            <a:extLst>
              <a:ext uri="{FF2B5EF4-FFF2-40B4-BE49-F238E27FC236}">
                <a16:creationId xmlns:a16="http://schemas.microsoft.com/office/drawing/2014/main" id="{DC71755E-B9D0-4212-B82B-C84756250440}"/>
              </a:ext>
            </a:extLst>
          </p:cNvPr>
          <p:cNvSpPr/>
          <p:nvPr/>
        </p:nvSpPr>
        <p:spPr>
          <a:xfrm>
            <a:off x="3104936" y="5508508"/>
            <a:ext cx="5997920" cy="110171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Très = very           Assez = </a:t>
            </a:r>
            <a:r>
              <a:rPr kumimoji="0" lang="fr-FR" sz="288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quite</a:t>
            </a: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peu = a little         Plutôt = </a:t>
            </a:r>
            <a:r>
              <a:rPr kumimoji="0" lang="fr-FR" sz="288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rather</a:t>
            </a: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5A0A251C-DC57-41DF-B5F4-74E87915ED58}"/>
              </a:ext>
            </a:extLst>
          </p:cNvPr>
          <p:cNvSpPr/>
          <p:nvPr/>
        </p:nvSpPr>
        <p:spPr>
          <a:xfrm>
            <a:off x="-1" y="487369"/>
            <a:ext cx="4829695" cy="1658940"/>
          </a:xfrm>
          <a:prstGeom prst="wedgeEllipseCallout">
            <a:avLst>
              <a:gd name="adj1" fmla="val 55712"/>
              <a:gd name="adj2" fmla="val 4821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me </a:t>
            </a: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semble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crois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fermement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192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pense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que… Je </a:t>
            </a:r>
            <a:r>
              <a:rPr kumimoji="0" lang="en-GB" sz="192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trouve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J’estime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Je 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suppose que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20" b="1" dirty="0" smtClean="0">
                <a:solidFill>
                  <a:prstClr val="black"/>
                </a:solidFill>
                <a:latin typeface="Calibri" panose="020F0502020204030204"/>
              </a:rPr>
              <a:t>Je </a:t>
            </a:r>
            <a:r>
              <a:rPr lang="en-GB" sz="1920" b="1" dirty="0" err="1" smtClean="0">
                <a:solidFill>
                  <a:prstClr val="black"/>
                </a:solidFill>
                <a:latin typeface="Calibri" panose="020F0502020204030204"/>
              </a:rPr>
              <a:t>dirais</a:t>
            </a:r>
            <a:r>
              <a:rPr lang="en-GB" sz="1920" b="1" dirty="0" smtClean="0">
                <a:solidFill>
                  <a:prstClr val="black"/>
                </a:solidFill>
                <a:latin typeface="Calibri" panose="020F0502020204030204"/>
              </a:rPr>
              <a:t> que…</a:t>
            </a:r>
            <a:endParaRPr kumimoji="0" lang="en-GB" sz="19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6291" y="4153430"/>
            <a:ext cx="293792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mon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avis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c’était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facile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54218" y="4153430"/>
            <a:ext cx="311074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mon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avis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c’était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pas mal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4964" y="4153430"/>
            <a:ext cx="307578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mon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avis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c’était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difficile</a:t>
            </a:r>
          </a:p>
        </p:txBody>
      </p:sp>
      <p:sp>
        <p:nvSpPr>
          <p:cNvPr id="9" name="ZoneTexte 33"/>
          <p:cNvSpPr txBox="1"/>
          <p:nvPr/>
        </p:nvSpPr>
        <p:spPr>
          <a:xfrm>
            <a:off x="10243659" y="234244"/>
            <a:ext cx="1598579" cy="15840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S.A.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/</a:t>
            </a:r>
            <a:r>
              <a:rPr kumimoji="0" lang="fr-FR" sz="336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endParaRPr kumimoji="0" lang="fr-FR" sz="3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4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98786" y="1561381"/>
            <a:ext cx="11119945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6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Comment dit on…en français?</a:t>
            </a:r>
            <a:endParaRPr kumimoji="0" lang="fr-FR" sz="105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28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66" y="604435"/>
            <a:ext cx="2345635" cy="3026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463" y="515753"/>
            <a:ext cx="2371311" cy="3313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826" y="624772"/>
            <a:ext cx="2465112" cy="320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000" y="713453"/>
            <a:ext cx="2181226" cy="3026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1226" y="769978"/>
            <a:ext cx="2173150" cy="2970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702" y="3709529"/>
            <a:ext cx="2331761" cy="3148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3756" y="3740114"/>
            <a:ext cx="2087995" cy="3117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5826" y="3709529"/>
            <a:ext cx="2648673" cy="3148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0938" y="3709529"/>
            <a:ext cx="2459962" cy="32117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1226" y="3699278"/>
            <a:ext cx="2254682" cy="3158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467" y="0"/>
            <a:ext cx="2967746" cy="980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0612" y="38675"/>
            <a:ext cx="1973998" cy="80217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34887" y="295523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ounded Rectangle 15"/>
          <p:cNvSpPr/>
          <p:nvPr/>
        </p:nvSpPr>
        <p:spPr>
          <a:xfrm>
            <a:off x="3136934" y="2979158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5279092" y="295523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ounded Rectangle 17"/>
          <p:cNvSpPr/>
          <p:nvPr/>
        </p:nvSpPr>
        <p:spPr>
          <a:xfrm>
            <a:off x="7598673" y="294498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ounded Rectangle 18"/>
          <p:cNvSpPr/>
          <p:nvPr/>
        </p:nvSpPr>
        <p:spPr>
          <a:xfrm>
            <a:off x="9881905" y="295523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ounded Rectangle 19"/>
          <p:cNvSpPr/>
          <p:nvPr/>
        </p:nvSpPr>
        <p:spPr>
          <a:xfrm>
            <a:off x="904692" y="5981897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ounded Rectangle 20"/>
          <p:cNvSpPr/>
          <p:nvPr/>
        </p:nvSpPr>
        <p:spPr>
          <a:xfrm>
            <a:off x="3098984" y="6080937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ounded Rectangle 21"/>
          <p:cNvSpPr/>
          <p:nvPr/>
        </p:nvSpPr>
        <p:spPr>
          <a:xfrm>
            <a:off x="5476080" y="6083064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ounded Rectangle 22"/>
          <p:cNvSpPr/>
          <p:nvPr/>
        </p:nvSpPr>
        <p:spPr>
          <a:xfrm>
            <a:off x="7763510" y="6021612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ounded Rectangle 23"/>
          <p:cNvSpPr/>
          <p:nvPr/>
        </p:nvSpPr>
        <p:spPr>
          <a:xfrm>
            <a:off x="9846475" y="5994905"/>
            <a:ext cx="1934817" cy="6758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79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965" y="322729"/>
            <a:ext cx="98253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2 possible speaking </a:t>
            </a:r>
            <a:r>
              <a:rPr lang="en-GB" sz="6000" dirty="0" smtClean="0"/>
              <a:t>activities</a:t>
            </a:r>
          </a:p>
          <a:p>
            <a:endParaRPr lang="en-GB" sz="6000" dirty="0"/>
          </a:p>
          <a:p>
            <a:r>
              <a:rPr lang="en-GB" sz="6000" dirty="0" smtClean="0"/>
              <a:t>Telepathy game offers more support than the pair conversation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552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290047" y="261784"/>
          <a:ext cx="3031411" cy="1381711"/>
        </p:xfrm>
        <a:graphic>
          <a:graphicData uri="http://schemas.openxmlformats.org/drawingml/2006/table">
            <a:tbl>
              <a:tblPr/>
              <a:tblGrid>
                <a:gridCol w="3031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8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ES_tradnl" sz="2400" b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J’aime</a:t>
                      </a:r>
                      <a:endParaRPr lang="es-ES_tradnl" sz="2400" b="1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s-ES_tradnl" sz="2400" b="1" noProof="0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J’adore</a:t>
                      </a:r>
                      <a:endParaRPr lang="es-ES_tradnl" sz="2400" b="1" noProof="0" dirty="0" smtClean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C </a:t>
                      </a:r>
                      <a:r>
                        <a:rPr lang="es-ES_tradnl" sz="2400" b="1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J’aime</a:t>
                      </a:r>
                      <a:r>
                        <a:rPr lang="es-ES_tradnl" sz="24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beaucoup</a:t>
                      </a:r>
                      <a:endParaRPr lang="es-ES_tradnl" sz="2400" b="1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60" name="Rectangle 1"/>
          <p:cNvSpPr>
            <a:spLocks noChangeArrowheads="1"/>
          </p:cNvSpPr>
          <p:nvPr/>
        </p:nvSpPr>
        <p:spPr bwMode="auto">
          <a:xfrm>
            <a:off x="6497973" y="603493"/>
            <a:ext cx="5845818" cy="9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sz="3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S_tradnl" sz="3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 sport</a:t>
            </a:r>
            <a:endParaRPr lang="es-ES_tradnl" sz="30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_tradnl" sz="2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754715"/>
              </p:ext>
            </p:extLst>
          </p:nvPr>
        </p:nvGraphicFramePr>
        <p:xfrm>
          <a:off x="8175812" y="2031390"/>
          <a:ext cx="2796988" cy="1261872"/>
        </p:xfrm>
        <a:graphic>
          <a:graphicData uri="http://schemas.openxmlformats.org/drawingml/2006/table">
            <a:tbl>
              <a:tblPr/>
              <a:tblGrid>
                <a:gridCol w="2796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G 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je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joue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au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foot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H 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je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joue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au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basket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s-ES_tradnl" sz="2400" b="0" noProof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je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joue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au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hockey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3588232" y="2005588"/>
          <a:ext cx="2733226" cy="1282068"/>
        </p:xfrm>
        <a:graphic>
          <a:graphicData uri="http://schemas.openxmlformats.org/drawingml/2006/table">
            <a:tbl>
              <a:tblPr/>
              <a:tblGrid>
                <a:gridCol w="2733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baseline="0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s-ES_tradnl" sz="2400" b="0" baseline="0" noProof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assez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amusant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baseline="0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ES_tradnl" sz="2400" b="0" baseline="0" noProof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vraiment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génial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8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s-ES_tradnl" sz="2400" b="0" noProof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plutôt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intéressant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4805752" y="5394760"/>
          <a:ext cx="1742225" cy="1261872"/>
        </p:xfrm>
        <a:graphic>
          <a:graphicData uri="http://schemas.openxmlformats.org/drawingml/2006/table">
            <a:tbl>
              <a:tblPr/>
              <a:tblGrid>
                <a:gridCol w="174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baseline="0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ES_tradnl" sz="2400" b="0" baseline="0" noProof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au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rugby.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s-ES_tradnl" sz="2400" b="0" noProof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au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billard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s-ES_tradnl" sz="2400" b="0" noProof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au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tennis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399" y="2031390"/>
            <a:ext cx="3539199" cy="53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323" tIns="35662" rIns="71323" bIns="3566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sz="3000" b="1" dirty="0">
                <a:solidFill>
                  <a:prstClr val="black"/>
                </a:solidFill>
                <a:cs typeface="Times New Roman" panose="02020603050405020304" pitchFamily="18" charset="0"/>
              </a:rPr>
              <a:t>car </a:t>
            </a:r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je </a:t>
            </a:r>
            <a:r>
              <a:rPr lang="es-ES_tradnl" sz="3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pense</a:t>
            </a:r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que </a:t>
            </a:r>
            <a:r>
              <a:rPr lang="es-ES_tradnl" sz="3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c’est</a:t>
            </a:r>
            <a:endParaRPr lang="es-ES_tradnl" sz="3000" dirty="0">
              <a:solidFill>
                <a:prstClr val="black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399" y="3994052"/>
            <a:ext cx="861158" cy="53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323" tIns="35662" rIns="71323" bIns="3566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sz="3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avec</a:t>
            </a:r>
            <a:endParaRPr lang="es-ES_tradnl" sz="26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890" y="148118"/>
            <a:ext cx="2852851" cy="1781801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424860" y="2031389"/>
            <a:ext cx="2700476" cy="53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Le </a:t>
            </a:r>
            <a:r>
              <a:rPr lang="es-ES_tradnl" sz="3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matin</a:t>
            </a:r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endParaRPr lang="es-ES_tradnl" sz="3000" dirty="0">
              <a:solidFill>
                <a:prstClr val="black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109459" y="3724953"/>
          <a:ext cx="2243341" cy="1261872"/>
        </p:xfrm>
        <a:graphic>
          <a:graphicData uri="http://schemas.openxmlformats.org/drawingml/2006/table">
            <a:tbl>
              <a:tblPr/>
              <a:tblGrid>
                <a:gridCol w="2243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J 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mes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amis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K 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mes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copains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L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ma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soeu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25212"/>
              </p:ext>
            </p:extLst>
          </p:nvPr>
        </p:nvGraphicFramePr>
        <p:xfrm>
          <a:off x="8175812" y="3787364"/>
          <a:ext cx="2303929" cy="1261872"/>
        </p:xfrm>
        <a:graphic>
          <a:graphicData uri="http://schemas.openxmlformats.org/drawingml/2006/table">
            <a:tbl>
              <a:tblPr/>
              <a:tblGrid>
                <a:gridCol w="2303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baseline="0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M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aux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cartes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s-ES_tradnl" sz="2400" b="1" baseline="0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aux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échecs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O 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à la petanque.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582598" y="3994051"/>
            <a:ext cx="4167000" cy="53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323" tIns="35662" rIns="71323" bIns="3566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sz="3000" b="1" dirty="0">
                <a:solidFill>
                  <a:prstClr val="black"/>
                </a:solidFill>
                <a:cs typeface="Times New Roman" panose="02020603050405020304" pitchFamily="18" charset="0"/>
              </a:rPr>
              <a:t>p</a:t>
            </a:r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ar </a:t>
            </a:r>
            <a:r>
              <a:rPr lang="es-ES_tradnl" sz="3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contre</a:t>
            </a:r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je NE </a:t>
            </a:r>
            <a:r>
              <a:rPr lang="es-ES_tradnl" sz="3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joue</a:t>
            </a:r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PAS</a:t>
            </a:r>
            <a:endParaRPr lang="es-ES_tradnl" sz="2600" dirty="0">
              <a:solidFill>
                <a:prstClr val="black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37375" y="5689869"/>
            <a:ext cx="4413669" cy="53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323" tIns="35662" rIns="71323" bIns="3566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à </a:t>
            </a:r>
            <a:r>
              <a:rPr lang="es-ES_tradnl" sz="3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l’avenir</a:t>
            </a:r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je </a:t>
            </a:r>
            <a:r>
              <a:rPr lang="es-ES_tradnl" sz="3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voudrais</a:t>
            </a:r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s-ES_tradnl" sz="3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jouer</a:t>
            </a:r>
            <a:endParaRPr lang="es-ES_tradnl" sz="2600" dirty="0">
              <a:solidFill>
                <a:prstClr val="black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888440" y="5718177"/>
            <a:ext cx="2040264" cy="53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323" tIns="35662" rIns="71323" bIns="3566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sz="3000" b="1" dirty="0">
                <a:solidFill>
                  <a:prstClr val="black"/>
                </a:solidFill>
                <a:cs typeface="Times New Roman" panose="02020603050405020304" pitchFamily="18" charset="0"/>
              </a:rPr>
              <a:t>c</a:t>
            </a:r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ar </a:t>
            </a:r>
            <a:r>
              <a:rPr lang="es-ES_tradnl" sz="3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ca</a:t>
            </a:r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s-ES_tradnl" sz="3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serait</a:t>
            </a:r>
            <a:endParaRPr lang="es-ES_tradnl" sz="2600" dirty="0">
              <a:solidFill>
                <a:prstClr val="black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9037094" y="5394760"/>
          <a:ext cx="2527377" cy="1261872"/>
        </p:xfrm>
        <a:graphic>
          <a:graphicData uri="http://schemas.openxmlformats.org/drawingml/2006/table">
            <a:tbl>
              <a:tblPr/>
              <a:tblGrid>
                <a:gridCol w="2527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baseline="0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ES_tradnl" sz="2400" b="0" baseline="0" noProof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super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s-ES_tradnl" sz="2400" b="0" noProof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0" baseline="0" noProof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formidable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s-ES_tradnl" sz="2400" b="0" noProof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fantastique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5233527" y="3994050"/>
            <a:ext cx="2628900" cy="479744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831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070" y="0"/>
            <a:ext cx="113860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u="sng" dirty="0" err="1" smtClean="0"/>
              <a:t>En</a:t>
            </a:r>
            <a:r>
              <a:rPr lang="en-GB" sz="6000" b="1" u="sng" dirty="0" smtClean="0"/>
              <a:t> </a:t>
            </a:r>
            <a:r>
              <a:rPr lang="en-GB" sz="6000" b="1" u="sng" dirty="0" err="1" smtClean="0"/>
              <a:t>paires</a:t>
            </a:r>
            <a:r>
              <a:rPr lang="en-GB" sz="6000" b="1" u="sng" dirty="0" smtClean="0"/>
              <a:t> - </a:t>
            </a:r>
            <a:r>
              <a:rPr lang="en-GB" sz="6000" b="1" u="sng" dirty="0" err="1" smtClean="0"/>
              <a:t>Tu</a:t>
            </a:r>
            <a:r>
              <a:rPr lang="en-GB" sz="6000" b="1" u="sng" dirty="0" smtClean="0"/>
              <a:t> </a:t>
            </a:r>
            <a:r>
              <a:rPr lang="en-GB" sz="6000" b="1" u="sng" dirty="0" err="1" smtClean="0"/>
              <a:t>aimes</a:t>
            </a:r>
            <a:r>
              <a:rPr lang="en-GB" sz="6000" b="1" u="sng" dirty="0" smtClean="0"/>
              <a:t> le sport?</a:t>
            </a:r>
          </a:p>
          <a:p>
            <a:endParaRPr lang="en-GB" sz="6000" b="1" u="sng" dirty="0" smtClean="0"/>
          </a:p>
          <a:p>
            <a:endParaRPr lang="en-GB" sz="6000" b="1" u="sng" dirty="0" smtClean="0"/>
          </a:p>
          <a:p>
            <a:endParaRPr lang="en-GB" sz="6000" b="1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8261" y="966252"/>
          <a:ext cx="11948748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187">
                  <a:extLst>
                    <a:ext uri="{9D8B030D-6E8A-4147-A177-3AD203B41FA5}">
                      <a16:colId xmlns:a16="http://schemas.microsoft.com/office/drawing/2014/main" val="2400078499"/>
                    </a:ext>
                  </a:extLst>
                </a:gridCol>
                <a:gridCol w="2987187">
                  <a:extLst>
                    <a:ext uri="{9D8B030D-6E8A-4147-A177-3AD203B41FA5}">
                      <a16:colId xmlns:a16="http://schemas.microsoft.com/office/drawing/2014/main" val="1443359657"/>
                    </a:ext>
                  </a:extLst>
                </a:gridCol>
                <a:gridCol w="2987187">
                  <a:extLst>
                    <a:ext uri="{9D8B030D-6E8A-4147-A177-3AD203B41FA5}">
                      <a16:colId xmlns:a16="http://schemas.microsoft.com/office/drawing/2014/main" val="2399919443"/>
                    </a:ext>
                  </a:extLst>
                </a:gridCol>
                <a:gridCol w="2987187">
                  <a:extLst>
                    <a:ext uri="{9D8B030D-6E8A-4147-A177-3AD203B41FA5}">
                      <a16:colId xmlns:a16="http://schemas.microsoft.com/office/drawing/2014/main" val="1589009736"/>
                    </a:ext>
                  </a:extLst>
                </a:gridCol>
              </a:tblGrid>
              <a:tr h="1504137">
                <a:tc>
                  <a:txBody>
                    <a:bodyPr/>
                    <a:lstStyle/>
                    <a:p>
                      <a:r>
                        <a:rPr lang="en-GB" sz="3200" b="1" dirty="0" err="1" smtClean="0">
                          <a:solidFill>
                            <a:schemeClr val="tx1"/>
                          </a:solidFill>
                        </a:rPr>
                        <a:t>Oui</a:t>
                      </a: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3200" b="1" u="sng" dirty="0" err="1" smtClean="0">
                          <a:solidFill>
                            <a:schemeClr val="tx1"/>
                          </a:solidFill>
                        </a:rPr>
                        <a:t>j’aime</a:t>
                      </a: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 le sport.</a:t>
                      </a:r>
                    </a:p>
                    <a:p>
                      <a:endParaRPr lang="en-GB" sz="20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000" b="0" i="1" dirty="0" smtClean="0">
                          <a:solidFill>
                            <a:schemeClr val="tx1"/>
                          </a:solidFill>
                        </a:rPr>
                        <a:t>(can you change the opinion verb?)</a:t>
                      </a:r>
                      <a:endParaRPr lang="en-GB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car </a:t>
                      </a:r>
                      <a:r>
                        <a:rPr lang="en-GB" sz="3200" u="sng" dirty="0" smtClean="0">
                          <a:solidFill>
                            <a:schemeClr val="tx1"/>
                          </a:solidFill>
                        </a:rPr>
                        <a:t>je</a:t>
                      </a:r>
                      <a:r>
                        <a:rPr lang="en-GB" sz="3200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u="sng" baseline="0" dirty="0" err="1" smtClean="0">
                          <a:solidFill>
                            <a:schemeClr val="tx1"/>
                          </a:solidFill>
                        </a:rPr>
                        <a:t>pense</a:t>
                      </a:r>
                      <a:r>
                        <a:rPr lang="en-GB" sz="3200" u="sng" baseline="0" dirty="0" smtClean="0">
                          <a:solidFill>
                            <a:schemeClr val="tx1"/>
                          </a:solidFill>
                        </a:rPr>
                        <a:t> que</a:t>
                      </a:r>
                      <a:r>
                        <a:rPr lang="en-GB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aseline="0" dirty="0" err="1" smtClean="0">
                          <a:solidFill>
                            <a:schemeClr val="tx1"/>
                          </a:solidFill>
                        </a:rPr>
                        <a:t>c’est</a:t>
                      </a:r>
                      <a:r>
                        <a:rPr lang="en-GB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u="sng" baseline="0" dirty="0" err="1" smtClean="0">
                          <a:solidFill>
                            <a:schemeClr val="tx1"/>
                          </a:solidFill>
                        </a:rPr>
                        <a:t>amusant</a:t>
                      </a:r>
                      <a:r>
                        <a:rPr lang="en-GB" sz="3200" u="sng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GB" sz="3200" u="sng" baseline="0" dirty="0" err="1" smtClean="0">
                          <a:solidFill>
                            <a:schemeClr val="tx1"/>
                          </a:solidFill>
                        </a:rPr>
                        <a:t>génial</a:t>
                      </a:r>
                      <a:r>
                        <a:rPr lang="en-GB" sz="3200" u="sng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GB" sz="3200" u="sng" baseline="0" dirty="0" err="1" smtClean="0">
                          <a:solidFill>
                            <a:schemeClr val="tx1"/>
                          </a:solidFill>
                        </a:rPr>
                        <a:t>fantastique</a:t>
                      </a:r>
                      <a:r>
                        <a:rPr lang="en-GB" sz="32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1" dirty="0" smtClean="0">
                          <a:solidFill>
                            <a:schemeClr val="tx1"/>
                          </a:solidFill>
                        </a:rPr>
                        <a:t>(can you add intensifiers?)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Je </a:t>
                      </a:r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joue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u="sng" dirty="0" smtClean="0">
                          <a:solidFill>
                            <a:schemeClr val="tx1"/>
                          </a:solidFill>
                        </a:rPr>
                        <a:t>au…</a:t>
                      </a:r>
                    </a:p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Je </a:t>
                      </a:r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joue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u="sng" dirty="0" smtClean="0">
                          <a:solidFill>
                            <a:schemeClr val="tx1"/>
                          </a:solidFill>
                        </a:rPr>
                        <a:t>à la…</a:t>
                      </a:r>
                    </a:p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Je </a:t>
                      </a:r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joue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u="sng" dirty="0" smtClean="0">
                          <a:solidFill>
                            <a:schemeClr val="tx1"/>
                          </a:solidFill>
                        </a:rPr>
                        <a:t>aux…</a:t>
                      </a:r>
                      <a:endParaRPr lang="en-GB" sz="32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mais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à </a:t>
                      </a:r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l’avenir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je </a:t>
                      </a:r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voudrais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u="none" dirty="0" err="1" smtClean="0">
                          <a:solidFill>
                            <a:schemeClr val="tx1"/>
                          </a:solidFill>
                        </a:rPr>
                        <a:t>jouER</a:t>
                      </a:r>
                      <a:r>
                        <a:rPr lang="en-GB" sz="320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u="sng" dirty="0" smtClean="0">
                          <a:solidFill>
                            <a:schemeClr val="tx1"/>
                          </a:solidFill>
                        </a:rPr>
                        <a:t>au / à la / aux…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car </a:t>
                      </a:r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ça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serait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041982"/>
                  </a:ext>
                </a:extLst>
              </a:tr>
              <a:tr h="1504137"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Non,</a:t>
                      </a: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1" u="sng" baseline="0" dirty="0" smtClean="0">
                          <a:solidFill>
                            <a:schemeClr val="tx1"/>
                          </a:solidFill>
                        </a:rPr>
                        <a:t>je </a:t>
                      </a:r>
                      <a:r>
                        <a:rPr lang="en-GB" sz="3200" b="1" u="sng" baseline="0" dirty="0" err="1" smtClean="0">
                          <a:solidFill>
                            <a:schemeClr val="tx1"/>
                          </a:solidFill>
                        </a:rPr>
                        <a:t>n’aime</a:t>
                      </a:r>
                      <a:r>
                        <a:rPr lang="en-GB" sz="3200" b="1" u="sng" baseline="0" dirty="0" smtClean="0">
                          <a:solidFill>
                            <a:schemeClr val="tx1"/>
                          </a:solidFill>
                        </a:rPr>
                        <a:t> pas</a:t>
                      </a: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</a:rPr>
                        <a:t> le sport.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car </a:t>
                      </a:r>
                      <a:r>
                        <a:rPr lang="en-GB" sz="3200" b="1" u="sng" dirty="0" smtClean="0">
                          <a:solidFill>
                            <a:schemeClr val="tx1"/>
                          </a:solidFill>
                        </a:rPr>
                        <a:t>je</a:t>
                      </a:r>
                      <a:r>
                        <a:rPr lang="en-GB" sz="3200" b="1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1" u="sng" baseline="0" dirty="0" err="1" smtClean="0">
                          <a:solidFill>
                            <a:schemeClr val="tx1"/>
                          </a:solidFill>
                        </a:rPr>
                        <a:t>pense</a:t>
                      </a:r>
                      <a:r>
                        <a:rPr lang="en-GB" sz="3200" b="1" u="sng" baseline="0" dirty="0" smtClean="0">
                          <a:solidFill>
                            <a:schemeClr val="tx1"/>
                          </a:solidFill>
                        </a:rPr>
                        <a:t> que</a:t>
                      </a: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1" baseline="0" dirty="0" err="1" smtClean="0">
                          <a:solidFill>
                            <a:schemeClr val="tx1"/>
                          </a:solidFill>
                        </a:rPr>
                        <a:t>c’est</a:t>
                      </a: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1" u="sng" baseline="0" dirty="0" err="1" smtClean="0">
                          <a:solidFill>
                            <a:schemeClr val="tx1"/>
                          </a:solidFill>
                        </a:rPr>
                        <a:t>nul</a:t>
                      </a:r>
                      <a:r>
                        <a:rPr lang="en-GB" sz="3200" b="1" u="sng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GB" sz="3200" b="1" u="sng" baseline="0" dirty="0" err="1" smtClean="0">
                          <a:solidFill>
                            <a:schemeClr val="tx1"/>
                          </a:solidFill>
                        </a:rPr>
                        <a:t>ennuyeux</a:t>
                      </a:r>
                      <a:r>
                        <a:rPr lang="en-GB" sz="3200" b="1" u="sng" baseline="0" dirty="0" smtClean="0">
                          <a:solidFill>
                            <a:schemeClr val="tx1"/>
                          </a:solidFill>
                        </a:rPr>
                        <a:t> / difficile.</a:t>
                      </a:r>
                      <a:endParaRPr lang="en-GB" sz="32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Je NE </a:t>
                      </a:r>
                      <a:r>
                        <a:rPr lang="en-GB" sz="3200" b="1" dirty="0" err="1" smtClean="0">
                          <a:solidFill>
                            <a:schemeClr val="tx1"/>
                          </a:solidFill>
                        </a:rPr>
                        <a:t>joue</a:t>
                      </a: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 PAS </a:t>
                      </a:r>
                      <a:r>
                        <a:rPr lang="en-GB" sz="3200" b="1" u="sng" dirty="0" smtClean="0">
                          <a:solidFill>
                            <a:schemeClr val="tx1"/>
                          </a:solidFill>
                        </a:rPr>
                        <a:t>au…</a:t>
                      </a:r>
                    </a:p>
                    <a:p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Je NE </a:t>
                      </a:r>
                      <a:r>
                        <a:rPr lang="en-GB" sz="3200" b="1" dirty="0" err="1" smtClean="0">
                          <a:solidFill>
                            <a:schemeClr val="tx1"/>
                          </a:solidFill>
                        </a:rPr>
                        <a:t>joue</a:t>
                      </a: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 PAS </a:t>
                      </a:r>
                      <a:r>
                        <a:rPr lang="en-GB" sz="3200" b="1" i="0" u="sng" dirty="0" smtClean="0">
                          <a:solidFill>
                            <a:schemeClr val="tx1"/>
                          </a:solidFill>
                        </a:rPr>
                        <a:t>à la…</a:t>
                      </a:r>
                    </a:p>
                    <a:p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Je NE </a:t>
                      </a:r>
                      <a:r>
                        <a:rPr lang="en-GB" sz="3200" b="1" dirty="0" err="1" smtClean="0">
                          <a:solidFill>
                            <a:schemeClr val="tx1"/>
                          </a:solidFill>
                        </a:rPr>
                        <a:t>joue</a:t>
                      </a: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 PAS </a:t>
                      </a:r>
                      <a:r>
                        <a:rPr lang="en-GB" sz="3200" b="1" u="sng" dirty="0" smtClean="0">
                          <a:solidFill>
                            <a:schemeClr val="tx1"/>
                          </a:solidFill>
                        </a:rPr>
                        <a:t>aux…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88954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4977" y="1055077"/>
            <a:ext cx="2778369" cy="18639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210300" y="1055077"/>
            <a:ext cx="2778369" cy="18639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4976" y="3405554"/>
            <a:ext cx="2778369" cy="18639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6210300" y="3405554"/>
            <a:ext cx="2628900" cy="479744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00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223" y="-247175"/>
            <a:ext cx="12192000" cy="2301839"/>
          </a:xfrm>
        </p:spPr>
        <p:txBody>
          <a:bodyPr>
            <a:noAutofit/>
          </a:bodyPr>
          <a:lstStyle/>
          <a:p>
            <a:pPr algn="l" eaLnBrk="1" hangingPunct="1"/>
            <a:r>
              <a:rPr lang="fr-FR" altLang="en-US" sz="4400" u="sng" dirty="0">
                <a:latin typeface="Comic Sans MS" panose="030F0702030302020204" pitchFamily="66" charset="0"/>
              </a:rPr>
              <a:t>En classe</a:t>
            </a:r>
            <a:r>
              <a:rPr lang="fr-FR" altLang="en-US" sz="4400" dirty="0">
                <a:latin typeface="Comic Sans MS" panose="030F0702030302020204" pitchFamily="66" charset="0"/>
              </a:rPr>
              <a:t>	    		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   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Mardi</a:t>
            </a:r>
            <a:r>
              <a:rPr lang="fr-FR" altLang="en-US" sz="4400" u="sng" dirty="0">
                <a:latin typeface="Comic Sans MS" panose="030F0702030302020204" pitchFamily="66" charset="0"/>
              </a:rPr>
              <a:t>…</a:t>
            </a:r>
            <a:br>
              <a:rPr lang="fr-FR" altLang="en-US" sz="4400" u="sng" dirty="0">
                <a:latin typeface="Comic Sans MS" panose="030F0702030302020204" pitchFamily="66" charset="0"/>
              </a:rPr>
            </a:br>
            <a:r>
              <a:rPr lang="fr-FR" altLang="en-US" sz="4400" dirty="0">
                <a:latin typeface="Comic Sans MS" panose="030F0702030302020204" pitchFamily="66" charset="0"/>
              </a:rPr>
              <a:t>					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  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Il</a:t>
            </a:r>
            <a:r>
              <a:rPr lang="fr-FR" altLang="en-US" sz="4400" u="sng" dirty="0">
                <a:latin typeface="Comic Sans MS" panose="030F0702030302020204" pitchFamily="66" charset="0"/>
              </a:rPr>
              <a:t>…</a:t>
            </a:r>
            <a:br>
              <a:rPr lang="fr-FR" altLang="en-US" sz="4400" u="sng" dirty="0">
                <a:latin typeface="Comic Sans MS" panose="030F0702030302020204" pitchFamily="66" charset="0"/>
              </a:rPr>
            </a:br>
            <a:r>
              <a:rPr lang="fr-FR" altLang="en-US" sz="4400" dirty="0">
                <a:latin typeface="Comic Sans MS" panose="030F0702030302020204" pitchFamily="66" charset="0"/>
              </a:rPr>
              <a:t>     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      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Tu es sportif/sportive?</a:t>
            </a:r>
            <a:endParaRPr lang="fr-FR" altLang="en-US" sz="4400" u="sng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4825" y="2210551"/>
            <a:ext cx="3434542" cy="102224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Objectives</a:t>
            </a:r>
            <a:endParaRPr lang="fr-F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4825" y="3279308"/>
            <a:ext cx="10515600" cy="328854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600" b="1" dirty="0" smtClean="0">
                <a:solidFill>
                  <a:srgbClr val="00B050"/>
                </a:solidFill>
              </a:rPr>
              <a:t>I MUST </a:t>
            </a:r>
            <a:r>
              <a:rPr lang="fr-FR" sz="3600" b="1" dirty="0" err="1" smtClean="0">
                <a:solidFill>
                  <a:srgbClr val="00B050"/>
                </a:solidFill>
              </a:rPr>
              <a:t>be</a:t>
            </a:r>
            <a:r>
              <a:rPr lang="fr-FR" sz="3600" b="1" dirty="0" smtClean="0">
                <a:solidFill>
                  <a:srgbClr val="00B050"/>
                </a:solidFill>
              </a:rPr>
              <a:t> able to </a:t>
            </a:r>
            <a:r>
              <a:rPr lang="fr-FR" sz="3600" b="1" dirty="0">
                <a:solidFill>
                  <a:srgbClr val="00B050"/>
                </a:solidFill>
              </a:rPr>
              <a:t>say </a:t>
            </a:r>
            <a:r>
              <a:rPr lang="fr-FR" sz="3600" b="1" dirty="0" err="1">
                <a:solidFill>
                  <a:srgbClr val="00B050"/>
                </a:solidFill>
              </a:rPr>
              <a:t>whether</a:t>
            </a:r>
            <a:r>
              <a:rPr lang="fr-FR" sz="3600" b="1" dirty="0">
                <a:solidFill>
                  <a:srgbClr val="00B050"/>
                </a:solidFill>
              </a:rPr>
              <a:t> I </a:t>
            </a:r>
            <a:r>
              <a:rPr lang="fr-FR" sz="3600" b="1" dirty="0" err="1">
                <a:solidFill>
                  <a:srgbClr val="00B050"/>
                </a:solidFill>
              </a:rPr>
              <a:t>like</a:t>
            </a:r>
            <a:r>
              <a:rPr lang="fr-FR" sz="3600" b="1" dirty="0">
                <a:solidFill>
                  <a:srgbClr val="00B050"/>
                </a:solidFill>
              </a:rPr>
              <a:t> sport and </a:t>
            </a:r>
            <a:r>
              <a:rPr lang="fr-FR" sz="3600" b="1" dirty="0" err="1">
                <a:solidFill>
                  <a:srgbClr val="00B050"/>
                </a:solidFill>
              </a:rPr>
              <a:t>which</a:t>
            </a:r>
            <a:r>
              <a:rPr lang="fr-FR" sz="3600" b="1" dirty="0">
                <a:solidFill>
                  <a:srgbClr val="00B050"/>
                </a:solidFill>
              </a:rPr>
              <a:t> sport I </a:t>
            </a:r>
            <a:r>
              <a:rPr lang="fr-FR" sz="3600" b="1" dirty="0" err="1">
                <a:solidFill>
                  <a:srgbClr val="00B050"/>
                </a:solidFill>
              </a:rPr>
              <a:t>play</a:t>
            </a:r>
            <a:endParaRPr lang="fr-FR" sz="3600" b="1" dirty="0">
              <a:solidFill>
                <a:srgbClr val="00B050"/>
              </a:solidFill>
            </a:endParaRPr>
          </a:p>
          <a:p>
            <a:pPr algn="l"/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I SHOULD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able to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conjugate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« 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jouER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 » to talk about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others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and to use the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negative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form</a:t>
            </a:r>
            <a:endParaRPr lang="fr-FR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fr-FR" sz="3600" b="1" dirty="0" smtClean="0">
                <a:solidFill>
                  <a:srgbClr val="FF0000"/>
                </a:solidFill>
              </a:rPr>
              <a:t>I COULD </a:t>
            </a:r>
            <a:r>
              <a:rPr lang="fr-FR" sz="3600" b="1" dirty="0" err="1" smtClean="0">
                <a:solidFill>
                  <a:srgbClr val="FF0000"/>
                </a:solidFill>
              </a:rPr>
              <a:t>add</a:t>
            </a:r>
            <a:r>
              <a:rPr lang="fr-FR" sz="3600" b="1" dirty="0" smtClean="0">
                <a:solidFill>
                  <a:srgbClr val="FF0000"/>
                </a:solidFill>
              </a:rPr>
              <a:t> justifications and the future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439" y="3190937"/>
            <a:ext cx="911330" cy="9113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860" y="1708988"/>
            <a:ext cx="999579" cy="13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Differentiated slides for set 1 + set 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80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Retrieval starter OR speaking routine to be added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5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b="1" u="sng" err="1">
                <a:latin typeface="Comic Sans MS" panose="030F0702030302020204" pitchFamily="66" charset="0"/>
              </a:rPr>
              <a:t>Personal</a:t>
            </a:r>
            <a:r>
              <a:rPr lang="fr-FR" b="1" u="sng">
                <a:latin typeface="Comic Sans MS" panose="030F0702030302020204" pitchFamily="66" charset="0"/>
              </a:rPr>
              <a:t> </a:t>
            </a:r>
            <a:r>
              <a:rPr lang="fr-FR" b="1" u="sng" err="1">
                <a:latin typeface="Comic Sans MS" panose="030F0702030302020204" pitchFamily="66" charset="0"/>
              </a:rPr>
              <a:t>Pronouns</a:t>
            </a:r>
            <a:r>
              <a:rPr lang="fr-FR" b="1" u="sng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475" y="1325563"/>
            <a:ext cx="9294608" cy="54194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= Je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= tu 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= il 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= elle 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= on 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= nous 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= vous 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= ils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= elles </a:t>
            </a:r>
          </a:p>
          <a:p>
            <a:endParaRPr lang="fr-FR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199" y="1325563"/>
            <a:ext cx="6025179" cy="5419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000">
                <a:latin typeface="Comic Sans MS" panose="030F0702030302020204" pitchFamily="66" charset="0"/>
              </a:rPr>
              <a:t>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>
                <a:latin typeface="Comic Sans MS" panose="030F0702030302020204" pitchFamily="66" charset="0"/>
              </a:rPr>
              <a:t>You ( </a:t>
            </a:r>
            <a:r>
              <a:rPr lang="fr-FR" sz="4000" err="1">
                <a:latin typeface="Comic Sans MS" panose="030F0702030302020204" pitchFamily="66" charset="0"/>
              </a:rPr>
              <a:t>singular</a:t>
            </a:r>
            <a:r>
              <a:rPr lang="fr-FR" sz="4000">
                <a:latin typeface="Comic Sans MS" panose="030F0702030302020204" pitchFamily="66" charset="0"/>
              </a:rPr>
              <a:t> or </a:t>
            </a:r>
            <a:r>
              <a:rPr lang="fr-FR" sz="4000" err="1">
                <a:latin typeface="Comic Sans MS" panose="030F0702030302020204" pitchFamily="66" charset="0"/>
              </a:rPr>
              <a:t>informal</a:t>
            </a:r>
            <a:r>
              <a:rPr lang="fr-FR" sz="4000">
                <a:latin typeface="Comic Sans MS" panose="030F0702030302020204" pitchFamily="66" charset="0"/>
              </a:rPr>
              <a:t>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>
                <a:latin typeface="Comic Sans MS" panose="030F0702030302020204" pitchFamily="66" charset="0"/>
              </a:rPr>
              <a:t>He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err="1">
                <a:latin typeface="Comic Sans MS" panose="030F0702030302020204" pitchFamily="66" charset="0"/>
              </a:rPr>
              <a:t>She</a:t>
            </a:r>
            <a:endParaRPr lang="fr-FR" sz="400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err="1">
                <a:latin typeface="Comic Sans MS" panose="030F0702030302020204" pitchFamily="66" charset="0"/>
              </a:rPr>
              <a:t>We</a:t>
            </a:r>
            <a:endParaRPr lang="fr-FR" sz="40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4000" err="1">
                <a:latin typeface="Comic Sans MS" panose="030F0702030302020204" pitchFamily="66" charset="0"/>
              </a:rPr>
              <a:t>We</a:t>
            </a:r>
            <a:endParaRPr lang="fr-FR" sz="40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4000">
                <a:latin typeface="Comic Sans MS" panose="030F0702030302020204" pitchFamily="66" charset="0"/>
              </a:rPr>
              <a:t>You ( plural or </a:t>
            </a:r>
            <a:r>
              <a:rPr lang="fr-FR" sz="4000" err="1">
                <a:latin typeface="Comic Sans MS" panose="030F0702030302020204" pitchFamily="66" charset="0"/>
              </a:rPr>
              <a:t>formal</a:t>
            </a:r>
            <a:r>
              <a:rPr lang="fr-FR" sz="4000">
                <a:latin typeface="Comic Sans MS" panose="030F0702030302020204" pitchFamily="66" charset="0"/>
              </a:rPr>
              <a:t>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err="1">
                <a:latin typeface="Comic Sans MS" panose="030F0702030302020204" pitchFamily="66" charset="0"/>
              </a:rPr>
              <a:t>They</a:t>
            </a:r>
            <a:r>
              <a:rPr lang="fr-FR" sz="4000">
                <a:latin typeface="Comic Sans MS" panose="030F0702030302020204" pitchFamily="66" charset="0"/>
              </a:rPr>
              <a:t> ( males or mixed)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err="1">
                <a:latin typeface="Comic Sans MS" panose="030F0702030302020204" pitchFamily="66" charset="0"/>
              </a:rPr>
              <a:t>They</a:t>
            </a:r>
            <a:r>
              <a:rPr lang="fr-FR" sz="4000">
                <a:latin typeface="Comic Sans MS" panose="030F0702030302020204" pitchFamily="66" charset="0"/>
              </a:rPr>
              <a:t> ( </a:t>
            </a:r>
            <a:r>
              <a:rPr lang="fr-FR" sz="4000" err="1">
                <a:latin typeface="Comic Sans MS" panose="030F0702030302020204" pitchFamily="66" charset="0"/>
              </a:rPr>
              <a:t>females</a:t>
            </a:r>
            <a:r>
              <a:rPr lang="fr-FR" sz="4000">
                <a:latin typeface="Comic Sans MS" panose="030F0702030302020204" pitchFamily="66" charset="0"/>
              </a:rPr>
              <a:t> </a:t>
            </a:r>
            <a:r>
              <a:rPr lang="fr-FR" sz="4000" err="1">
                <a:latin typeface="Comic Sans MS" panose="030F0702030302020204" pitchFamily="66" charset="0"/>
              </a:rPr>
              <a:t>only</a:t>
            </a:r>
            <a:r>
              <a:rPr lang="fr-FR" sz="4000">
                <a:latin typeface="Comic Sans MS" panose="030F0702030302020204" pitchFamily="66" charset="0"/>
              </a:rPr>
              <a:t>) 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98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b="1" u="sng" err="1">
                <a:latin typeface="Comic Sans MS" panose="030F0702030302020204" pitchFamily="66" charset="0"/>
              </a:rPr>
              <a:t>Personal</a:t>
            </a:r>
            <a:r>
              <a:rPr lang="fr-FR" b="1" u="sng">
                <a:latin typeface="Comic Sans MS" panose="030F0702030302020204" pitchFamily="66" charset="0"/>
              </a:rPr>
              <a:t> </a:t>
            </a:r>
            <a:r>
              <a:rPr lang="fr-FR" b="1" u="sng" err="1">
                <a:latin typeface="Comic Sans MS" panose="030F0702030302020204" pitchFamily="66" charset="0"/>
              </a:rPr>
              <a:t>Pronouns</a:t>
            </a:r>
            <a:r>
              <a:rPr lang="fr-FR" b="1" u="sng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192" y="1438518"/>
            <a:ext cx="9294608" cy="5419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= Je</a:t>
            </a:r>
          </a:p>
          <a:p>
            <a:pPr marL="0" indent="0">
              <a:buNone/>
            </a:pPr>
            <a:r>
              <a:rPr lang="fr-FR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</a:t>
            </a:r>
            <a:r>
              <a:rPr lang="fr-FR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</a:t>
            </a:r>
            <a:r>
              <a:rPr lang="fr-FR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fr-FR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 </a:t>
            </a:r>
            <a:endParaRPr lang="fr-FR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</a:t>
            </a:r>
            <a:r>
              <a:rPr lang="fr-FR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fr-FR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 </a:t>
            </a:r>
            <a:endParaRPr lang="fr-FR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= </a:t>
            </a:r>
            <a:r>
              <a:rPr lang="fr-FR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fr-FR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lle </a:t>
            </a:r>
            <a:endParaRPr lang="fr-FR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= </a:t>
            </a:r>
            <a:r>
              <a:rPr lang="fr-FR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 </a:t>
            </a:r>
            <a:endParaRPr lang="fr-FR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199" y="1325563"/>
            <a:ext cx="6025179" cy="5419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000" dirty="0">
                <a:latin typeface="Comic Sans MS" panose="030F0702030302020204" pitchFamily="66" charset="0"/>
              </a:rPr>
              <a:t>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dirty="0">
                <a:latin typeface="Comic Sans MS" panose="030F0702030302020204" pitchFamily="66" charset="0"/>
              </a:rPr>
              <a:t>You ( </a:t>
            </a:r>
            <a:r>
              <a:rPr lang="fr-FR" sz="4000" dirty="0" err="1">
                <a:latin typeface="Comic Sans MS" panose="030F0702030302020204" pitchFamily="66" charset="0"/>
              </a:rPr>
              <a:t>singular</a:t>
            </a:r>
            <a:r>
              <a:rPr lang="fr-FR" sz="4000" dirty="0">
                <a:latin typeface="Comic Sans MS" panose="030F0702030302020204" pitchFamily="66" charset="0"/>
              </a:rPr>
              <a:t> or </a:t>
            </a:r>
            <a:r>
              <a:rPr lang="fr-FR" sz="4000" dirty="0" err="1">
                <a:latin typeface="Comic Sans MS" panose="030F0702030302020204" pitchFamily="66" charset="0"/>
              </a:rPr>
              <a:t>informal</a:t>
            </a:r>
            <a:r>
              <a:rPr lang="fr-FR" sz="4000" dirty="0">
                <a:latin typeface="Comic Sans MS" panose="030F0702030302020204" pitchFamily="66" charset="0"/>
              </a:rPr>
              <a:t>) </a:t>
            </a:r>
            <a:endParaRPr lang="fr-FR" sz="4000" dirty="0" smtClean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dirty="0" smtClean="0">
                <a:latin typeface="Comic Sans MS" panose="030F0702030302020204" pitchFamily="66" charset="0"/>
              </a:rPr>
              <a:t>He</a:t>
            </a:r>
            <a:endParaRPr lang="fr-FR" sz="4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dirty="0" err="1">
                <a:latin typeface="Comic Sans MS" panose="030F0702030302020204" pitchFamily="66" charset="0"/>
              </a:rPr>
              <a:t>She</a:t>
            </a:r>
            <a:endParaRPr lang="fr-FR" sz="4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dirty="0" err="1" smtClean="0">
                <a:latin typeface="Comic Sans MS" panose="030F0702030302020204" pitchFamily="66" charset="0"/>
              </a:rPr>
              <a:t>We</a:t>
            </a:r>
            <a:endParaRPr lang="fr-F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3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800" dirty="0" err="1">
                <a:latin typeface="Comic Sans MS" panose="030F0702030302020204" pitchFamily="66" charset="0"/>
              </a:rPr>
              <a:t>What</a:t>
            </a:r>
            <a:r>
              <a:rPr lang="fr-FR" sz="4800" dirty="0">
                <a:latin typeface="Comic Sans MS" panose="030F0702030302020204" pitchFamily="66" charset="0"/>
              </a:rPr>
              <a:t> </a:t>
            </a:r>
            <a:r>
              <a:rPr lang="fr-FR" sz="4800" dirty="0" err="1">
                <a:latin typeface="Comic Sans MS" panose="030F0702030302020204" pitchFamily="66" charset="0"/>
              </a:rPr>
              <a:t>does</a:t>
            </a:r>
            <a:r>
              <a:rPr lang="fr-FR" sz="4800" dirty="0">
                <a:latin typeface="Comic Sans MS" panose="030F0702030302020204" pitchFamily="66" charset="0"/>
              </a:rPr>
              <a:t> the infinitive </a:t>
            </a:r>
            <a:r>
              <a:rPr lang="fr-FR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JOUER</a:t>
            </a:r>
            <a:r>
              <a:rPr lang="fr-FR" sz="4800" dirty="0">
                <a:latin typeface="Comic Sans MS" panose="030F0702030302020204" pitchFamily="66" charset="0"/>
              </a:rPr>
              <a:t> </a:t>
            </a:r>
            <a:r>
              <a:rPr lang="fr-FR" sz="4800" dirty="0" err="1">
                <a:latin typeface="Comic Sans MS" panose="030F0702030302020204" pitchFamily="66" charset="0"/>
              </a:rPr>
              <a:t>mean</a:t>
            </a:r>
            <a:r>
              <a:rPr lang="fr-FR" sz="4800" dirty="0">
                <a:latin typeface="Comic Sans MS" panose="030F0702030302020204" pitchFamily="66" charset="0"/>
              </a:rPr>
              <a:t>?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7200" b="1" dirty="0">
                <a:latin typeface="Comic Sans MS" panose="030F0702030302020204" pitchFamily="66" charset="0"/>
              </a:rPr>
              <a:t>= </a:t>
            </a:r>
            <a:r>
              <a:rPr lang="fr-FR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</a:t>
            </a:r>
            <a:r>
              <a:rPr lang="fr-FR" sz="7200" dirty="0">
                <a:latin typeface="Comic Sans MS" panose="030F0702030302020204" pitchFamily="66" charset="0"/>
              </a:rPr>
              <a:t> </a:t>
            </a:r>
            <a:r>
              <a:rPr lang="fr-FR" sz="7200" dirty="0" err="1">
                <a:latin typeface="Comic Sans MS" panose="030F0702030302020204" pitchFamily="66" charset="0"/>
              </a:rPr>
              <a:t>play</a:t>
            </a:r>
            <a:endParaRPr lang="fr-FR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577" y="149972"/>
            <a:ext cx="7900990" cy="717441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sz="4800" dirty="0">
                <a:latin typeface="Comic Sans MS" panose="030F0702030302020204" pitchFamily="66" charset="0"/>
              </a:rPr>
              <a:t>The </a:t>
            </a:r>
            <a:r>
              <a:rPr lang="fr-FR" sz="4800" dirty="0" err="1">
                <a:latin typeface="Comic Sans MS" panose="030F0702030302020204" pitchFamily="66" charset="0"/>
              </a:rPr>
              <a:t>verb</a:t>
            </a:r>
            <a:r>
              <a:rPr lang="fr-FR" sz="4800" dirty="0">
                <a:latin typeface="Comic Sans MS" panose="030F0702030302020204" pitchFamily="66" charset="0"/>
              </a:rPr>
              <a:t> </a:t>
            </a:r>
            <a:r>
              <a:rPr lang="fr-FR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JOUER</a:t>
            </a:r>
            <a:r>
              <a:rPr lang="fr-FR" sz="4800" dirty="0">
                <a:latin typeface="Comic Sans MS" panose="030F0702030302020204" pitchFamily="66" charset="0"/>
              </a:rPr>
              <a:t> – TO </a:t>
            </a:r>
            <a:r>
              <a:rPr lang="fr-FR" sz="4800" dirty="0" err="1">
                <a:latin typeface="Comic Sans MS" panose="030F0702030302020204" pitchFamily="66" charset="0"/>
              </a:rPr>
              <a:t>play</a:t>
            </a:r>
            <a:r>
              <a:rPr lang="fr-FR" sz="4800" dirty="0">
                <a:latin typeface="Comic Sans MS" panose="030F0702030302020204" pitchFamily="66" charset="0"/>
              </a:rPr>
              <a:t>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55358" y="951843"/>
            <a:ext cx="117468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 err="1">
                <a:latin typeface="Comic Sans MS" panose="030F0702030302020204" pitchFamily="66" charset="0"/>
              </a:rPr>
              <a:t>What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is</a:t>
            </a:r>
            <a:r>
              <a:rPr lang="fr-FR" sz="4400" dirty="0">
                <a:latin typeface="Comic Sans MS" panose="030F0702030302020204" pitchFamily="66" charset="0"/>
              </a:rPr>
              <a:t> the first </a:t>
            </a:r>
            <a:r>
              <a:rPr lang="fr-FR" sz="4400" dirty="0" err="1">
                <a:latin typeface="Comic Sans MS" panose="030F0702030302020204" pitchFamily="66" charset="0"/>
              </a:rPr>
              <a:t>thing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that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we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need</a:t>
            </a:r>
            <a:r>
              <a:rPr lang="fr-FR" sz="4400" dirty="0">
                <a:latin typeface="Comic Sans MS" panose="030F0702030302020204" pitchFamily="66" charset="0"/>
              </a:rPr>
              <a:t> to do?</a:t>
            </a:r>
          </a:p>
          <a:p>
            <a:endParaRPr lang="fr-FR" sz="4400" dirty="0">
              <a:latin typeface="Comic Sans MS" panose="030F0702030302020204" pitchFamily="66" charset="0"/>
            </a:endParaRPr>
          </a:p>
          <a:p>
            <a:r>
              <a:rPr lang="fr-FR" sz="4400" dirty="0" err="1">
                <a:latin typeface="Comic Sans MS" panose="030F0702030302020204" pitchFamily="66" charset="0"/>
              </a:rPr>
              <a:t>Take</a:t>
            </a:r>
            <a:r>
              <a:rPr lang="fr-FR" sz="4400" dirty="0">
                <a:latin typeface="Comic Sans MS" panose="030F0702030302020204" pitchFamily="66" charset="0"/>
              </a:rPr>
              <a:t> off the ER.</a:t>
            </a:r>
          </a:p>
          <a:p>
            <a:endParaRPr lang="en-GB" sz="4400" dirty="0">
              <a:latin typeface="Comic Sans MS" panose="030F0702030302020204" pitchFamily="66" charset="0"/>
            </a:endParaRPr>
          </a:p>
          <a:p>
            <a:r>
              <a:rPr lang="fr-FR" sz="4400" dirty="0" err="1">
                <a:latin typeface="Comic Sans MS" panose="030F0702030302020204" pitchFamily="66" charset="0"/>
              </a:rPr>
              <a:t>What</a:t>
            </a:r>
            <a:r>
              <a:rPr lang="fr-FR" sz="4400" dirty="0">
                <a:latin typeface="Comic Sans MS" panose="030F0702030302020204" pitchFamily="66" charset="0"/>
              </a:rPr>
              <a:t> are </a:t>
            </a:r>
            <a:r>
              <a:rPr lang="fr-FR" sz="4400" dirty="0" err="1">
                <a:latin typeface="Comic Sans MS" panose="030F0702030302020204" pitchFamily="66" charset="0"/>
              </a:rPr>
              <a:t>we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left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with</a:t>
            </a:r>
            <a:r>
              <a:rPr lang="fr-FR" sz="4400" dirty="0">
                <a:latin typeface="Comic Sans MS" panose="030F0702030302020204" pitchFamily="66" charset="0"/>
              </a:rPr>
              <a:t>?</a:t>
            </a:r>
          </a:p>
          <a:p>
            <a:endParaRPr lang="fr-FR" sz="4400" dirty="0">
              <a:latin typeface="Comic Sans MS" panose="030F0702030302020204" pitchFamily="66" charset="0"/>
            </a:endParaRPr>
          </a:p>
          <a:p>
            <a:endParaRPr lang="fr-FR" sz="4400" dirty="0">
              <a:latin typeface="Comic Sans MS" panose="030F0702030302020204" pitchFamily="66" charset="0"/>
            </a:endParaRPr>
          </a:p>
          <a:p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0229" y="2367615"/>
            <a:ext cx="1962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JOUER</a:t>
            </a:r>
            <a:endParaRPr lang="fr-F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617317" y="2213726"/>
            <a:ext cx="785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latin typeface="Albertus Medium" pitchFamily="34" charset="0"/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33024" y="3706443"/>
            <a:ext cx="1539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JOU</a:t>
            </a:r>
            <a:endParaRPr lang="fr-FR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8594531" y="4706717"/>
            <a:ext cx="3007856" cy="175432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omic Sans MS" panose="030F0702030302020204" pitchFamily="66" charset="0"/>
              </a:rPr>
              <a:t>This part is called </a:t>
            </a:r>
          </a:p>
          <a:p>
            <a:pPr algn="ctr"/>
            <a:r>
              <a:rPr lang="en-GB" sz="3600" b="1" dirty="0">
                <a:latin typeface="Comic Sans MS" panose="030F0702030302020204" pitchFamily="66" charset="0"/>
              </a:rPr>
              <a:t>“the </a:t>
            </a:r>
            <a:r>
              <a:rPr lang="en-GB" sz="3200" b="1" dirty="0">
                <a:latin typeface="Comic Sans MS" panose="030F0702030302020204" pitchFamily="66" charset="0"/>
              </a:rPr>
              <a:t>Stem</a:t>
            </a:r>
            <a:r>
              <a:rPr lang="en-GB" sz="2400" b="1" dirty="0">
                <a:latin typeface="Comic Sans MS" panose="030F0702030302020204" pitchFamily="66" charset="0"/>
              </a:rPr>
              <a:t>”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3" idx="0"/>
          </p:cNvCxnSpPr>
          <p:nvPr/>
        </p:nvCxnSpPr>
        <p:spPr>
          <a:xfrm flipH="1" flipV="1">
            <a:off x="8574374" y="4121941"/>
            <a:ext cx="1524085" cy="5847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47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577" y="149972"/>
            <a:ext cx="7900990" cy="717441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sz="4800" dirty="0">
                <a:latin typeface="Comic Sans MS" panose="030F0702030302020204" pitchFamily="66" charset="0"/>
              </a:rPr>
              <a:t>The </a:t>
            </a:r>
            <a:r>
              <a:rPr lang="fr-FR" sz="4800" dirty="0" err="1">
                <a:latin typeface="Comic Sans MS" panose="030F0702030302020204" pitchFamily="66" charset="0"/>
              </a:rPr>
              <a:t>verb</a:t>
            </a:r>
            <a:r>
              <a:rPr lang="fr-FR" sz="4800" dirty="0">
                <a:latin typeface="Comic Sans MS" panose="030F0702030302020204" pitchFamily="66" charset="0"/>
              </a:rPr>
              <a:t> </a:t>
            </a:r>
            <a:r>
              <a:rPr lang="fr-FR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JOUER</a:t>
            </a:r>
            <a:r>
              <a:rPr lang="fr-FR" sz="4800" dirty="0">
                <a:latin typeface="Comic Sans MS" panose="030F0702030302020204" pitchFamily="66" charset="0"/>
              </a:rPr>
              <a:t> – TO </a:t>
            </a:r>
            <a:r>
              <a:rPr lang="fr-FR" sz="4800" dirty="0" err="1">
                <a:latin typeface="Comic Sans MS" panose="030F0702030302020204" pitchFamily="66" charset="0"/>
              </a:rPr>
              <a:t>play</a:t>
            </a:r>
            <a:r>
              <a:rPr lang="fr-FR" sz="4800" dirty="0">
                <a:latin typeface="Comic Sans MS" panose="030F0702030302020204" pitchFamily="66" charset="0"/>
              </a:rPr>
              <a:t>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55358" y="951843"/>
            <a:ext cx="1174683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err="1">
                <a:latin typeface="Comic Sans MS" panose="030F0702030302020204" pitchFamily="66" charset="0"/>
              </a:rPr>
              <a:t>What</a:t>
            </a:r>
            <a:r>
              <a:rPr lang="fr-FR" sz="3600" dirty="0">
                <a:latin typeface="Comic Sans MS" panose="030F0702030302020204" pitchFamily="66" charset="0"/>
              </a:rPr>
              <a:t> </a:t>
            </a:r>
            <a:r>
              <a:rPr lang="fr-FR" sz="3600" dirty="0" err="1">
                <a:latin typeface="Comic Sans MS" panose="030F0702030302020204" pitchFamily="66" charset="0"/>
              </a:rPr>
              <a:t>is</a:t>
            </a:r>
            <a:r>
              <a:rPr lang="fr-FR" sz="3600" dirty="0">
                <a:latin typeface="Comic Sans MS" panose="030F0702030302020204" pitchFamily="66" charset="0"/>
              </a:rPr>
              <a:t> the first </a:t>
            </a:r>
            <a:r>
              <a:rPr lang="fr-FR" sz="3600" dirty="0" err="1">
                <a:latin typeface="Comic Sans MS" panose="030F0702030302020204" pitchFamily="66" charset="0"/>
              </a:rPr>
              <a:t>thing</a:t>
            </a:r>
            <a:r>
              <a:rPr lang="fr-FR" sz="3600" dirty="0">
                <a:latin typeface="Comic Sans MS" panose="030F0702030302020204" pitchFamily="66" charset="0"/>
              </a:rPr>
              <a:t> </a:t>
            </a:r>
            <a:r>
              <a:rPr lang="fr-FR" sz="3600" dirty="0" err="1">
                <a:latin typeface="Comic Sans MS" panose="030F0702030302020204" pitchFamily="66" charset="0"/>
              </a:rPr>
              <a:t>that</a:t>
            </a:r>
            <a:r>
              <a:rPr lang="fr-FR" sz="3600" dirty="0">
                <a:latin typeface="Comic Sans MS" panose="030F0702030302020204" pitchFamily="66" charset="0"/>
              </a:rPr>
              <a:t> </a:t>
            </a:r>
            <a:r>
              <a:rPr lang="fr-FR" sz="3600" dirty="0" err="1">
                <a:latin typeface="Comic Sans MS" panose="030F0702030302020204" pitchFamily="66" charset="0"/>
              </a:rPr>
              <a:t>we</a:t>
            </a:r>
            <a:r>
              <a:rPr lang="fr-FR" sz="3600" dirty="0">
                <a:latin typeface="Comic Sans MS" panose="030F0702030302020204" pitchFamily="66" charset="0"/>
              </a:rPr>
              <a:t> </a:t>
            </a:r>
            <a:r>
              <a:rPr lang="fr-FR" sz="3600" dirty="0" err="1">
                <a:latin typeface="Comic Sans MS" panose="030F0702030302020204" pitchFamily="66" charset="0"/>
              </a:rPr>
              <a:t>need</a:t>
            </a:r>
            <a:r>
              <a:rPr lang="fr-FR" sz="3600" dirty="0">
                <a:latin typeface="Comic Sans MS" panose="030F0702030302020204" pitchFamily="66" charset="0"/>
              </a:rPr>
              <a:t> to do?</a:t>
            </a:r>
          </a:p>
          <a:p>
            <a:endParaRPr lang="fr-FR" sz="3600" dirty="0">
              <a:latin typeface="Comic Sans MS" panose="030F0702030302020204" pitchFamily="66" charset="0"/>
            </a:endParaRPr>
          </a:p>
          <a:p>
            <a:r>
              <a:rPr lang="fr-FR" sz="3600" dirty="0" err="1">
                <a:latin typeface="Comic Sans MS" panose="030F0702030302020204" pitchFamily="66" charset="0"/>
              </a:rPr>
              <a:t>Take</a:t>
            </a:r>
            <a:r>
              <a:rPr lang="fr-FR" sz="3600" dirty="0">
                <a:latin typeface="Comic Sans MS" panose="030F0702030302020204" pitchFamily="66" charset="0"/>
              </a:rPr>
              <a:t> off the ER.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fr-FR" sz="3600" dirty="0" err="1">
                <a:latin typeface="Comic Sans MS" panose="030F0702030302020204" pitchFamily="66" charset="0"/>
              </a:rPr>
              <a:t>What</a:t>
            </a:r>
            <a:r>
              <a:rPr lang="fr-FR" sz="3600" dirty="0">
                <a:latin typeface="Comic Sans MS" panose="030F0702030302020204" pitchFamily="66" charset="0"/>
              </a:rPr>
              <a:t> are </a:t>
            </a:r>
            <a:r>
              <a:rPr lang="fr-FR" sz="3600" dirty="0" err="1">
                <a:latin typeface="Comic Sans MS" panose="030F0702030302020204" pitchFamily="66" charset="0"/>
              </a:rPr>
              <a:t>we</a:t>
            </a:r>
            <a:r>
              <a:rPr lang="fr-FR" sz="3600" dirty="0">
                <a:latin typeface="Comic Sans MS" panose="030F0702030302020204" pitchFamily="66" charset="0"/>
              </a:rPr>
              <a:t> </a:t>
            </a:r>
            <a:r>
              <a:rPr lang="fr-FR" sz="3600" dirty="0" err="1">
                <a:latin typeface="Comic Sans MS" panose="030F0702030302020204" pitchFamily="66" charset="0"/>
              </a:rPr>
              <a:t>left</a:t>
            </a:r>
            <a:r>
              <a:rPr lang="fr-FR" sz="3600" dirty="0">
                <a:latin typeface="Comic Sans MS" panose="030F0702030302020204" pitchFamily="66" charset="0"/>
              </a:rPr>
              <a:t> </a:t>
            </a:r>
            <a:r>
              <a:rPr lang="fr-FR" sz="3600" dirty="0" err="1">
                <a:latin typeface="Comic Sans MS" panose="030F0702030302020204" pitchFamily="66" charset="0"/>
              </a:rPr>
              <a:t>with</a:t>
            </a:r>
            <a:r>
              <a:rPr lang="fr-FR" sz="3600" dirty="0">
                <a:latin typeface="Comic Sans MS" panose="030F0702030302020204" pitchFamily="66" charset="0"/>
              </a:rPr>
              <a:t>?</a:t>
            </a:r>
            <a:r>
              <a:rPr lang="fr-FR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JOU</a:t>
            </a:r>
            <a:endParaRPr lang="fr-FR" sz="4000" dirty="0"/>
          </a:p>
          <a:p>
            <a:r>
              <a:rPr lang="fr-FR" sz="5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What</a:t>
            </a:r>
            <a:r>
              <a:rPr lang="fr-FR" sz="5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do </a:t>
            </a:r>
            <a:r>
              <a:rPr lang="fr-FR" sz="5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we</a:t>
            </a:r>
            <a:r>
              <a:rPr lang="fr-FR" sz="5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do </a:t>
            </a:r>
            <a:r>
              <a:rPr lang="fr-FR" sz="5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next</a:t>
            </a:r>
            <a:r>
              <a:rPr lang="fr-FR" sz="5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? </a:t>
            </a:r>
          </a:p>
          <a:p>
            <a:r>
              <a:rPr lang="fr-FR" sz="4400" dirty="0" err="1">
                <a:latin typeface="Comic Sans MS" panose="030F0702030302020204" pitchFamily="66" charset="0"/>
              </a:rPr>
              <a:t>Add</a:t>
            </a:r>
            <a:r>
              <a:rPr lang="fr-FR" sz="4400" dirty="0">
                <a:latin typeface="Comic Sans MS" panose="030F0702030302020204" pitchFamily="66" charset="0"/>
              </a:rPr>
              <a:t> the correct </a:t>
            </a:r>
            <a:r>
              <a:rPr lang="fr-FR" sz="4400" dirty="0" err="1">
                <a:latin typeface="Comic Sans MS" panose="030F0702030302020204" pitchFamily="66" charset="0"/>
              </a:rPr>
              <a:t>endings</a:t>
            </a:r>
            <a:r>
              <a:rPr lang="fr-FR" sz="4400" dirty="0">
                <a:latin typeface="Comic Sans MS" panose="030F0702030302020204" pitchFamily="66" charset="0"/>
              </a:rPr>
              <a:t> to the stem </a:t>
            </a:r>
            <a:r>
              <a:rPr lang="fr-FR" sz="4400" dirty="0" err="1">
                <a:latin typeface="Comic Sans MS" panose="030F0702030302020204" pitchFamily="66" charset="0"/>
              </a:rPr>
              <a:t>depending</a:t>
            </a:r>
            <a:r>
              <a:rPr lang="fr-FR" sz="4400" dirty="0">
                <a:latin typeface="Comic Sans MS" panose="030F0702030302020204" pitchFamily="66" charset="0"/>
              </a:rPr>
              <a:t> on the </a:t>
            </a:r>
            <a:r>
              <a:rPr lang="fr-FR" sz="4400" dirty="0" err="1">
                <a:latin typeface="Comic Sans MS" panose="030F0702030302020204" pitchFamily="66" charset="0"/>
              </a:rPr>
              <a:t>person</a:t>
            </a:r>
            <a:r>
              <a:rPr lang="fr-FR" sz="4400" dirty="0">
                <a:latin typeface="Comic Sans MS" panose="030F0702030302020204" pitchFamily="66" charset="0"/>
              </a:rPr>
              <a:t>(</a:t>
            </a:r>
            <a:r>
              <a:rPr lang="fr-FR" sz="4400" dirty="0" err="1">
                <a:latin typeface="Comic Sans MS" panose="030F0702030302020204" pitchFamily="66" charset="0"/>
              </a:rPr>
              <a:t>pronoun</a:t>
            </a:r>
            <a:r>
              <a:rPr lang="fr-FR" sz="4400" dirty="0">
                <a:latin typeface="Comic Sans MS" panose="030F0702030302020204" pitchFamily="66" charset="0"/>
              </a:rPr>
              <a:t>)</a:t>
            </a:r>
          </a:p>
          <a:p>
            <a:endParaRPr lang="fr-FR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3292" y="2032943"/>
            <a:ext cx="1962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JOUER</a:t>
            </a:r>
            <a:endParaRPr lang="fr-F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130380" y="1879054"/>
            <a:ext cx="785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latin typeface="Albertus Medium" pitchFamily="34" charset="0"/>
              </a:rPr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52057" y="1599129"/>
            <a:ext cx="3007856" cy="175432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omic Sans MS" panose="030F0702030302020204" pitchFamily="66" charset="0"/>
              </a:rPr>
              <a:t>This part is called </a:t>
            </a:r>
          </a:p>
          <a:p>
            <a:pPr algn="ctr"/>
            <a:r>
              <a:rPr lang="en-GB" sz="3600" b="1" dirty="0">
                <a:latin typeface="Comic Sans MS" panose="030F0702030302020204" pitchFamily="66" charset="0"/>
              </a:rPr>
              <a:t>“the </a:t>
            </a:r>
            <a:r>
              <a:rPr lang="en-GB" sz="3200" b="1" dirty="0">
                <a:latin typeface="Comic Sans MS" panose="030F0702030302020204" pitchFamily="66" charset="0"/>
              </a:rPr>
              <a:t>Stem</a:t>
            </a:r>
            <a:r>
              <a:rPr lang="en-GB" sz="2400" b="1" dirty="0">
                <a:latin typeface="Comic Sans MS" panose="030F0702030302020204" pitchFamily="66" charset="0"/>
              </a:rPr>
              <a:t>”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3" idx="1"/>
          </p:cNvCxnSpPr>
          <p:nvPr/>
        </p:nvCxnSpPr>
        <p:spPr>
          <a:xfrm flipH="1">
            <a:off x="6820525" y="2476292"/>
            <a:ext cx="1631532" cy="8771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6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577" y="149972"/>
            <a:ext cx="7900990" cy="717441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sz="4800" dirty="0">
                <a:latin typeface="Comic Sans MS" panose="030F0702030302020204" pitchFamily="66" charset="0"/>
              </a:rPr>
              <a:t>The </a:t>
            </a:r>
            <a:r>
              <a:rPr lang="fr-FR" sz="4800" dirty="0" err="1">
                <a:latin typeface="Comic Sans MS" panose="030F0702030302020204" pitchFamily="66" charset="0"/>
              </a:rPr>
              <a:t>verb</a:t>
            </a:r>
            <a:r>
              <a:rPr lang="fr-FR" sz="4800" dirty="0">
                <a:latin typeface="Comic Sans MS" panose="030F0702030302020204" pitchFamily="66" charset="0"/>
              </a:rPr>
              <a:t> </a:t>
            </a:r>
            <a:r>
              <a:rPr lang="fr-FR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JOUER</a:t>
            </a:r>
            <a:r>
              <a:rPr lang="fr-FR" sz="4800" dirty="0">
                <a:latin typeface="Comic Sans MS" panose="030F0702030302020204" pitchFamily="66" charset="0"/>
              </a:rPr>
              <a:t> – TO </a:t>
            </a:r>
            <a:r>
              <a:rPr lang="fr-FR" sz="4800" dirty="0" err="1">
                <a:latin typeface="Comic Sans MS" panose="030F0702030302020204" pitchFamily="66" charset="0"/>
              </a:rPr>
              <a:t>play</a:t>
            </a:r>
            <a:r>
              <a:rPr lang="fr-FR" sz="4800" dirty="0">
                <a:latin typeface="Comic Sans MS" panose="030F0702030302020204" pitchFamily="66" charset="0"/>
              </a:rPr>
              <a:t>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55357" y="951843"/>
            <a:ext cx="118367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 err="1">
                <a:latin typeface="Comic Sans MS" panose="030F0702030302020204" pitchFamily="66" charset="0"/>
              </a:rPr>
              <a:t>Take</a:t>
            </a:r>
            <a:r>
              <a:rPr lang="fr-FR" sz="4400" dirty="0">
                <a:latin typeface="Comic Sans MS" panose="030F0702030302020204" pitchFamily="66" charset="0"/>
              </a:rPr>
              <a:t> off the ER to </a:t>
            </a:r>
            <a:r>
              <a:rPr lang="fr-FR" sz="4400" dirty="0" err="1">
                <a:latin typeface="Comic Sans MS" panose="030F0702030302020204" pitchFamily="66" charset="0"/>
              </a:rPr>
              <a:t>leave</a:t>
            </a:r>
            <a:r>
              <a:rPr lang="fr-FR" sz="4400" dirty="0">
                <a:latin typeface="Comic Sans MS" panose="030F0702030302020204" pitchFamily="66" charset="0"/>
              </a:rPr>
              <a:t> the Stem, and </a:t>
            </a:r>
            <a:r>
              <a:rPr lang="fr-FR" sz="4400" dirty="0" err="1">
                <a:latin typeface="Comic Sans MS" panose="030F0702030302020204" pitchFamily="66" charset="0"/>
              </a:rPr>
              <a:t>add</a:t>
            </a:r>
            <a:r>
              <a:rPr lang="fr-FR" sz="4400" dirty="0">
                <a:latin typeface="Comic Sans MS" panose="030F0702030302020204" pitchFamily="66" charset="0"/>
              </a:rPr>
              <a:t> the </a:t>
            </a:r>
            <a:r>
              <a:rPr lang="fr-FR" sz="4400" dirty="0" err="1">
                <a:latin typeface="Comic Sans MS" panose="030F0702030302020204" pitchFamily="66" charset="0"/>
              </a:rPr>
              <a:t>following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endings</a:t>
            </a:r>
            <a:r>
              <a:rPr lang="fr-FR" sz="4400" dirty="0">
                <a:latin typeface="Comic Sans MS" panose="030F0702030302020204" pitchFamily="66" charset="0"/>
              </a:rPr>
              <a:t>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6382168" y="1756393"/>
            <a:ext cx="1962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JOUER</a:t>
            </a:r>
            <a:endParaRPr lang="fr-F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559256" y="1602504"/>
            <a:ext cx="785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latin typeface="Albertus Medium" pitchFamily="34" charset="0"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423134" y="270888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Je </a:t>
            </a:r>
          </a:p>
          <a:p>
            <a:r>
              <a:rPr lang="fr-FR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tu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</a:p>
          <a:p>
            <a:r>
              <a:rPr lang="fr-FR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il</a:t>
            </a:r>
            <a:r>
              <a:rPr lang="fr-FR" sz="4000" dirty="0">
                <a:latin typeface="Comic Sans MS" panose="030F0702030302020204" pitchFamily="66" charset="0"/>
              </a:rPr>
              <a:t> / </a:t>
            </a:r>
            <a:r>
              <a:rPr lang="fr-FR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elle</a:t>
            </a:r>
            <a:r>
              <a:rPr lang="fr-FR" sz="4000" dirty="0">
                <a:latin typeface="Comic Sans MS" panose="030F0702030302020204" pitchFamily="66" charset="0"/>
              </a:rPr>
              <a:t> / </a:t>
            </a:r>
            <a:r>
              <a:rPr lang="fr-FR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on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</a:p>
          <a:p>
            <a:r>
              <a:rPr lang="fr-FR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nous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</a:p>
          <a:p>
            <a:r>
              <a:rPr lang="fr-FR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vous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</a:p>
          <a:p>
            <a:r>
              <a:rPr lang="fr-FR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ils</a:t>
            </a:r>
            <a:r>
              <a:rPr lang="fr-FR" sz="4000" dirty="0">
                <a:latin typeface="Comic Sans MS" panose="030F0702030302020204" pitchFamily="66" charset="0"/>
              </a:rPr>
              <a:t>/ </a:t>
            </a:r>
            <a:r>
              <a:rPr lang="fr-FR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elles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3666" y="2772056"/>
            <a:ext cx="60163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E</a:t>
            </a:r>
          </a:p>
          <a:p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ES</a:t>
            </a:r>
          </a:p>
          <a:p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E</a:t>
            </a:r>
          </a:p>
          <a:p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ONS</a:t>
            </a:r>
          </a:p>
          <a:p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EZ</a:t>
            </a:r>
          </a:p>
          <a:p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6737" y="3202943"/>
            <a:ext cx="2834881" cy="110799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6600" b="1" dirty="0">
                <a:latin typeface="Comic Sans MS" panose="030F0702030302020204" pitchFamily="66" charset="0"/>
              </a:rPr>
              <a:t>Copiez</a:t>
            </a:r>
            <a:r>
              <a:rPr lang="fr-FR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67366" y="2708889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000" dirty="0">
                <a:latin typeface="Comic Sans MS" panose="030F0702030302020204" pitchFamily="66" charset="0"/>
              </a:rPr>
              <a:t>jou</a:t>
            </a:r>
          </a:p>
          <a:p>
            <a:r>
              <a:rPr lang="fr-FR" sz="4000" dirty="0">
                <a:latin typeface="Comic Sans MS" panose="030F0702030302020204" pitchFamily="66" charset="0"/>
              </a:rPr>
              <a:t>jou</a:t>
            </a:r>
          </a:p>
          <a:p>
            <a:r>
              <a:rPr lang="fr-FR" sz="4000" dirty="0">
                <a:latin typeface="Comic Sans MS" panose="030F0702030302020204" pitchFamily="66" charset="0"/>
              </a:rPr>
              <a:t>              jou</a:t>
            </a:r>
          </a:p>
          <a:p>
            <a:r>
              <a:rPr lang="fr-FR" sz="4000" dirty="0">
                <a:latin typeface="Comic Sans MS" panose="030F0702030302020204" pitchFamily="66" charset="0"/>
              </a:rPr>
              <a:t>  jou</a:t>
            </a:r>
          </a:p>
          <a:p>
            <a:r>
              <a:rPr lang="fr-FR" sz="4000" dirty="0">
                <a:latin typeface="Comic Sans MS" panose="030F0702030302020204" pitchFamily="66" charset="0"/>
              </a:rPr>
              <a:t>  jou</a:t>
            </a:r>
          </a:p>
          <a:p>
            <a:r>
              <a:rPr lang="fr-FR" sz="4000" dirty="0">
                <a:latin typeface="Comic Sans MS" panose="030F0702030302020204" pitchFamily="66" charset="0"/>
              </a:rPr>
              <a:t>        jou</a:t>
            </a:r>
          </a:p>
          <a:p>
            <a:endParaRPr lang="fr-F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5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577" y="149972"/>
            <a:ext cx="7900990" cy="717441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sz="4800" dirty="0">
                <a:latin typeface="Comic Sans MS" panose="030F0702030302020204" pitchFamily="66" charset="0"/>
              </a:rPr>
              <a:t>The </a:t>
            </a:r>
            <a:r>
              <a:rPr lang="fr-FR" sz="4800" dirty="0" err="1">
                <a:latin typeface="Comic Sans MS" panose="030F0702030302020204" pitchFamily="66" charset="0"/>
              </a:rPr>
              <a:t>verb</a:t>
            </a:r>
            <a:r>
              <a:rPr lang="fr-FR" sz="4800" dirty="0">
                <a:latin typeface="Comic Sans MS" panose="030F0702030302020204" pitchFamily="66" charset="0"/>
              </a:rPr>
              <a:t> </a:t>
            </a:r>
            <a:r>
              <a:rPr lang="fr-FR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JOUER</a:t>
            </a:r>
            <a:r>
              <a:rPr lang="fr-FR" sz="4800" dirty="0">
                <a:latin typeface="Comic Sans MS" panose="030F0702030302020204" pitchFamily="66" charset="0"/>
              </a:rPr>
              <a:t> – TO </a:t>
            </a:r>
            <a:r>
              <a:rPr lang="fr-FR" sz="4800" dirty="0" err="1">
                <a:latin typeface="Comic Sans MS" panose="030F0702030302020204" pitchFamily="66" charset="0"/>
              </a:rPr>
              <a:t>play</a:t>
            </a:r>
            <a:r>
              <a:rPr lang="fr-FR" sz="4800" dirty="0">
                <a:latin typeface="Comic Sans MS" panose="030F0702030302020204" pitchFamily="66" charset="0"/>
              </a:rPr>
              <a:t>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55357" y="951843"/>
            <a:ext cx="118367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 err="1">
                <a:latin typeface="Comic Sans MS" panose="030F0702030302020204" pitchFamily="66" charset="0"/>
              </a:rPr>
              <a:t>Take</a:t>
            </a:r>
            <a:r>
              <a:rPr lang="fr-FR" sz="4400" dirty="0">
                <a:latin typeface="Comic Sans MS" panose="030F0702030302020204" pitchFamily="66" charset="0"/>
              </a:rPr>
              <a:t> off the ER to </a:t>
            </a:r>
            <a:r>
              <a:rPr lang="fr-FR" sz="4400" dirty="0" err="1">
                <a:latin typeface="Comic Sans MS" panose="030F0702030302020204" pitchFamily="66" charset="0"/>
              </a:rPr>
              <a:t>leave</a:t>
            </a:r>
            <a:r>
              <a:rPr lang="fr-FR" sz="4400" dirty="0">
                <a:latin typeface="Comic Sans MS" panose="030F0702030302020204" pitchFamily="66" charset="0"/>
              </a:rPr>
              <a:t> the Stem, and </a:t>
            </a:r>
            <a:r>
              <a:rPr lang="fr-FR" sz="4400" dirty="0" err="1">
                <a:latin typeface="Comic Sans MS" panose="030F0702030302020204" pitchFamily="66" charset="0"/>
              </a:rPr>
              <a:t>add</a:t>
            </a:r>
            <a:r>
              <a:rPr lang="fr-FR" sz="4400" dirty="0">
                <a:latin typeface="Comic Sans MS" panose="030F0702030302020204" pitchFamily="66" charset="0"/>
              </a:rPr>
              <a:t> the </a:t>
            </a:r>
            <a:r>
              <a:rPr lang="fr-FR" sz="4400" dirty="0" err="1">
                <a:latin typeface="Comic Sans MS" panose="030F0702030302020204" pitchFamily="66" charset="0"/>
              </a:rPr>
              <a:t>following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endings</a:t>
            </a:r>
            <a:r>
              <a:rPr lang="fr-FR" sz="4400" dirty="0">
                <a:latin typeface="Comic Sans MS" panose="030F0702030302020204" pitchFamily="66" charset="0"/>
              </a:rPr>
              <a:t>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6382168" y="1756393"/>
            <a:ext cx="1962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JOUER</a:t>
            </a:r>
            <a:endParaRPr lang="fr-F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559256" y="1602504"/>
            <a:ext cx="785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latin typeface="Albertus Medium" pitchFamily="34" charset="0"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423134" y="270888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Je </a:t>
            </a:r>
          </a:p>
          <a:p>
            <a:r>
              <a:rPr lang="fr-FR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tu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</a:p>
          <a:p>
            <a:r>
              <a:rPr lang="fr-FR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il</a:t>
            </a:r>
            <a:r>
              <a:rPr lang="fr-FR" sz="4000" dirty="0">
                <a:latin typeface="Comic Sans MS" panose="030F0702030302020204" pitchFamily="66" charset="0"/>
              </a:rPr>
              <a:t> / </a:t>
            </a:r>
            <a:r>
              <a:rPr lang="fr-FR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elle</a:t>
            </a:r>
            <a:r>
              <a:rPr lang="fr-FR" sz="4000" dirty="0">
                <a:latin typeface="Comic Sans MS" panose="030F0702030302020204" pitchFamily="66" charset="0"/>
              </a:rPr>
              <a:t> / </a:t>
            </a:r>
            <a:r>
              <a:rPr lang="fr-FR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on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3666" y="2772056"/>
            <a:ext cx="60163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E</a:t>
            </a:r>
          </a:p>
          <a:p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ES</a:t>
            </a:r>
          </a:p>
          <a:p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E</a:t>
            </a:r>
          </a:p>
          <a:p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6737" y="3202943"/>
            <a:ext cx="2834881" cy="110799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6600" b="1" dirty="0">
                <a:latin typeface="Comic Sans MS" panose="030F0702030302020204" pitchFamily="66" charset="0"/>
              </a:rPr>
              <a:t>Copiez</a:t>
            </a:r>
            <a:r>
              <a:rPr lang="fr-FR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67366" y="2708889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000" dirty="0">
                <a:latin typeface="Comic Sans MS" panose="030F0702030302020204" pitchFamily="66" charset="0"/>
              </a:rPr>
              <a:t>jou</a:t>
            </a:r>
          </a:p>
          <a:p>
            <a:r>
              <a:rPr lang="fr-FR" sz="4000" dirty="0">
                <a:latin typeface="Comic Sans MS" panose="030F0702030302020204" pitchFamily="66" charset="0"/>
              </a:rPr>
              <a:t>jou</a:t>
            </a:r>
          </a:p>
          <a:p>
            <a:r>
              <a:rPr lang="fr-FR" sz="4000" dirty="0">
                <a:latin typeface="Comic Sans MS" panose="030F0702030302020204" pitchFamily="66" charset="0"/>
              </a:rPr>
              <a:t>              jou</a:t>
            </a:r>
          </a:p>
          <a:p>
            <a:r>
              <a:rPr lang="fr-FR" sz="4000" dirty="0">
                <a:latin typeface="Comic Sans MS" panose="030F0702030302020204" pitchFamily="66" charset="0"/>
              </a:rPr>
              <a:t>  </a:t>
            </a:r>
          </a:p>
          <a:p>
            <a:endParaRPr lang="fr-F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6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7200" dirty="0" smtClean="0"/>
              <a:t>2 POSSIBLE WORKSHEETS</a:t>
            </a:r>
            <a:endParaRPr lang="en-GB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20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87" y="234668"/>
            <a:ext cx="10867869" cy="631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388" t="14283" r="17839" b="7630"/>
          <a:stretch/>
        </p:blipFill>
        <p:spPr>
          <a:xfrm>
            <a:off x="215153" y="-1"/>
            <a:ext cx="10013576" cy="668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223" y="-247175"/>
            <a:ext cx="12192000" cy="2301839"/>
          </a:xfrm>
        </p:spPr>
        <p:txBody>
          <a:bodyPr>
            <a:noAutofit/>
          </a:bodyPr>
          <a:lstStyle/>
          <a:p>
            <a:pPr algn="l" eaLnBrk="1" hangingPunct="1"/>
            <a:r>
              <a:rPr lang="fr-FR" altLang="en-US" sz="4400" u="sng" dirty="0">
                <a:latin typeface="Comic Sans MS" panose="030F0702030302020204" pitchFamily="66" charset="0"/>
              </a:rPr>
              <a:t>En classe</a:t>
            </a:r>
            <a:r>
              <a:rPr lang="fr-FR" altLang="en-US" sz="4400" dirty="0">
                <a:latin typeface="Comic Sans MS" panose="030F0702030302020204" pitchFamily="66" charset="0"/>
              </a:rPr>
              <a:t>	    		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   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Mardi</a:t>
            </a:r>
            <a:r>
              <a:rPr lang="fr-FR" altLang="en-US" sz="4400" u="sng" dirty="0">
                <a:latin typeface="Comic Sans MS" panose="030F0702030302020204" pitchFamily="66" charset="0"/>
              </a:rPr>
              <a:t>…</a:t>
            </a:r>
            <a:br>
              <a:rPr lang="fr-FR" altLang="en-US" sz="4400" u="sng" dirty="0">
                <a:latin typeface="Comic Sans MS" panose="030F0702030302020204" pitchFamily="66" charset="0"/>
              </a:rPr>
            </a:br>
            <a:r>
              <a:rPr lang="fr-FR" altLang="en-US" sz="4400" dirty="0">
                <a:latin typeface="Comic Sans MS" panose="030F0702030302020204" pitchFamily="66" charset="0"/>
              </a:rPr>
              <a:t>					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  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Il</a:t>
            </a:r>
            <a:r>
              <a:rPr lang="fr-FR" altLang="en-US" sz="4400" u="sng" dirty="0">
                <a:latin typeface="Comic Sans MS" panose="030F0702030302020204" pitchFamily="66" charset="0"/>
              </a:rPr>
              <a:t>…</a:t>
            </a:r>
            <a:br>
              <a:rPr lang="fr-FR" altLang="en-US" sz="4400" u="sng" dirty="0">
                <a:latin typeface="Comic Sans MS" panose="030F0702030302020204" pitchFamily="66" charset="0"/>
              </a:rPr>
            </a:br>
            <a:r>
              <a:rPr lang="fr-FR" altLang="en-US" sz="4400" dirty="0">
                <a:latin typeface="Comic Sans MS" panose="030F0702030302020204" pitchFamily="66" charset="0"/>
              </a:rPr>
              <a:t>     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      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Tu aimes le sport?</a:t>
            </a:r>
            <a:endParaRPr lang="fr-FR" altLang="en-US" sz="4400" u="sng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4825" y="2210551"/>
            <a:ext cx="3434542" cy="102224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Objectives</a:t>
            </a:r>
            <a:endParaRPr lang="fr-F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4825" y="3279308"/>
            <a:ext cx="10515600" cy="328854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600" b="1" dirty="0" smtClean="0">
                <a:solidFill>
                  <a:srgbClr val="00B050"/>
                </a:solidFill>
              </a:rPr>
              <a:t>I MUST </a:t>
            </a:r>
            <a:r>
              <a:rPr lang="fr-FR" sz="3600" b="1" dirty="0" err="1" smtClean="0">
                <a:solidFill>
                  <a:srgbClr val="00B050"/>
                </a:solidFill>
              </a:rPr>
              <a:t>be</a:t>
            </a:r>
            <a:r>
              <a:rPr lang="fr-FR" sz="3600" b="1" dirty="0" smtClean="0">
                <a:solidFill>
                  <a:srgbClr val="00B050"/>
                </a:solidFill>
              </a:rPr>
              <a:t> able to recognise sports in French</a:t>
            </a:r>
          </a:p>
          <a:p>
            <a:pPr algn="l"/>
            <a:endParaRPr lang="fr-FR" sz="1000" b="1" dirty="0" smtClean="0">
              <a:solidFill>
                <a:srgbClr val="00B050"/>
              </a:solidFill>
            </a:endParaRPr>
          </a:p>
          <a:p>
            <a:pPr algn="l"/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I SHOULD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able to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name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sports in French and say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whether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I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like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sport and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which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sport I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play</a:t>
            </a:r>
            <a:endParaRPr lang="fr-FR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endParaRPr lang="fr-FR" sz="1000" b="1" dirty="0" smtClean="0">
              <a:solidFill>
                <a:srgbClr val="FFC000"/>
              </a:solidFill>
            </a:endParaRPr>
          </a:p>
          <a:p>
            <a:pPr algn="l"/>
            <a:r>
              <a:rPr lang="fr-FR" sz="3600" b="1" dirty="0" smtClean="0">
                <a:solidFill>
                  <a:srgbClr val="FF0000"/>
                </a:solidFill>
              </a:rPr>
              <a:t>I COULD </a:t>
            </a:r>
            <a:r>
              <a:rPr lang="fr-FR" sz="3600" b="1" dirty="0" err="1" smtClean="0">
                <a:solidFill>
                  <a:srgbClr val="FF0000"/>
                </a:solidFill>
              </a:rPr>
              <a:t>add</a:t>
            </a:r>
            <a:r>
              <a:rPr lang="fr-FR" sz="3600" b="1" dirty="0" smtClean="0">
                <a:solidFill>
                  <a:srgbClr val="FF0000"/>
                </a:solidFill>
              </a:rPr>
              <a:t> justifications and the future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860" y="1800428"/>
            <a:ext cx="999579" cy="1310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25" y="3279308"/>
            <a:ext cx="10515600" cy="328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6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8" y="92426"/>
            <a:ext cx="7378262" cy="6765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4207" y="2165132"/>
            <a:ext cx="126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JOU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fr-F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0786" y="2779987"/>
            <a:ext cx="126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JOU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fr-F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0123" y="3394842"/>
            <a:ext cx="1744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JOU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ONS</a:t>
            </a:r>
            <a:endParaRPr lang="fr-F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7059" y="3666275"/>
            <a:ext cx="126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JOU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EZ</a:t>
            </a:r>
            <a:endParaRPr lang="fr-F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0123" y="3964374"/>
            <a:ext cx="163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JOU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ENT</a:t>
            </a:r>
            <a:endParaRPr lang="fr-F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1523" y="4548059"/>
            <a:ext cx="126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JOU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endParaRPr lang="fr-F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7949" y="4852693"/>
            <a:ext cx="153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JOU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ENT</a:t>
            </a:r>
            <a:endParaRPr lang="fr-F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207" y="5430039"/>
            <a:ext cx="126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JOU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fr-F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0494" y="5717237"/>
            <a:ext cx="165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JOU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ENT</a:t>
            </a:r>
            <a:endParaRPr lang="fr-F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4840" y="6097912"/>
            <a:ext cx="1618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JOU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ONS</a:t>
            </a:r>
            <a:endParaRPr lang="fr-F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3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99" y="210208"/>
            <a:ext cx="7686133" cy="6390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4829" y="3279229"/>
            <a:ext cx="574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Hello My name is Lucy and I am 13</a:t>
            </a:r>
            <a:r>
              <a:rPr lang="en-GB" sz="2400" b="1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4829" y="3771636"/>
            <a:ext cx="6842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My favourite subject is sport because I think that it’s really fun.</a:t>
            </a:r>
            <a:endParaRPr lang="fr-FR" sz="24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4829" y="4770567"/>
            <a:ext cx="6842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At school I play volleyball with my friends at </a:t>
            </a:r>
            <a:r>
              <a:rPr lang="en-GB" sz="2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lunchtime.We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play 2 matches.</a:t>
            </a:r>
            <a:endParaRPr lang="fr-FR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4828" y="5657671"/>
            <a:ext cx="6842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My sisters hate sport at school but they play football with my brother at the park on Saturday.</a:t>
            </a:r>
            <a:endParaRPr lang="fr-F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4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10" y="-105472"/>
            <a:ext cx="9522373" cy="3787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883" y="3681558"/>
            <a:ext cx="118031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200" b="1" dirty="0">
                <a:solidFill>
                  <a:srgbClr val="FF0000"/>
                </a:solidFill>
              </a:rPr>
              <a:t>Je </a:t>
            </a:r>
            <a:r>
              <a:rPr lang="en-GB" sz="3200" b="1" dirty="0" err="1">
                <a:solidFill>
                  <a:srgbClr val="FF0000"/>
                </a:solidFill>
              </a:rPr>
              <a:t>joue</a:t>
            </a:r>
            <a:r>
              <a:rPr lang="en-GB" sz="3200" b="1" dirty="0">
                <a:solidFill>
                  <a:srgbClr val="FF0000"/>
                </a:solidFill>
              </a:rPr>
              <a:t> au rugby car </a:t>
            </a:r>
            <a:r>
              <a:rPr lang="en-GB" sz="3200" b="1" dirty="0" err="1">
                <a:solidFill>
                  <a:srgbClr val="FF0000"/>
                </a:solidFill>
              </a:rPr>
              <a:t>c’est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amusant</a:t>
            </a:r>
            <a:r>
              <a:rPr lang="en-GB" sz="3200" b="1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b="1" dirty="0">
                <a:solidFill>
                  <a:srgbClr val="FF0000"/>
                </a:solidFill>
              </a:rPr>
              <a:t>Nous </a:t>
            </a:r>
            <a:r>
              <a:rPr lang="en-GB" sz="3200" b="1" dirty="0" err="1">
                <a:solidFill>
                  <a:srgbClr val="FF0000"/>
                </a:solidFill>
              </a:rPr>
              <a:t>jouons</a:t>
            </a:r>
            <a:r>
              <a:rPr lang="en-GB" sz="3200" b="1" dirty="0">
                <a:solidFill>
                  <a:srgbClr val="FF0000"/>
                </a:solidFill>
              </a:rPr>
              <a:t>/ on </a:t>
            </a:r>
            <a:r>
              <a:rPr lang="en-GB" sz="3200" b="1" dirty="0" err="1">
                <a:solidFill>
                  <a:srgbClr val="FF0000"/>
                </a:solidFill>
              </a:rPr>
              <a:t>joue</a:t>
            </a:r>
            <a:r>
              <a:rPr lang="en-GB" sz="3200" b="1" dirty="0">
                <a:solidFill>
                  <a:srgbClr val="FF0000"/>
                </a:solidFill>
              </a:rPr>
              <a:t> au hockey car </a:t>
            </a:r>
            <a:r>
              <a:rPr lang="en-GB" sz="3200" b="1" dirty="0" err="1">
                <a:solidFill>
                  <a:srgbClr val="FF0000"/>
                </a:solidFill>
              </a:rPr>
              <a:t>c’est</a:t>
            </a:r>
            <a:r>
              <a:rPr lang="en-GB" sz="3200" b="1" dirty="0">
                <a:solidFill>
                  <a:srgbClr val="FF0000"/>
                </a:solidFill>
              </a:rPr>
              <a:t> facile.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b="1" dirty="0">
                <a:solidFill>
                  <a:srgbClr val="FF0000"/>
                </a:solidFill>
              </a:rPr>
              <a:t>Elle </a:t>
            </a:r>
            <a:r>
              <a:rPr lang="en-GB" sz="3200" b="1" dirty="0" err="1">
                <a:solidFill>
                  <a:srgbClr val="FF0000"/>
                </a:solidFill>
              </a:rPr>
              <a:t>joue</a:t>
            </a:r>
            <a:r>
              <a:rPr lang="en-GB" sz="3200" b="1" dirty="0">
                <a:solidFill>
                  <a:srgbClr val="FF0000"/>
                </a:solidFill>
              </a:rPr>
              <a:t> aux </a:t>
            </a:r>
            <a:r>
              <a:rPr lang="en-GB" sz="3200" b="1" dirty="0" err="1">
                <a:solidFill>
                  <a:srgbClr val="FF0000"/>
                </a:solidFill>
              </a:rPr>
              <a:t>echecs</a:t>
            </a:r>
            <a:r>
              <a:rPr lang="en-GB" sz="3200" b="1" dirty="0">
                <a:solidFill>
                  <a:srgbClr val="FF0000"/>
                </a:solidFill>
              </a:rPr>
              <a:t> au </a:t>
            </a:r>
            <a:r>
              <a:rPr lang="en-GB" sz="3200" b="1" dirty="0" err="1">
                <a:solidFill>
                  <a:srgbClr val="FF0000"/>
                </a:solidFill>
              </a:rPr>
              <a:t>collège</a:t>
            </a:r>
            <a:r>
              <a:rPr lang="en-GB" sz="3200" b="1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b="1" dirty="0">
                <a:solidFill>
                  <a:srgbClr val="FF0000"/>
                </a:solidFill>
              </a:rPr>
              <a:t>Paul </a:t>
            </a:r>
            <a:r>
              <a:rPr lang="en-GB" sz="3200" b="1" dirty="0" err="1">
                <a:solidFill>
                  <a:srgbClr val="FF0000"/>
                </a:solidFill>
              </a:rPr>
              <a:t>joue</a:t>
            </a:r>
            <a:r>
              <a:rPr lang="en-GB" sz="3200" b="1" dirty="0">
                <a:solidFill>
                  <a:srgbClr val="FF0000"/>
                </a:solidFill>
              </a:rPr>
              <a:t> au foot.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b="1" dirty="0" err="1">
                <a:solidFill>
                  <a:srgbClr val="FF0000"/>
                </a:solidFill>
              </a:rPr>
              <a:t>Mes</a:t>
            </a:r>
            <a:r>
              <a:rPr lang="en-GB" sz="3200" b="1" dirty="0">
                <a:solidFill>
                  <a:srgbClr val="FF0000"/>
                </a:solidFill>
              </a:rPr>
              <a:t> parents </a:t>
            </a:r>
            <a:r>
              <a:rPr lang="en-GB" sz="3200" b="1" dirty="0" err="1">
                <a:solidFill>
                  <a:srgbClr val="FF0000"/>
                </a:solidFill>
              </a:rPr>
              <a:t>jouent</a:t>
            </a:r>
            <a:r>
              <a:rPr lang="en-GB" sz="3200" b="1" dirty="0">
                <a:solidFill>
                  <a:srgbClr val="FF0000"/>
                </a:solidFill>
              </a:rPr>
              <a:t> au tennis.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b="1" dirty="0" err="1">
                <a:solidFill>
                  <a:srgbClr val="FF0000"/>
                </a:solidFill>
              </a:rPr>
              <a:t>Tu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joues</a:t>
            </a:r>
            <a:r>
              <a:rPr lang="en-GB" sz="3200" b="1" dirty="0">
                <a:solidFill>
                  <a:srgbClr val="FF0000"/>
                </a:solidFill>
              </a:rPr>
              <a:t>/ </a:t>
            </a:r>
            <a:r>
              <a:rPr lang="en-GB" sz="3200" b="1" dirty="0" err="1">
                <a:solidFill>
                  <a:srgbClr val="FF0000"/>
                </a:solidFill>
              </a:rPr>
              <a:t>vous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jouez</a:t>
            </a:r>
            <a:r>
              <a:rPr lang="en-GB" sz="3200" b="1" dirty="0">
                <a:solidFill>
                  <a:srgbClr val="FF0000"/>
                </a:solidFill>
              </a:rPr>
              <a:t> aux </a:t>
            </a:r>
            <a:r>
              <a:rPr lang="en-GB" sz="3200" b="1" dirty="0" err="1">
                <a:solidFill>
                  <a:srgbClr val="FF0000"/>
                </a:solidFill>
              </a:rPr>
              <a:t>cartes</a:t>
            </a:r>
            <a:r>
              <a:rPr lang="en-GB" sz="3200" b="1" dirty="0">
                <a:solidFill>
                  <a:srgbClr val="FF0000"/>
                </a:solidFill>
              </a:rPr>
              <a:t> avec Humza. 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3"/>
          <p:cNvSpPr txBox="1"/>
          <p:nvPr/>
        </p:nvSpPr>
        <p:spPr>
          <a:xfrm>
            <a:off x="1689109" y="1565208"/>
            <a:ext cx="8554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 </a:t>
            </a:r>
            <a:r>
              <a:rPr kumimoji="0" lang="fr-FR" sz="2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 </a:t>
            </a:r>
            <a:r>
              <a:rPr kumimoji="0" lang="fr-FR" sz="2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</a:t>
            </a:r>
            <a:endParaRPr kumimoji="0" lang="fr-FR" sz="2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099334" y="160171"/>
            <a:ext cx="6410802" cy="692944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76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C’était</a:t>
            </a:r>
            <a:r>
              <a:rPr kumimoji="0" lang="es-ES_tradnl" sz="576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s-ES_tradnl" sz="576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comment</a:t>
            </a:r>
            <a:r>
              <a:rPr kumimoji="0" lang="es-ES_tradnl" sz="576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?</a:t>
            </a:r>
          </a:p>
        </p:txBody>
      </p:sp>
      <p:sp>
        <p:nvSpPr>
          <p:cNvPr id="13" name="Rectangle : coins arrondis 6">
            <a:extLst>
              <a:ext uri="{FF2B5EF4-FFF2-40B4-BE49-F238E27FC236}">
                <a16:creationId xmlns:a16="http://schemas.microsoft.com/office/drawing/2014/main" id="{DC71755E-B9D0-4212-B82B-C84756250440}"/>
              </a:ext>
            </a:extLst>
          </p:cNvPr>
          <p:cNvSpPr/>
          <p:nvPr/>
        </p:nvSpPr>
        <p:spPr>
          <a:xfrm>
            <a:off x="3104936" y="5508508"/>
            <a:ext cx="5997920" cy="110171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Très = very           Assez = </a:t>
            </a:r>
            <a:r>
              <a:rPr kumimoji="0" lang="fr-FR" sz="288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quite</a:t>
            </a: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peu = a little         Plutôt = </a:t>
            </a:r>
            <a:r>
              <a:rPr kumimoji="0" lang="fr-FR" sz="288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rather</a:t>
            </a: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5A0A251C-DC57-41DF-B5F4-74E87915ED58}"/>
              </a:ext>
            </a:extLst>
          </p:cNvPr>
          <p:cNvSpPr/>
          <p:nvPr/>
        </p:nvSpPr>
        <p:spPr>
          <a:xfrm>
            <a:off x="-1" y="487369"/>
            <a:ext cx="4829695" cy="1658940"/>
          </a:xfrm>
          <a:prstGeom prst="wedgeEllipseCallout">
            <a:avLst>
              <a:gd name="adj1" fmla="val 55712"/>
              <a:gd name="adj2" fmla="val 4821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me </a:t>
            </a: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semble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crois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fermement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192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pense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que… Je </a:t>
            </a:r>
            <a:r>
              <a:rPr kumimoji="0" lang="en-GB" sz="192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trouve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J’estime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Je 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suppose que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20" b="1" dirty="0" smtClean="0">
                <a:solidFill>
                  <a:prstClr val="black"/>
                </a:solidFill>
                <a:latin typeface="Calibri" panose="020F0502020204030204"/>
              </a:rPr>
              <a:t>Je </a:t>
            </a:r>
            <a:r>
              <a:rPr lang="en-GB" sz="1920" b="1" dirty="0" err="1" smtClean="0">
                <a:solidFill>
                  <a:prstClr val="black"/>
                </a:solidFill>
                <a:latin typeface="Calibri" panose="020F0502020204030204"/>
              </a:rPr>
              <a:t>dirais</a:t>
            </a:r>
            <a:r>
              <a:rPr lang="en-GB" sz="1920" b="1" dirty="0" smtClean="0">
                <a:solidFill>
                  <a:prstClr val="black"/>
                </a:solidFill>
                <a:latin typeface="Calibri" panose="020F0502020204030204"/>
              </a:rPr>
              <a:t> que…</a:t>
            </a:r>
            <a:endParaRPr kumimoji="0" lang="en-GB" sz="19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6291" y="4153430"/>
            <a:ext cx="293792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mon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avis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c’était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facile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54218" y="4153430"/>
            <a:ext cx="311074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mon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avis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c’était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pas mal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4964" y="4153430"/>
            <a:ext cx="307578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mon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avis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c’était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difficile</a:t>
            </a:r>
          </a:p>
        </p:txBody>
      </p:sp>
      <p:sp>
        <p:nvSpPr>
          <p:cNvPr id="9" name="ZoneTexte 33"/>
          <p:cNvSpPr txBox="1"/>
          <p:nvPr/>
        </p:nvSpPr>
        <p:spPr>
          <a:xfrm>
            <a:off x="10243659" y="234244"/>
            <a:ext cx="1598579" cy="15840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S.A.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fr-FR" sz="336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endParaRPr kumimoji="0" lang="fr-FR" sz="3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5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61" y="239844"/>
            <a:ext cx="6325692" cy="23166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38" y="2008094"/>
            <a:ext cx="10780434" cy="452769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195279" y="1034321"/>
            <a:ext cx="2203554" cy="74950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3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042" y="1470213"/>
            <a:ext cx="10515600" cy="219889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13800" dirty="0" smtClean="0"/>
              <a:t>Lesson </a:t>
            </a:r>
            <a:r>
              <a:rPr lang="en-GB" sz="13800" dirty="0"/>
              <a:t>3</a:t>
            </a:r>
            <a:endParaRPr lang="en-GB" sz="13800" dirty="0"/>
          </a:p>
        </p:txBody>
      </p:sp>
    </p:spTree>
    <p:extLst>
      <p:ext uri="{BB962C8B-B14F-4D97-AF65-F5344CB8AC3E}">
        <p14:creationId xmlns:p14="http://schemas.microsoft.com/office/powerpoint/2010/main" val="32496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223" y="-247175"/>
            <a:ext cx="12192000" cy="2301839"/>
          </a:xfrm>
        </p:spPr>
        <p:txBody>
          <a:bodyPr>
            <a:noAutofit/>
          </a:bodyPr>
          <a:lstStyle/>
          <a:p>
            <a:pPr algn="l" eaLnBrk="1" hangingPunct="1"/>
            <a:r>
              <a:rPr lang="fr-FR" altLang="en-US" sz="4400" u="sng" dirty="0">
                <a:latin typeface="Comic Sans MS" panose="030F0702030302020204" pitchFamily="66" charset="0"/>
              </a:rPr>
              <a:t>En classe</a:t>
            </a:r>
            <a:r>
              <a:rPr lang="fr-FR" altLang="en-US" sz="4400" dirty="0">
                <a:latin typeface="Comic Sans MS" panose="030F0702030302020204" pitchFamily="66" charset="0"/>
              </a:rPr>
              <a:t>	    		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   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Mardi</a:t>
            </a:r>
            <a:r>
              <a:rPr lang="fr-FR" altLang="en-US" sz="4400" u="sng" dirty="0">
                <a:latin typeface="Comic Sans MS" panose="030F0702030302020204" pitchFamily="66" charset="0"/>
              </a:rPr>
              <a:t>…</a:t>
            </a:r>
            <a:br>
              <a:rPr lang="fr-FR" altLang="en-US" sz="4400" u="sng" dirty="0">
                <a:latin typeface="Comic Sans MS" panose="030F0702030302020204" pitchFamily="66" charset="0"/>
              </a:rPr>
            </a:br>
            <a:r>
              <a:rPr lang="fr-FR" altLang="en-US" sz="4400" dirty="0">
                <a:latin typeface="Comic Sans MS" panose="030F0702030302020204" pitchFamily="66" charset="0"/>
              </a:rPr>
              <a:t>					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  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Il</a:t>
            </a:r>
            <a:r>
              <a:rPr lang="fr-FR" altLang="en-US" sz="4400" u="sng" dirty="0">
                <a:latin typeface="Comic Sans MS" panose="030F0702030302020204" pitchFamily="66" charset="0"/>
              </a:rPr>
              <a:t>…</a:t>
            </a:r>
            <a:br>
              <a:rPr lang="fr-FR" altLang="en-US" sz="4400" u="sng" dirty="0">
                <a:latin typeface="Comic Sans MS" panose="030F0702030302020204" pitchFamily="66" charset="0"/>
              </a:rPr>
            </a:br>
            <a:r>
              <a:rPr lang="fr-FR" altLang="en-US" sz="4400" dirty="0">
                <a:latin typeface="Comic Sans MS" panose="030F0702030302020204" pitchFamily="66" charset="0"/>
              </a:rPr>
              <a:t>     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      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Ils sont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 sportifs?</a:t>
            </a:r>
            <a:endParaRPr lang="fr-FR" altLang="en-US" sz="4400" u="sng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4825" y="2210551"/>
            <a:ext cx="3434542" cy="102224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Objectives</a:t>
            </a:r>
            <a:endParaRPr lang="fr-F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4825" y="3279308"/>
            <a:ext cx="10515600" cy="328854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600" b="1" dirty="0" smtClean="0">
                <a:solidFill>
                  <a:srgbClr val="00B050"/>
                </a:solidFill>
              </a:rPr>
              <a:t>I MUST </a:t>
            </a:r>
            <a:r>
              <a:rPr lang="fr-FR" sz="3600" b="1" dirty="0" err="1" smtClean="0">
                <a:solidFill>
                  <a:srgbClr val="00B050"/>
                </a:solidFill>
              </a:rPr>
              <a:t>be</a:t>
            </a:r>
            <a:r>
              <a:rPr lang="fr-FR" sz="3600" b="1" dirty="0" smtClean="0">
                <a:solidFill>
                  <a:srgbClr val="00B050"/>
                </a:solidFill>
              </a:rPr>
              <a:t> able to </a:t>
            </a:r>
            <a:r>
              <a:rPr lang="fr-FR" sz="3600" b="1" dirty="0">
                <a:solidFill>
                  <a:srgbClr val="00B050"/>
                </a:solidFill>
              </a:rPr>
              <a:t>say </a:t>
            </a:r>
            <a:r>
              <a:rPr lang="fr-FR" sz="3600" b="1" dirty="0" err="1">
                <a:solidFill>
                  <a:srgbClr val="00B050"/>
                </a:solidFill>
              </a:rPr>
              <a:t>whether</a:t>
            </a:r>
            <a:r>
              <a:rPr lang="fr-FR" sz="3600" b="1" dirty="0">
                <a:solidFill>
                  <a:srgbClr val="00B050"/>
                </a:solidFill>
              </a:rPr>
              <a:t> I </a:t>
            </a:r>
            <a:r>
              <a:rPr lang="fr-FR" sz="3600" b="1" dirty="0" err="1">
                <a:solidFill>
                  <a:srgbClr val="00B050"/>
                </a:solidFill>
              </a:rPr>
              <a:t>like</a:t>
            </a:r>
            <a:r>
              <a:rPr lang="fr-FR" sz="3600" b="1" dirty="0">
                <a:solidFill>
                  <a:srgbClr val="00B050"/>
                </a:solidFill>
              </a:rPr>
              <a:t> sport and </a:t>
            </a:r>
            <a:r>
              <a:rPr lang="fr-FR" sz="3600" b="1" dirty="0" err="1">
                <a:solidFill>
                  <a:srgbClr val="00B050"/>
                </a:solidFill>
              </a:rPr>
              <a:t>which</a:t>
            </a:r>
            <a:r>
              <a:rPr lang="fr-FR" sz="3600" b="1" dirty="0">
                <a:solidFill>
                  <a:srgbClr val="00B050"/>
                </a:solidFill>
              </a:rPr>
              <a:t> sport I </a:t>
            </a:r>
            <a:r>
              <a:rPr lang="fr-FR" sz="3600" b="1" dirty="0" err="1">
                <a:solidFill>
                  <a:srgbClr val="00B050"/>
                </a:solidFill>
              </a:rPr>
              <a:t>play</a:t>
            </a:r>
            <a:endParaRPr lang="fr-FR" sz="3600" b="1" dirty="0">
              <a:solidFill>
                <a:srgbClr val="00B050"/>
              </a:solidFill>
            </a:endParaRPr>
          </a:p>
          <a:p>
            <a:pPr algn="l"/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I SHOULD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able to use the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negative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describe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a photo </a:t>
            </a:r>
          </a:p>
          <a:p>
            <a:pPr algn="l"/>
            <a:r>
              <a:rPr lang="fr-FR" sz="3600" b="1" dirty="0" smtClean="0">
                <a:solidFill>
                  <a:srgbClr val="FF0000"/>
                </a:solidFill>
              </a:rPr>
              <a:t>I COULD </a:t>
            </a:r>
            <a:r>
              <a:rPr lang="fr-FR" sz="3600" b="1" dirty="0" err="1" smtClean="0">
                <a:solidFill>
                  <a:srgbClr val="FF0000"/>
                </a:solidFill>
              </a:rPr>
              <a:t>add</a:t>
            </a:r>
            <a:r>
              <a:rPr lang="fr-FR" sz="3600" b="1" dirty="0" smtClean="0">
                <a:solidFill>
                  <a:srgbClr val="FF0000"/>
                </a:solidFill>
              </a:rPr>
              <a:t> extra </a:t>
            </a:r>
            <a:r>
              <a:rPr lang="fr-FR" sz="3600" b="1" dirty="0" err="1" smtClean="0">
                <a:solidFill>
                  <a:srgbClr val="FF0000"/>
                </a:solidFill>
              </a:rPr>
              <a:t>details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860" y="1708988"/>
            <a:ext cx="999579" cy="13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3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19883-ACA5-42CD-A0F6-9C1ECB8D5D6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fr-FR"/>
              <a:t>Starter- </a:t>
            </a:r>
            <a:r>
              <a:rPr lang="fr-FR" err="1"/>
              <a:t>Negative</a:t>
            </a:r>
            <a:r>
              <a:rPr lang="fr-FR"/>
              <a:t>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78CEC-BBDB-4011-896A-937B0CCE4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In </a:t>
            </a:r>
            <a:r>
              <a:rPr lang="fr-FR" dirty="0" err="1"/>
              <a:t>listening</a:t>
            </a:r>
            <a:r>
              <a:rPr lang="fr-FR" dirty="0"/>
              <a:t> and </a:t>
            </a:r>
            <a:r>
              <a:rPr lang="fr-FR" dirty="0" err="1"/>
              <a:t>reading</a:t>
            </a:r>
            <a:r>
              <a:rPr lang="fr-FR" dirty="0"/>
              <a:t> tests, </a:t>
            </a:r>
            <a:r>
              <a:rPr lang="fr-FR" dirty="0" err="1"/>
              <a:t>always</a:t>
            </a:r>
            <a:r>
              <a:rPr lang="fr-FR" dirty="0"/>
              <a:t> </a:t>
            </a:r>
            <a:r>
              <a:rPr lang="fr-FR" dirty="0" err="1"/>
              <a:t>listen</a:t>
            </a:r>
            <a:r>
              <a:rPr lang="fr-FR" dirty="0"/>
              <a:t> out for </a:t>
            </a:r>
            <a:r>
              <a:rPr lang="fr-FR" dirty="0" err="1"/>
              <a:t>negative</a:t>
            </a:r>
            <a:r>
              <a:rPr lang="fr-FR" dirty="0"/>
              <a:t> structures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totally</a:t>
            </a:r>
            <a:r>
              <a:rPr lang="fr-FR" dirty="0"/>
              <a:t> change the </a:t>
            </a:r>
            <a:r>
              <a:rPr lang="fr-FR" dirty="0" err="1"/>
              <a:t>meaning</a:t>
            </a:r>
            <a:r>
              <a:rPr lang="fr-FR" dirty="0"/>
              <a:t>!</a:t>
            </a:r>
          </a:p>
          <a:p>
            <a:pPr marL="0" indent="0">
              <a:buNone/>
            </a:pPr>
            <a:r>
              <a:rPr lang="fr-FR" dirty="0"/>
              <a:t>Translate </a:t>
            </a:r>
            <a:r>
              <a:rPr lang="fr-FR" dirty="0" err="1"/>
              <a:t>this</a:t>
            </a:r>
            <a:r>
              <a:rPr lang="fr-FR" dirty="0"/>
              <a:t> sentence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partner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i="1" dirty="0"/>
              <a:t>J’aime mon collège car les profs </a:t>
            </a:r>
            <a:r>
              <a:rPr lang="fr-FR" i="1" dirty="0" smtClean="0"/>
              <a:t>NE </a:t>
            </a:r>
            <a:r>
              <a:rPr lang="fr-FR" i="1" dirty="0"/>
              <a:t>sont </a:t>
            </a:r>
            <a:r>
              <a:rPr lang="fr-FR" i="1" dirty="0" smtClean="0"/>
              <a:t>PAS </a:t>
            </a:r>
            <a:r>
              <a:rPr lang="fr-FR" i="1" dirty="0"/>
              <a:t>trop sévères et nous </a:t>
            </a:r>
            <a:r>
              <a:rPr lang="fr-FR" i="1" dirty="0" smtClean="0"/>
              <a:t>N’avons PAS </a:t>
            </a:r>
            <a:r>
              <a:rPr lang="fr-FR" i="1" dirty="0"/>
              <a:t>trop de devoirs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= I </a:t>
            </a:r>
            <a:r>
              <a:rPr lang="fr-FR" dirty="0" err="1">
                <a:solidFill>
                  <a:srgbClr val="FF0000"/>
                </a:solidFill>
              </a:rPr>
              <a:t>like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my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school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because</a:t>
            </a:r>
            <a:r>
              <a:rPr lang="fr-FR" dirty="0">
                <a:solidFill>
                  <a:srgbClr val="FF0000"/>
                </a:solidFill>
              </a:rPr>
              <a:t> the </a:t>
            </a:r>
            <a:r>
              <a:rPr lang="fr-FR" dirty="0" err="1">
                <a:solidFill>
                  <a:srgbClr val="FF0000"/>
                </a:solidFill>
              </a:rPr>
              <a:t>teachers</a:t>
            </a:r>
            <a:r>
              <a:rPr lang="fr-FR" dirty="0">
                <a:solidFill>
                  <a:srgbClr val="FF0000"/>
                </a:solidFill>
              </a:rPr>
              <a:t> AREN’T TOO STRICT and </a:t>
            </a:r>
            <a:r>
              <a:rPr lang="fr-FR" dirty="0" err="1">
                <a:solidFill>
                  <a:srgbClr val="FF0000"/>
                </a:solidFill>
              </a:rPr>
              <a:t>we</a:t>
            </a:r>
            <a:r>
              <a:rPr lang="fr-FR" dirty="0">
                <a:solidFill>
                  <a:srgbClr val="FF0000"/>
                </a:solidFill>
              </a:rPr>
              <a:t> DON’T have </a:t>
            </a:r>
            <a:r>
              <a:rPr lang="fr-FR" dirty="0" err="1">
                <a:solidFill>
                  <a:srgbClr val="FF0000"/>
                </a:solidFill>
              </a:rPr>
              <a:t>too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much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homework</a:t>
            </a: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LISTEN OUT FOR THE NE &amp; PAS!!!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ADE6F-3D2A-4C72-A688-A685B1262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437" y="463255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The negative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73" y="1825625"/>
            <a:ext cx="8843854" cy="221565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78941" y="4607859"/>
            <a:ext cx="3836894" cy="1165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err="1" smtClean="0">
                <a:solidFill>
                  <a:srgbClr val="FFFF00"/>
                </a:solidFill>
              </a:rPr>
              <a:t>Copiez</a:t>
            </a:r>
            <a:r>
              <a:rPr lang="en-GB" sz="5400" b="1" dirty="0" smtClean="0">
                <a:solidFill>
                  <a:srgbClr val="FFFF00"/>
                </a:solidFill>
              </a:rPr>
              <a:t>!</a:t>
            </a:r>
            <a:endParaRPr lang="en-GB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965" y="322729"/>
            <a:ext cx="98253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2 possible speaking </a:t>
            </a:r>
            <a:r>
              <a:rPr lang="en-GB" sz="6000" dirty="0" smtClean="0"/>
              <a:t>activities</a:t>
            </a:r>
          </a:p>
          <a:p>
            <a:endParaRPr lang="en-GB" sz="6000" dirty="0"/>
          </a:p>
          <a:p>
            <a:r>
              <a:rPr lang="en-GB" sz="6000" dirty="0" smtClean="0"/>
              <a:t>Telepathy game offers more support than the pair conversation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70485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Comment </a:t>
            </a:r>
            <a:r>
              <a:rPr lang="en-GB" dirty="0" err="1" smtClean="0"/>
              <a:t>dit</a:t>
            </a:r>
            <a:r>
              <a:rPr lang="en-GB" dirty="0" smtClean="0"/>
              <a:t>-on…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français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dirty="0" smtClean="0"/>
              <a:t>I play</a:t>
            </a:r>
          </a:p>
          <a:p>
            <a:pPr marL="0" indent="0">
              <a:buNone/>
            </a:pPr>
            <a:endParaRPr lang="en-GB" sz="7200" dirty="0"/>
          </a:p>
          <a:p>
            <a:pPr marL="0" indent="0">
              <a:buNone/>
            </a:pPr>
            <a:r>
              <a:rPr lang="en-GB" sz="7200" dirty="0" smtClean="0">
                <a:solidFill>
                  <a:srgbClr val="FF0000"/>
                </a:solidFill>
              </a:rPr>
              <a:t>Je </a:t>
            </a:r>
            <a:r>
              <a:rPr lang="en-GB" sz="7200" dirty="0" err="1" smtClean="0">
                <a:solidFill>
                  <a:srgbClr val="FF0000"/>
                </a:solidFill>
              </a:rPr>
              <a:t>jouE</a:t>
            </a:r>
            <a:endParaRPr lang="en-GB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8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290047" y="261784"/>
          <a:ext cx="3031411" cy="1381711"/>
        </p:xfrm>
        <a:graphic>
          <a:graphicData uri="http://schemas.openxmlformats.org/drawingml/2006/table">
            <a:tbl>
              <a:tblPr/>
              <a:tblGrid>
                <a:gridCol w="3031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8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ES_tradnl" sz="2400" b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J’aime</a:t>
                      </a:r>
                      <a:endParaRPr lang="es-ES_tradnl" sz="2400" b="1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s-ES_tradnl" sz="2400" b="1" noProof="0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J’adore</a:t>
                      </a:r>
                      <a:endParaRPr lang="es-ES_tradnl" sz="2400" b="1" noProof="0" dirty="0" smtClean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C </a:t>
                      </a:r>
                      <a:r>
                        <a:rPr lang="es-ES_tradnl" sz="2400" b="1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J’aime</a:t>
                      </a:r>
                      <a:r>
                        <a:rPr lang="es-ES_tradnl" sz="24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beaucoup</a:t>
                      </a:r>
                      <a:endParaRPr lang="es-ES_tradnl" sz="2400" b="1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60" name="Rectangle 1"/>
          <p:cNvSpPr>
            <a:spLocks noChangeArrowheads="1"/>
          </p:cNvSpPr>
          <p:nvPr/>
        </p:nvSpPr>
        <p:spPr bwMode="auto">
          <a:xfrm>
            <a:off x="6497973" y="603493"/>
            <a:ext cx="5845818" cy="9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sz="3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S_tradnl" sz="3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 sport</a:t>
            </a:r>
            <a:endParaRPr lang="es-ES_tradnl" sz="30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_tradnl" sz="2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175812" y="2031390"/>
          <a:ext cx="2796988" cy="1261872"/>
        </p:xfrm>
        <a:graphic>
          <a:graphicData uri="http://schemas.openxmlformats.org/drawingml/2006/table">
            <a:tbl>
              <a:tblPr/>
              <a:tblGrid>
                <a:gridCol w="2796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G 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je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joue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au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foot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H 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je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joue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au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basket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s-ES_tradnl" sz="2400" b="0" noProof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je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joue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au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hockey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3588232" y="2005588"/>
          <a:ext cx="2733226" cy="1282068"/>
        </p:xfrm>
        <a:graphic>
          <a:graphicData uri="http://schemas.openxmlformats.org/drawingml/2006/table">
            <a:tbl>
              <a:tblPr/>
              <a:tblGrid>
                <a:gridCol w="2733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baseline="0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s-ES_tradnl" sz="2400" b="0" baseline="0" noProof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assez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amusant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baseline="0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ES_tradnl" sz="2400" b="0" baseline="0" noProof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vraiment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génial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8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s-ES_tradnl" sz="2400" b="0" noProof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plutôt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intéressant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4805752" y="5394760"/>
          <a:ext cx="1742225" cy="1261872"/>
        </p:xfrm>
        <a:graphic>
          <a:graphicData uri="http://schemas.openxmlformats.org/drawingml/2006/table">
            <a:tbl>
              <a:tblPr/>
              <a:tblGrid>
                <a:gridCol w="174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baseline="0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ES_tradnl" sz="2400" b="0" baseline="0" noProof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au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rugby.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s-ES_tradnl" sz="2400" b="0" noProof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au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billard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s-ES_tradnl" sz="2400" b="0" noProof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au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tennis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399" y="2031390"/>
            <a:ext cx="3539199" cy="53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323" tIns="35662" rIns="71323" bIns="3566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sz="3000" b="1" dirty="0">
                <a:solidFill>
                  <a:prstClr val="black"/>
                </a:solidFill>
                <a:cs typeface="Times New Roman" panose="02020603050405020304" pitchFamily="18" charset="0"/>
              </a:rPr>
              <a:t>car </a:t>
            </a:r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je </a:t>
            </a:r>
            <a:r>
              <a:rPr lang="es-ES_tradnl" sz="3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pense</a:t>
            </a:r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que </a:t>
            </a:r>
            <a:r>
              <a:rPr lang="es-ES_tradnl" sz="3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c’est</a:t>
            </a:r>
            <a:endParaRPr lang="es-ES_tradnl" sz="3000" dirty="0">
              <a:solidFill>
                <a:prstClr val="black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399" y="3994052"/>
            <a:ext cx="861158" cy="53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323" tIns="35662" rIns="71323" bIns="3566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sz="3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avec</a:t>
            </a:r>
            <a:endParaRPr lang="es-ES_tradnl" sz="26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890" y="148118"/>
            <a:ext cx="2852851" cy="1781801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424860" y="2031389"/>
            <a:ext cx="2700476" cy="53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Le </a:t>
            </a:r>
            <a:r>
              <a:rPr lang="es-ES_tradnl" sz="3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matin</a:t>
            </a:r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endParaRPr lang="es-ES_tradnl" sz="3000" dirty="0">
              <a:solidFill>
                <a:prstClr val="black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109459" y="3724953"/>
          <a:ext cx="2243341" cy="1261872"/>
        </p:xfrm>
        <a:graphic>
          <a:graphicData uri="http://schemas.openxmlformats.org/drawingml/2006/table">
            <a:tbl>
              <a:tblPr/>
              <a:tblGrid>
                <a:gridCol w="2243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J 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mes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amis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K 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mes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copains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L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ma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soeu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8175812" y="3787364"/>
          <a:ext cx="2303929" cy="1261872"/>
        </p:xfrm>
        <a:graphic>
          <a:graphicData uri="http://schemas.openxmlformats.org/drawingml/2006/table">
            <a:tbl>
              <a:tblPr/>
              <a:tblGrid>
                <a:gridCol w="2303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baseline="0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M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aux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cartes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s-ES_tradnl" sz="2400" b="1" baseline="0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aux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échecs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O 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à la petanque.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582598" y="3994051"/>
            <a:ext cx="4167000" cy="53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323" tIns="35662" rIns="71323" bIns="3566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sz="3000" b="1" dirty="0">
                <a:solidFill>
                  <a:prstClr val="black"/>
                </a:solidFill>
                <a:cs typeface="Times New Roman" panose="02020603050405020304" pitchFamily="18" charset="0"/>
              </a:rPr>
              <a:t>p</a:t>
            </a:r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ar </a:t>
            </a:r>
            <a:r>
              <a:rPr lang="es-ES_tradnl" sz="3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contre</a:t>
            </a:r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je NE </a:t>
            </a:r>
            <a:r>
              <a:rPr lang="es-ES_tradnl" sz="3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joue</a:t>
            </a:r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PAS</a:t>
            </a:r>
            <a:endParaRPr lang="es-ES_tradnl" sz="2600" dirty="0">
              <a:solidFill>
                <a:prstClr val="black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37375" y="5689869"/>
            <a:ext cx="4413669" cy="53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323" tIns="35662" rIns="71323" bIns="3566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à </a:t>
            </a:r>
            <a:r>
              <a:rPr lang="es-ES_tradnl" sz="3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l’avenir</a:t>
            </a:r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je </a:t>
            </a:r>
            <a:r>
              <a:rPr lang="es-ES_tradnl" sz="3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voudrais</a:t>
            </a:r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s-ES_tradnl" sz="3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jouer</a:t>
            </a:r>
            <a:endParaRPr lang="es-ES_tradnl" sz="2600" dirty="0">
              <a:solidFill>
                <a:prstClr val="black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888440" y="5718177"/>
            <a:ext cx="2040264" cy="53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323" tIns="35662" rIns="71323" bIns="3566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sz="3000" b="1" dirty="0">
                <a:solidFill>
                  <a:prstClr val="black"/>
                </a:solidFill>
                <a:cs typeface="Times New Roman" panose="02020603050405020304" pitchFamily="18" charset="0"/>
              </a:rPr>
              <a:t>c</a:t>
            </a:r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ar </a:t>
            </a:r>
            <a:r>
              <a:rPr lang="es-ES_tradnl" sz="3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ca</a:t>
            </a:r>
            <a:r>
              <a:rPr lang="es-ES_tradnl" sz="3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s-ES_tradnl" sz="3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serait</a:t>
            </a:r>
            <a:endParaRPr lang="es-ES_tradnl" sz="2600" dirty="0">
              <a:solidFill>
                <a:prstClr val="black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9037094" y="5394760"/>
          <a:ext cx="2527377" cy="1261872"/>
        </p:xfrm>
        <a:graphic>
          <a:graphicData uri="http://schemas.openxmlformats.org/drawingml/2006/table">
            <a:tbl>
              <a:tblPr/>
              <a:tblGrid>
                <a:gridCol w="2527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baseline="0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ES_tradnl" sz="2400" b="0" baseline="0" noProof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super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s-ES_tradnl" sz="2400" b="0" noProof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0" baseline="0" noProof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baseline="0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formidable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s-ES_tradnl" sz="2400" b="0" noProof="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2400" b="1" noProof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fantastique</a:t>
                      </a:r>
                      <a:r>
                        <a:rPr lang="es-ES_tradnl" sz="2400" b="1" noProof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es-ES_tradnl" sz="2400" b="1" noProof="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5233527" y="3994050"/>
            <a:ext cx="2628900" cy="479744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548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070" y="0"/>
            <a:ext cx="113860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u="sng" dirty="0" err="1" smtClean="0"/>
              <a:t>En</a:t>
            </a:r>
            <a:r>
              <a:rPr lang="en-GB" sz="6000" b="1" u="sng" dirty="0" smtClean="0"/>
              <a:t> </a:t>
            </a:r>
            <a:r>
              <a:rPr lang="en-GB" sz="6000" b="1" u="sng" dirty="0" err="1" smtClean="0"/>
              <a:t>paires</a:t>
            </a:r>
            <a:r>
              <a:rPr lang="en-GB" sz="6000" b="1" u="sng" dirty="0" smtClean="0"/>
              <a:t> - </a:t>
            </a:r>
            <a:r>
              <a:rPr lang="en-GB" sz="6000" b="1" u="sng" dirty="0" err="1" smtClean="0"/>
              <a:t>Tu</a:t>
            </a:r>
            <a:r>
              <a:rPr lang="en-GB" sz="6000" b="1" u="sng" dirty="0" smtClean="0"/>
              <a:t> </a:t>
            </a:r>
            <a:r>
              <a:rPr lang="en-GB" sz="6000" b="1" u="sng" dirty="0" err="1" smtClean="0"/>
              <a:t>aimes</a:t>
            </a:r>
            <a:r>
              <a:rPr lang="en-GB" sz="6000" b="1" u="sng" dirty="0" smtClean="0"/>
              <a:t> le sport?</a:t>
            </a:r>
          </a:p>
          <a:p>
            <a:endParaRPr lang="en-GB" sz="6000" b="1" u="sng" dirty="0" smtClean="0"/>
          </a:p>
          <a:p>
            <a:endParaRPr lang="en-GB" sz="6000" b="1" u="sng" dirty="0" smtClean="0"/>
          </a:p>
          <a:p>
            <a:endParaRPr lang="en-GB" sz="6000" b="1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550297"/>
              </p:ext>
            </p:extLst>
          </p:nvPr>
        </p:nvGraphicFramePr>
        <p:xfrm>
          <a:off x="131367" y="966252"/>
          <a:ext cx="11948748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187">
                  <a:extLst>
                    <a:ext uri="{9D8B030D-6E8A-4147-A177-3AD203B41FA5}">
                      <a16:colId xmlns:a16="http://schemas.microsoft.com/office/drawing/2014/main" val="2400078499"/>
                    </a:ext>
                  </a:extLst>
                </a:gridCol>
                <a:gridCol w="2987187">
                  <a:extLst>
                    <a:ext uri="{9D8B030D-6E8A-4147-A177-3AD203B41FA5}">
                      <a16:colId xmlns:a16="http://schemas.microsoft.com/office/drawing/2014/main" val="1443359657"/>
                    </a:ext>
                  </a:extLst>
                </a:gridCol>
                <a:gridCol w="2987187">
                  <a:extLst>
                    <a:ext uri="{9D8B030D-6E8A-4147-A177-3AD203B41FA5}">
                      <a16:colId xmlns:a16="http://schemas.microsoft.com/office/drawing/2014/main" val="2399919443"/>
                    </a:ext>
                  </a:extLst>
                </a:gridCol>
                <a:gridCol w="2987187">
                  <a:extLst>
                    <a:ext uri="{9D8B030D-6E8A-4147-A177-3AD203B41FA5}">
                      <a16:colId xmlns:a16="http://schemas.microsoft.com/office/drawing/2014/main" val="1589009736"/>
                    </a:ext>
                  </a:extLst>
                </a:gridCol>
              </a:tblGrid>
              <a:tr h="1504137">
                <a:tc>
                  <a:txBody>
                    <a:bodyPr/>
                    <a:lstStyle/>
                    <a:p>
                      <a:r>
                        <a:rPr lang="en-GB" sz="3200" b="1" dirty="0" err="1" smtClean="0">
                          <a:solidFill>
                            <a:schemeClr val="tx1"/>
                          </a:solidFill>
                        </a:rPr>
                        <a:t>Oui</a:t>
                      </a: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3200" b="1" u="sng" dirty="0" err="1" smtClean="0">
                          <a:solidFill>
                            <a:schemeClr val="tx1"/>
                          </a:solidFill>
                        </a:rPr>
                        <a:t>j’aime</a:t>
                      </a: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 le sport.</a:t>
                      </a:r>
                    </a:p>
                    <a:p>
                      <a:endParaRPr lang="en-GB" sz="20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000" b="0" i="1" dirty="0" smtClean="0">
                          <a:solidFill>
                            <a:schemeClr val="tx1"/>
                          </a:solidFill>
                        </a:rPr>
                        <a:t>(can you change the opinion verb?)</a:t>
                      </a:r>
                      <a:endParaRPr lang="en-GB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car </a:t>
                      </a:r>
                      <a:r>
                        <a:rPr lang="en-GB" sz="3200" u="sng" dirty="0" smtClean="0">
                          <a:solidFill>
                            <a:schemeClr val="tx1"/>
                          </a:solidFill>
                        </a:rPr>
                        <a:t>je</a:t>
                      </a:r>
                      <a:r>
                        <a:rPr lang="en-GB" sz="3200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u="sng" baseline="0" dirty="0" err="1" smtClean="0">
                          <a:solidFill>
                            <a:schemeClr val="tx1"/>
                          </a:solidFill>
                        </a:rPr>
                        <a:t>pense</a:t>
                      </a:r>
                      <a:r>
                        <a:rPr lang="en-GB" sz="3200" u="sng" baseline="0" dirty="0" smtClean="0">
                          <a:solidFill>
                            <a:schemeClr val="tx1"/>
                          </a:solidFill>
                        </a:rPr>
                        <a:t> que</a:t>
                      </a:r>
                      <a:r>
                        <a:rPr lang="en-GB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aseline="0" dirty="0" err="1" smtClean="0">
                          <a:solidFill>
                            <a:schemeClr val="tx1"/>
                          </a:solidFill>
                        </a:rPr>
                        <a:t>c’est</a:t>
                      </a:r>
                      <a:r>
                        <a:rPr lang="en-GB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u="sng" baseline="0" dirty="0" err="1" smtClean="0">
                          <a:solidFill>
                            <a:schemeClr val="tx1"/>
                          </a:solidFill>
                        </a:rPr>
                        <a:t>amusant</a:t>
                      </a:r>
                      <a:r>
                        <a:rPr lang="en-GB" sz="3200" u="sng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GB" sz="3200" u="sng" baseline="0" dirty="0" err="1" smtClean="0">
                          <a:solidFill>
                            <a:schemeClr val="tx1"/>
                          </a:solidFill>
                        </a:rPr>
                        <a:t>génial</a:t>
                      </a:r>
                      <a:r>
                        <a:rPr lang="en-GB" sz="3200" u="sng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GB" sz="3200" u="sng" baseline="0" dirty="0" err="1" smtClean="0">
                          <a:solidFill>
                            <a:schemeClr val="tx1"/>
                          </a:solidFill>
                        </a:rPr>
                        <a:t>fantastique</a:t>
                      </a:r>
                      <a:r>
                        <a:rPr lang="en-GB" sz="32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1" dirty="0" smtClean="0">
                          <a:solidFill>
                            <a:schemeClr val="tx1"/>
                          </a:solidFill>
                        </a:rPr>
                        <a:t>(can you add intensifiers?)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Je </a:t>
                      </a:r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joue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u="sng" dirty="0" smtClean="0">
                          <a:solidFill>
                            <a:schemeClr val="tx1"/>
                          </a:solidFill>
                        </a:rPr>
                        <a:t>au…</a:t>
                      </a:r>
                    </a:p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Je </a:t>
                      </a:r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joue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u="sng" dirty="0" smtClean="0">
                          <a:solidFill>
                            <a:schemeClr val="tx1"/>
                          </a:solidFill>
                        </a:rPr>
                        <a:t>à la…</a:t>
                      </a:r>
                    </a:p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Je </a:t>
                      </a:r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joue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u="sng" dirty="0" smtClean="0">
                          <a:solidFill>
                            <a:schemeClr val="tx1"/>
                          </a:solidFill>
                        </a:rPr>
                        <a:t>aux…</a:t>
                      </a:r>
                      <a:endParaRPr lang="en-GB" sz="32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mais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à </a:t>
                      </a:r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l’avenir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je </a:t>
                      </a:r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voudrais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u="none" dirty="0" err="1" smtClean="0">
                          <a:solidFill>
                            <a:schemeClr val="tx1"/>
                          </a:solidFill>
                        </a:rPr>
                        <a:t>jouER</a:t>
                      </a:r>
                      <a:r>
                        <a:rPr lang="en-GB" sz="320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u="sng" dirty="0" smtClean="0">
                          <a:solidFill>
                            <a:schemeClr val="tx1"/>
                          </a:solidFill>
                        </a:rPr>
                        <a:t>au / à la / aux…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car </a:t>
                      </a:r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ça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err="1" smtClean="0">
                          <a:solidFill>
                            <a:schemeClr val="tx1"/>
                          </a:solidFill>
                        </a:rPr>
                        <a:t>serait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041982"/>
                  </a:ext>
                </a:extLst>
              </a:tr>
              <a:tr h="1504137"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Non,</a:t>
                      </a: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1" u="sng" baseline="0" dirty="0" smtClean="0">
                          <a:solidFill>
                            <a:schemeClr val="tx1"/>
                          </a:solidFill>
                        </a:rPr>
                        <a:t>je </a:t>
                      </a:r>
                      <a:r>
                        <a:rPr lang="en-GB" sz="3200" b="1" u="sng" baseline="0" dirty="0" err="1" smtClean="0">
                          <a:solidFill>
                            <a:schemeClr val="tx1"/>
                          </a:solidFill>
                        </a:rPr>
                        <a:t>n’aime</a:t>
                      </a:r>
                      <a:r>
                        <a:rPr lang="en-GB" sz="3200" b="1" u="sng" baseline="0" dirty="0" smtClean="0">
                          <a:solidFill>
                            <a:schemeClr val="tx1"/>
                          </a:solidFill>
                        </a:rPr>
                        <a:t> pas</a:t>
                      </a: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</a:rPr>
                        <a:t> le sport.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car </a:t>
                      </a:r>
                      <a:r>
                        <a:rPr lang="en-GB" sz="3200" b="1" u="sng" dirty="0" smtClean="0">
                          <a:solidFill>
                            <a:schemeClr val="tx1"/>
                          </a:solidFill>
                        </a:rPr>
                        <a:t>je</a:t>
                      </a:r>
                      <a:r>
                        <a:rPr lang="en-GB" sz="3200" b="1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1" u="sng" baseline="0" dirty="0" err="1" smtClean="0">
                          <a:solidFill>
                            <a:schemeClr val="tx1"/>
                          </a:solidFill>
                        </a:rPr>
                        <a:t>pense</a:t>
                      </a:r>
                      <a:r>
                        <a:rPr lang="en-GB" sz="3200" b="1" u="sng" baseline="0" dirty="0" smtClean="0">
                          <a:solidFill>
                            <a:schemeClr val="tx1"/>
                          </a:solidFill>
                        </a:rPr>
                        <a:t> que</a:t>
                      </a: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1" baseline="0" dirty="0" err="1" smtClean="0">
                          <a:solidFill>
                            <a:schemeClr val="tx1"/>
                          </a:solidFill>
                        </a:rPr>
                        <a:t>c’est</a:t>
                      </a: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1" u="sng" baseline="0" dirty="0" err="1" smtClean="0">
                          <a:solidFill>
                            <a:schemeClr val="tx1"/>
                          </a:solidFill>
                        </a:rPr>
                        <a:t>nul</a:t>
                      </a:r>
                      <a:r>
                        <a:rPr lang="en-GB" sz="3200" b="1" u="sng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GB" sz="3200" b="1" u="sng" baseline="0" dirty="0" err="1" smtClean="0">
                          <a:solidFill>
                            <a:schemeClr val="tx1"/>
                          </a:solidFill>
                        </a:rPr>
                        <a:t>ennuyeux</a:t>
                      </a:r>
                      <a:r>
                        <a:rPr lang="en-GB" sz="3200" b="1" u="sng" baseline="0" dirty="0" smtClean="0">
                          <a:solidFill>
                            <a:schemeClr val="tx1"/>
                          </a:solidFill>
                        </a:rPr>
                        <a:t> / difficile.</a:t>
                      </a:r>
                      <a:endParaRPr lang="en-GB" sz="32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Je NE </a:t>
                      </a:r>
                      <a:r>
                        <a:rPr lang="en-GB" sz="3200" b="1" dirty="0" err="1" smtClean="0">
                          <a:solidFill>
                            <a:schemeClr val="tx1"/>
                          </a:solidFill>
                        </a:rPr>
                        <a:t>joue</a:t>
                      </a: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 PAS </a:t>
                      </a:r>
                      <a:r>
                        <a:rPr lang="en-GB" sz="3200" b="1" u="sng" dirty="0" smtClean="0">
                          <a:solidFill>
                            <a:schemeClr val="tx1"/>
                          </a:solidFill>
                        </a:rPr>
                        <a:t>au…</a:t>
                      </a:r>
                    </a:p>
                    <a:p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Je NE </a:t>
                      </a:r>
                      <a:r>
                        <a:rPr lang="en-GB" sz="3200" b="1" dirty="0" err="1" smtClean="0">
                          <a:solidFill>
                            <a:schemeClr val="tx1"/>
                          </a:solidFill>
                        </a:rPr>
                        <a:t>joue</a:t>
                      </a: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 PAS </a:t>
                      </a:r>
                      <a:r>
                        <a:rPr lang="en-GB" sz="3200" b="1" i="0" u="sng" dirty="0" smtClean="0">
                          <a:solidFill>
                            <a:schemeClr val="tx1"/>
                          </a:solidFill>
                        </a:rPr>
                        <a:t>à la…</a:t>
                      </a:r>
                    </a:p>
                    <a:p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Je NE </a:t>
                      </a:r>
                      <a:r>
                        <a:rPr lang="en-GB" sz="3200" b="1" dirty="0" err="1" smtClean="0">
                          <a:solidFill>
                            <a:schemeClr val="tx1"/>
                          </a:solidFill>
                        </a:rPr>
                        <a:t>joue</a:t>
                      </a: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 PAS </a:t>
                      </a:r>
                      <a:r>
                        <a:rPr lang="en-GB" sz="3200" b="1" u="sng" dirty="0" smtClean="0">
                          <a:solidFill>
                            <a:schemeClr val="tx1"/>
                          </a:solidFill>
                        </a:rPr>
                        <a:t>aux…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88954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4977" y="1055077"/>
            <a:ext cx="2778369" cy="18639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210300" y="1055077"/>
            <a:ext cx="2778369" cy="18639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4976" y="3405554"/>
            <a:ext cx="2778369" cy="18639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6210300" y="3405554"/>
            <a:ext cx="2628900" cy="479744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41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49" y="452203"/>
            <a:ext cx="8848909" cy="49047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976" y="5057407"/>
            <a:ext cx="6367832" cy="1595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350" y="0"/>
            <a:ext cx="482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err="1" smtClean="0"/>
              <a:t>Exercice</a:t>
            </a:r>
            <a:r>
              <a:rPr lang="en-GB" sz="4000" b="1" u="sng" dirty="0" smtClean="0"/>
              <a:t> </a:t>
            </a:r>
            <a:r>
              <a:rPr lang="en-GB" sz="4000" b="1" u="sng" dirty="0" err="1" smtClean="0"/>
              <a:t>d’écoute</a:t>
            </a:r>
            <a:endParaRPr lang="en-GB" sz="4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83348" y="983715"/>
            <a:ext cx="109266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 err="1" smtClean="0"/>
              <a:t>Quelles</a:t>
            </a:r>
            <a:r>
              <a:rPr lang="en-GB" sz="3800" b="1" dirty="0" smtClean="0"/>
              <a:t> </a:t>
            </a:r>
            <a:r>
              <a:rPr lang="en-GB" sz="3800" b="1" dirty="0" err="1" smtClean="0"/>
              <a:t>activités</a:t>
            </a:r>
            <a:r>
              <a:rPr lang="en-GB" sz="3800" b="1" dirty="0" smtClean="0"/>
              <a:t> font Justine et </a:t>
            </a:r>
            <a:r>
              <a:rPr lang="en-GB" sz="3800" b="1" dirty="0" err="1" smtClean="0"/>
              <a:t>Sébastien</a:t>
            </a:r>
            <a:r>
              <a:rPr lang="en-GB" sz="3800" b="1" dirty="0" smtClean="0"/>
              <a:t>?</a:t>
            </a:r>
            <a:endParaRPr lang="en-GB" sz="3800" b="1" dirty="0"/>
          </a:p>
        </p:txBody>
      </p:sp>
      <p:sp>
        <p:nvSpPr>
          <p:cNvPr id="6" name="Rectangle 5"/>
          <p:cNvSpPr/>
          <p:nvPr/>
        </p:nvSpPr>
        <p:spPr>
          <a:xfrm>
            <a:off x="356703" y="5164792"/>
            <a:ext cx="5082988" cy="13805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u="sng" dirty="0" smtClean="0">
                <a:solidFill>
                  <a:schemeClr val="tx1"/>
                </a:solidFill>
              </a:rPr>
              <a:t>CH-</a:t>
            </a:r>
            <a:r>
              <a:rPr lang="en-GB" sz="3200" b="1" u="sng" dirty="0" err="1" smtClean="0">
                <a:solidFill>
                  <a:schemeClr val="tx1"/>
                </a:solidFill>
              </a:rPr>
              <a:t>défi</a:t>
            </a:r>
            <a:r>
              <a:rPr lang="en-GB" sz="3200" b="1" dirty="0" smtClean="0">
                <a:solidFill>
                  <a:schemeClr val="tx1"/>
                </a:solidFill>
              </a:rPr>
              <a:t>: write what Justine and Sebastien do not like/play.</a:t>
            </a:r>
            <a:r>
              <a:rPr lang="en-GB" sz="3200" b="1" u="sng" dirty="0" smtClean="0">
                <a:solidFill>
                  <a:schemeClr val="tx1"/>
                </a:solidFill>
              </a:rPr>
              <a:t> </a:t>
            </a:r>
            <a:endParaRPr lang="en-GB" sz="32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8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67" y="205928"/>
            <a:ext cx="10828727" cy="36889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10124" y="1808871"/>
            <a:ext cx="888982" cy="64805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ounded Rectangle 3"/>
          <p:cNvSpPr/>
          <p:nvPr/>
        </p:nvSpPr>
        <p:spPr>
          <a:xfrm>
            <a:off x="4292912" y="2662853"/>
            <a:ext cx="888982" cy="64805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328081" y="0"/>
            <a:ext cx="482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err="1" smtClean="0"/>
              <a:t>Exercice</a:t>
            </a:r>
            <a:r>
              <a:rPr lang="en-GB" sz="4000" b="1" u="sng" dirty="0" smtClean="0"/>
              <a:t> </a:t>
            </a:r>
            <a:r>
              <a:rPr lang="en-GB" sz="4000" b="1" u="sng" dirty="0" err="1" smtClean="0"/>
              <a:t>d’écoute</a:t>
            </a:r>
            <a:endParaRPr lang="en-GB" sz="4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265328" y="1136115"/>
            <a:ext cx="109266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 err="1" smtClean="0"/>
              <a:t>Quelles</a:t>
            </a:r>
            <a:r>
              <a:rPr lang="en-GB" sz="3800" b="1" dirty="0" smtClean="0"/>
              <a:t> </a:t>
            </a:r>
            <a:r>
              <a:rPr lang="en-GB" sz="3800" b="1" dirty="0" err="1" smtClean="0"/>
              <a:t>activités</a:t>
            </a:r>
            <a:r>
              <a:rPr lang="en-GB" sz="3800" b="1" dirty="0" smtClean="0"/>
              <a:t> font Justine et </a:t>
            </a:r>
            <a:r>
              <a:rPr lang="en-GB" sz="3800" b="1" dirty="0" err="1" smtClean="0"/>
              <a:t>Sébastien</a:t>
            </a:r>
            <a:r>
              <a:rPr lang="en-GB" sz="3800" b="1" dirty="0" smtClean="0"/>
              <a:t>?</a:t>
            </a:r>
            <a:endParaRPr lang="en-GB" sz="3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9106" y="1966338"/>
            <a:ext cx="8203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Plays hockey / volleyball / basketball </a:t>
            </a:r>
            <a:r>
              <a:rPr lang="en-GB" sz="2400" b="1" dirty="0" smtClean="0">
                <a:solidFill>
                  <a:srgbClr val="7030A0"/>
                </a:solidFill>
              </a:rPr>
              <a:t>-- doesn’t play football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2912" y="3372038"/>
            <a:ext cx="8203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Plays chess / snooker / football on the </a:t>
            </a:r>
            <a:r>
              <a:rPr lang="en-GB" sz="2400" b="1" dirty="0" err="1" smtClean="0">
                <a:solidFill>
                  <a:srgbClr val="FF0000"/>
                </a:solidFill>
              </a:rPr>
              <a:t>Playstation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-- doesn’t like sport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1434" y="4323064"/>
            <a:ext cx="5082988" cy="13805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u="sng" dirty="0" smtClean="0">
                <a:solidFill>
                  <a:schemeClr val="tx1"/>
                </a:solidFill>
              </a:rPr>
              <a:t>CH-</a:t>
            </a:r>
            <a:r>
              <a:rPr lang="en-GB" sz="3200" b="1" u="sng" dirty="0" err="1" smtClean="0">
                <a:solidFill>
                  <a:schemeClr val="tx1"/>
                </a:solidFill>
              </a:rPr>
              <a:t>défi</a:t>
            </a:r>
            <a:r>
              <a:rPr lang="en-GB" sz="3200" b="1" dirty="0" smtClean="0">
                <a:solidFill>
                  <a:schemeClr val="tx1"/>
                </a:solidFill>
              </a:rPr>
              <a:t>: write what Justine and Sebastien do not like/play.</a:t>
            </a:r>
            <a:r>
              <a:rPr lang="en-GB" sz="3200" b="1" u="sng" dirty="0" smtClean="0">
                <a:solidFill>
                  <a:schemeClr val="tx1"/>
                </a:solidFill>
              </a:rPr>
              <a:t> </a:t>
            </a:r>
            <a:endParaRPr lang="en-GB" sz="32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7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3"/>
          <p:cNvSpPr txBox="1"/>
          <p:nvPr/>
        </p:nvSpPr>
        <p:spPr>
          <a:xfrm>
            <a:off x="1689109" y="1565208"/>
            <a:ext cx="8554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 </a:t>
            </a:r>
            <a:r>
              <a:rPr kumimoji="0" lang="fr-FR" sz="2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 </a:t>
            </a:r>
            <a:r>
              <a:rPr kumimoji="0" lang="fr-FR" sz="2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</a:t>
            </a:r>
            <a:endParaRPr kumimoji="0" lang="fr-FR" sz="2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099334" y="160171"/>
            <a:ext cx="6410802" cy="692944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76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C’était</a:t>
            </a:r>
            <a:r>
              <a:rPr kumimoji="0" lang="es-ES_tradnl" sz="576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s-ES_tradnl" sz="576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comment</a:t>
            </a:r>
            <a:r>
              <a:rPr kumimoji="0" lang="es-ES_tradnl" sz="576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?</a:t>
            </a:r>
          </a:p>
        </p:txBody>
      </p:sp>
      <p:sp>
        <p:nvSpPr>
          <p:cNvPr id="13" name="Rectangle : coins arrondis 6">
            <a:extLst>
              <a:ext uri="{FF2B5EF4-FFF2-40B4-BE49-F238E27FC236}">
                <a16:creationId xmlns:a16="http://schemas.microsoft.com/office/drawing/2014/main" id="{DC71755E-B9D0-4212-B82B-C84756250440}"/>
              </a:ext>
            </a:extLst>
          </p:cNvPr>
          <p:cNvSpPr/>
          <p:nvPr/>
        </p:nvSpPr>
        <p:spPr>
          <a:xfrm>
            <a:off x="3104936" y="5508508"/>
            <a:ext cx="5997920" cy="110171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Très = very           Assez = </a:t>
            </a:r>
            <a:r>
              <a:rPr kumimoji="0" lang="fr-FR" sz="288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quite</a:t>
            </a: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peu = a little         Plutôt = </a:t>
            </a:r>
            <a:r>
              <a:rPr kumimoji="0" lang="fr-FR" sz="288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rather</a:t>
            </a: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5A0A251C-DC57-41DF-B5F4-74E87915ED58}"/>
              </a:ext>
            </a:extLst>
          </p:cNvPr>
          <p:cNvSpPr/>
          <p:nvPr/>
        </p:nvSpPr>
        <p:spPr>
          <a:xfrm>
            <a:off x="-1" y="487369"/>
            <a:ext cx="4829695" cy="1658940"/>
          </a:xfrm>
          <a:prstGeom prst="wedgeEllipseCallout">
            <a:avLst>
              <a:gd name="adj1" fmla="val 55712"/>
              <a:gd name="adj2" fmla="val 4821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me </a:t>
            </a: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semble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crois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fermement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192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pense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que… Je </a:t>
            </a:r>
            <a:r>
              <a:rPr kumimoji="0" lang="en-GB" sz="192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trouve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J’estime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Je 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suppose que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20" b="1" dirty="0" smtClean="0">
                <a:solidFill>
                  <a:prstClr val="black"/>
                </a:solidFill>
                <a:latin typeface="Calibri" panose="020F0502020204030204"/>
              </a:rPr>
              <a:t>Je </a:t>
            </a:r>
            <a:r>
              <a:rPr lang="en-GB" sz="1920" b="1" dirty="0" err="1" smtClean="0">
                <a:solidFill>
                  <a:prstClr val="black"/>
                </a:solidFill>
                <a:latin typeface="Calibri" panose="020F0502020204030204"/>
              </a:rPr>
              <a:t>dirais</a:t>
            </a:r>
            <a:r>
              <a:rPr lang="en-GB" sz="1920" b="1" dirty="0" smtClean="0">
                <a:solidFill>
                  <a:prstClr val="black"/>
                </a:solidFill>
                <a:latin typeface="Calibri" panose="020F0502020204030204"/>
              </a:rPr>
              <a:t> que…</a:t>
            </a:r>
            <a:endParaRPr kumimoji="0" lang="en-GB" sz="19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6291" y="4153430"/>
            <a:ext cx="293792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mon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avis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c’était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facile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54218" y="4153430"/>
            <a:ext cx="311074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mon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avis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c’était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pas mal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4964" y="4153430"/>
            <a:ext cx="307578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mon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avis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c’était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difficile</a:t>
            </a:r>
          </a:p>
        </p:txBody>
      </p:sp>
      <p:sp>
        <p:nvSpPr>
          <p:cNvPr id="9" name="ZoneTexte 33"/>
          <p:cNvSpPr txBox="1"/>
          <p:nvPr/>
        </p:nvSpPr>
        <p:spPr>
          <a:xfrm>
            <a:off x="10243659" y="234244"/>
            <a:ext cx="1598579" cy="15840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S.A.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fr-FR" sz="336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lang="fr-FR" sz="3360" noProof="0" dirty="0" smtClean="0">
                <a:solidFill>
                  <a:prstClr val="black"/>
                </a:solidFill>
                <a:latin typeface="Calibri"/>
              </a:rPr>
              <a:t>10</a:t>
            </a:r>
            <a:endParaRPr kumimoji="0" lang="fr-FR" sz="3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6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223" y="-247175"/>
            <a:ext cx="12192000" cy="2301839"/>
          </a:xfrm>
        </p:spPr>
        <p:txBody>
          <a:bodyPr>
            <a:noAutofit/>
          </a:bodyPr>
          <a:lstStyle/>
          <a:p>
            <a:pPr algn="l" eaLnBrk="1" hangingPunct="1"/>
            <a:r>
              <a:rPr lang="fr-FR" altLang="en-US" sz="4400" u="sng" dirty="0">
                <a:latin typeface="Comic Sans MS" panose="030F0702030302020204" pitchFamily="66" charset="0"/>
              </a:rPr>
              <a:t>En classe</a:t>
            </a:r>
            <a:r>
              <a:rPr lang="fr-FR" altLang="en-US" sz="4400" dirty="0">
                <a:latin typeface="Comic Sans MS" panose="030F0702030302020204" pitchFamily="66" charset="0"/>
              </a:rPr>
              <a:t>	    		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   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Mardi</a:t>
            </a:r>
            <a:r>
              <a:rPr lang="fr-FR" altLang="en-US" sz="4400" u="sng" dirty="0">
                <a:latin typeface="Comic Sans MS" panose="030F0702030302020204" pitchFamily="66" charset="0"/>
              </a:rPr>
              <a:t>…</a:t>
            </a:r>
            <a:br>
              <a:rPr lang="fr-FR" altLang="en-US" sz="4400" u="sng" dirty="0">
                <a:latin typeface="Comic Sans MS" panose="030F0702030302020204" pitchFamily="66" charset="0"/>
              </a:rPr>
            </a:br>
            <a:r>
              <a:rPr lang="fr-FR" altLang="en-US" sz="4400" dirty="0">
                <a:latin typeface="Comic Sans MS" panose="030F0702030302020204" pitchFamily="66" charset="0"/>
              </a:rPr>
              <a:t>					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  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Il</a:t>
            </a:r>
            <a:r>
              <a:rPr lang="fr-FR" altLang="en-US" sz="4400" u="sng" dirty="0">
                <a:latin typeface="Comic Sans MS" panose="030F0702030302020204" pitchFamily="66" charset="0"/>
              </a:rPr>
              <a:t>…</a:t>
            </a:r>
            <a:br>
              <a:rPr lang="fr-FR" altLang="en-US" sz="4400" u="sng" dirty="0">
                <a:latin typeface="Comic Sans MS" panose="030F0702030302020204" pitchFamily="66" charset="0"/>
              </a:rPr>
            </a:br>
            <a:r>
              <a:rPr lang="fr-FR" altLang="en-US" sz="4400" dirty="0">
                <a:latin typeface="Comic Sans MS" panose="030F0702030302020204" pitchFamily="66" charset="0"/>
              </a:rPr>
              <a:t>     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      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Ils sont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 sportifs?</a:t>
            </a:r>
            <a:endParaRPr lang="fr-FR" altLang="en-US" sz="4400" u="sng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4825" y="2210551"/>
            <a:ext cx="3434542" cy="102224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Objectives</a:t>
            </a:r>
            <a:endParaRPr lang="fr-F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4825" y="3279308"/>
            <a:ext cx="10515600" cy="328854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600" b="1" dirty="0" smtClean="0">
                <a:solidFill>
                  <a:srgbClr val="00B050"/>
                </a:solidFill>
              </a:rPr>
              <a:t>I MUST </a:t>
            </a:r>
            <a:r>
              <a:rPr lang="fr-FR" sz="3600" b="1" dirty="0" err="1" smtClean="0">
                <a:solidFill>
                  <a:srgbClr val="00B050"/>
                </a:solidFill>
              </a:rPr>
              <a:t>be</a:t>
            </a:r>
            <a:r>
              <a:rPr lang="fr-FR" sz="3600" b="1" dirty="0" smtClean="0">
                <a:solidFill>
                  <a:srgbClr val="00B050"/>
                </a:solidFill>
              </a:rPr>
              <a:t> able to </a:t>
            </a:r>
            <a:r>
              <a:rPr lang="fr-FR" sz="3600" b="1" dirty="0">
                <a:solidFill>
                  <a:srgbClr val="00B050"/>
                </a:solidFill>
              </a:rPr>
              <a:t>say </a:t>
            </a:r>
            <a:r>
              <a:rPr lang="fr-FR" sz="3600" b="1" dirty="0" err="1">
                <a:solidFill>
                  <a:srgbClr val="00B050"/>
                </a:solidFill>
              </a:rPr>
              <a:t>whether</a:t>
            </a:r>
            <a:r>
              <a:rPr lang="fr-FR" sz="3600" b="1" dirty="0">
                <a:solidFill>
                  <a:srgbClr val="00B050"/>
                </a:solidFill>
              </a:rPr>
              <a:t> I </a:t>
            </a:r>
            <a:r>
              <a:rPr lang="fr-FR" sz="3600" b="1" dirty="0" err="1">
                <a:solidFill>
                  <a:srgbClr val="00B050"/>
                </a:solidFill>
              </a:rPr>
              <a:t>like</a:t>
            </a:r>
            <a:r>
              <a:rPr lang="fr-FR" sz="3600" b="1" dirty="0">
                <a:solidFill>
                  <a:srgbClr val="00B050"/>
                </a:solidFill>
              </a:rPr>
              <a:t> sport and </a:t>
            </a:r>
            <a:r>
              <a:rPr lang="fr-FR" sz="3600" b="1" dirty="0" err="1">
                <a:solidFill>
                  <a:srgbClr val="00B050"/>
                </a:solidFill>
              </a:rPr>
              <a:t>which</a:t>
            </a:r>
            <a:r>
              <a:rPr lang="fr-FR" sz="3600" b="1" dirty="0">
                <a:solidFill>
                  <a:srgbClr val="00B050"/>
                </a:solidFill>
              </a:rPr>
              <a:t> sport I </a:t>
            </a:r>
            <a:r>
              <a:rPr lang="fr-FR" sz="3600" b="1" dirty="0" err="1">
                <a:solidFill>
                  <a:srgbClr val="00B050"/>
                </a:solidFill>
              </a:rPr>
              <a:t>play</a:t>
            </a:r>
            <a:endParaRPr lang="fr-FR" sz="3600" b="1" dirty="0">
              <a:solidFill>
                <a:srgbClr val="00B050"/>
              </a:solidFill>
            </a:endParaRPr>
          </a:p>
          <a:p>
            <a:pPr algn="l"/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I SHOULD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able to use the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negative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l"/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describe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a photo </a:t>
            </a:r>
          </a:p>
          <a:p>
            <a:pPr algn="l"/>
            <a:r>
              <a:rPr lang="fr-FR" sz="3600" b="1" dirty="0" smtClean="0">
                <a:solidFill>
                  <a:srgbClr val="FF0000"/>
                </a:solidFill>
              </a:rPr>
              <a:t>I COULD </a:t>
            </a:r>
            <a:r>
              <a:rPr lang="fr-FR" sz="3600" b="1" dirty="0" err="1" smtClean="0">
                <a:solidFill>
                  <a:srgbClr val="FF0000"/>
                </a:solidFill>
              </a:rPr>
              <a:t>add</a:t>
            </a:r>
            <a:r>
              <a:rPr lang="fr-FR" sz="3600" b="1" dirty="0" smtClean="0">
                <a:solidFill>
                  <a:srgbClr val="FF0000"/>
                </a:solidFill>
              </a:rPr>
              <a:t> extra </a:t>
            </a:r>
            <a:r>
              <a:rPr lang="fr-FR" sz="3600" b="1" dirty="0" err="1" smtClean="0">
                <a:solidFill>
                  <a:srgbClr val="FF0000"/>
                </a:solidFill>
              </a:rPr>
              <a:t>details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860" y="1708988"/>
            <a:ext cx="999579" cy="1310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9439" y="3190937"/>
            <a:ext cx="911330" cy="911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745" y="4204876"/>
            <a:ext cx="911330" cy="91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GCSE Photo description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7816" t="20835" r="23506" b="20929"/>
          <a:stretch/>
        </p:blipFill>
        <p:spPr>
          <a:xfrm>
            <a:off x="838199" y="1690688"/>
            <a:ext cx="6261847" cy="468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981"/>
            <a:ext cx="12002814" cy="917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12" y="2043497"/>
            <a:ext cx="9827472" cy="3296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090" y="150606"/>
            <a:ext cx="3327724" cy="855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6731" y="3240870"/>
            <a:ext cx="2657475" cy="3553098"/>
          </a:xfrm>
          <a:prstGeom prst="rect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-287853" y="150606"/>
            <a:ext cx="6410802" cy="692944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76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Faulty</a:t>
            </a:r>
            <a:r>
              <a:rPr kumimoji="0" lang="es-ES_tradnl" sz="576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s-ES_tradnl" sz="576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description</a:t>
            </a:r>
            <a:endParaRPr kumimoji="0" lang="es-ES_tradnl" sz="576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712" y="5376508"/>
            <a:ext cx="9144617" cy="13805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</a:rPr>
              <a:t>CH-</a:t>
            </a:r>
            <a:r>
              <a:rPr lang="en-GB" sz="2400" b="1" u="sng" dirty="0" err="1" smtClean="0">
                <a:solidFill>
                  <a:schemeClr val="tx1"/>
                </a:solidFill>
              </a:rPr>
              <a:t>défi</a:t>
            </a:r>
            <a:r>
              <a:rPr lang="en-GB" sz="2400" b="1" dirty="0" smtClean="0">
                <a:solidFill>
                  <a:schemeClr val="tx1"/>
                </a:solidFill>
              </a:rPr>
              <a:t>: copy and translate these words related to photo description: </a:t>
            </a:r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au fond / au centre / à gauche / à </a:t>
            </a:r>
            <a:r>
              <a:rPr lang="en-GB" sz="2800" b="1" dirty="0" err="1" smtClean="0">
                <a:solidFill>
                  <a:schemeClr val="tx1"/>
                </a:solidFill>
              </a:rPr>
              <a:t>droite</a:t>
            </a:r>
            <a:r>
              <a:rPr lang="en-GB" sz="2800" b="1" dirty="0" smtClean="0">
                <a:solidFill>
                  <a:schemeClr val="tx1"/>
                </a:solidFill>
              </a:rPr>
              <a:t> / </a:t>
            </a:r>
            <a:r>
              <a:rPr lang="en-GB" sz="2800" b="1" dirty="0" err="1" smtClean="0">
                <a:solidFill>
                  <a:schemeClr val="tx1"/>
                </a:solidFill>
              </a:rPr>
              <a:t>une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</a:rPr>
              <a:t>fille</a:t>
            </a:r>
            <a:r>
              <a:rPr lang="en-GB" sz="2800" b="1" dirty="0" smtClean="0">
                <a:solidFill>
                  <a:schemeClr val="tx1"/>
                </a:solidFill>
              </a:rPr>
              <a:t> / </a:t>
            </a:r>
            <a:r>
              <a:rPr lang="en-GB" sz="2800" b="1" dirty="0" err="1" smtClean="0">
                <a:solidFill>
                  <a:schemeClr val="tx1"/>
                </a:solidFill>
              </a:rPr>
              <a:t>une</a:t>
            </a:r>
            <a:r>
              <a:rPr lang="en-GB" sz="2800" b="1" dirty="0" smtClean="0">
                <a:solidFill>
                  <a:schemeClr val="tx1"/>
                </a:solidFill>
              </a:rPr>
              <a:t> femme / un garcon / un homme</a:t>
            </a:r>
            <a:endParaRPr lang="en-GB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981"/>
            <a:ext cx="12002814" cy="917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12" y="2043497"/>
            <a:ext cx="9827472" cy="3296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12" y="5399281"/>
            <a:ext cx="4844120" cy="1245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6731" y="3240870"/>
            <a:ext cx="2657475" cy="3553098"/>
          </a:xfrm>
          <a:prstGeom prst="rect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796006" y="97418"/>
            <a:ext cx="6410802" cy="692944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76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Faulty</a:t>
            </a:r>
            <a:r>
              <a:rPr kumimoji="0" lang="es-ES_tradnl" sz="576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s-ES_tradnl" sz="576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description</a:t>
            </a:r>
            <a:endParaRPr kumimoji="0" lang="es-ES_tradnl" sz="576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02088" y="2132605"/>
            <a:ext cx="2476500" cy="479744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263838" y="2761126"/>
            <a:ext cx="1455644" cy="479744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69712" y="3451683"/>
            <a:ext cx="1363253" cy="479744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181100" y="4077946"/>
            <a:ext cx="1614906" cy="479744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2059641" y="4777547"/>
            <a:ext cx="2476500" cy="479744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297891" y="3432758"/>
            <a:ext cx="843803" cy="479744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40" y="5404814"/>
            <a:ext cx="4844120" cy="124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4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66" y="604435"/>
            <a:ext cx="2345635" cy="3026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463" y="515753"/>
            <a:ext cx="2371311" cy="3313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826" y="624772"/>
            <a:ext cx="2465112" cy="320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000" y="713453"/>
            <a:ext cx="2181226" cy="3026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1226" y="769978"/>
            <a:ext cx="2173150" cy="2970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702" y="3709529"/>
            <a:ext cx="2331761" cy="3148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3756" y="3740114"/>
            <a:ext cx="2087995" cy="3117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5826" y="3709529"/>
            <a:ext cx="2648673" cy="3148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0938" y="3709529"/>
            <a:ext cx="2459962" cy="32117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1226" y="3699278"/>
            <a:ext cx="2254682" cy="31587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"/>
            <a:ext cx="12258675" cy="9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3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3"/>
          <p:cNvSpPr txBox="1"/>
          <p:nvPr/>
        </p:nvSpPr>
        <p:spPr>
          <a:xfrm>
            <a:off x="1689109" y="1565208"/>
            <a:ext cx="8554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 </a:t>
            </a:r>
            <a:r>
              <a:rPr kumimoji="0" lang="fr-FR" sz="2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 </a:t>
            </a:r>
            <a:r>
              <a:rPr kumimoji="0" lang="fr-FR" sz="2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</a:t>
            </a:r>
            <a:endParaRPr kumimoji="0" lang="fr-FR" sz="2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099334" y="160171"/>
            <a:ext cx="6410802" cy="692944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76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C’était</a:t>
            </a:r>
            <a:r>
              <a:rPr kumimoji="0" lang="es-ES_tradnl" sz="576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s-ES_tradnl" sz="576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comment</a:t>
            </a:r>
            <a:r>
              <a:rPr kumimoji="0" lang="es-ES_tradnl" sz="576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?</a:t>
            </a:r>
          </a:p>
        </p:txBody>
      </p:sp>
      <p:sp>
        <p:nvSpPr>
          <p:cNvPr id="13" name="Rectangle : coins arrondis 6">
            <a:extLst>
              <a:ext uri="{FF2B5EF4-FFF2-40B4-BE49-F238E27FC236}">
                <a16:creationId xmlns:a16="http://schemas.microsoft.com/office/drawing/2014/main" id="{DC71755E-B9D0-4212-B82B-C84756250440}"/>
              </a:ext>
            </a:extLst>
          </p:cNvPr>
          <p:cNvSpPr/>
          <p:nvPr/>
        </p:nvSpPr>
        <p:spPr>
          <a:xfrm>
            <a:off x="3104936" y="5508508"/>
            <a:ext cx="5997920" cy="110171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Très = very           Assez = </a:t>
            </a:r>
            <a:r>
              <a:rPr kumimoji="0" lang="fr-FR" sz="288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quite</a:t>
            </a: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peu = a little         Plutôt = </a:t>
            </a:r>
            <a:r>
              <a:rPr kumimoji="0" lang="fr-FR" sz="288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rather</a:t>
            </a: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5A0A251C-DC57-41DF-B5F4-74E87915ED58}"/>
              </a:ext>
            </a:extLst>
          </p:cNvPr>
          <p:cNvSpPr/>
          <p:nvPr/>
        </p:nvSpPr>
        <p:spPr>
          <a:xfrm>
            <a:off x="-1" y="487369"/>
            <a:ext cx="4829695" cy="1658940"/>
          </a:xfrm>
          <a:prstGeom prst="wedgeEllipseCallout">
            <a:avLst>
              <a:gd name="adj1" fmla="val 55712"/>
              <a:gd name="adj2" fmla="val 4821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me </a:t>
            </a: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semble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crois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fermement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192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pense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que… Je </a:t>
            </a:r>
            <a:r>
              <a:rPr kumimoji="0" lang="en-GB" sz="192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trouve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J’estime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Je 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suppose que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20" b="1" dirty="0" smtClean="0">
                <a:solidFill>
                  <a:prstClr val="black"/>
                </a:solidFill>
                <a:latin typeface="Calibri" panose="020F0502020204030204"/>
              </a:rPr>
              <a:t>Je </a:t>
            </a:r>
            <a:r>
              <a:rPr lang="en-GB" sz="1920" b="1" dirty="0" err="1" smtClean="0">
                <a:solidFill>
                  <a:prstClr val="black"/>
                </a:solidFill>
                <a:latin typeface="Calibri" panose="020F0502020204030204"/>
              </a:rPr>
              <a:t>dirais</a:t>
            </a:r>
            <a:r>
              <a:rPr lang="en-GB" sz="1920" b="1" dirty="0" smtClean="0">
                <a:solidFill>
                  <a:prstClr val="black"/>
                </a:solidFill>
                <a:latin typeface="Calibri" panose="020F0502020204030204"/>
              </a:rPr>
              <a:t> que…</a:t>
            </a:r>
            <a:endParaRPr kumimoji="0" lang="en-GB" sz="19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6291" y="4153430"/>
            <a:ext cx="293792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mon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avis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c’était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facile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54218" y="4153430"/>
            <a:ext cx="311074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mon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avis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c’était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pas mal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4964" y="4153430"/>
            <a:ext cx="307578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mon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avis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c’était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difficile</a:t>
            </a:r>
          </a:p>
        </p:txBody>
      </p:sp>
      <p:sp>
        <p:nvSpPr>
          <p:cNvPr id="9" name="ZoneTexte 33"/>
          <p:cNvSpPr txBox="1"/>
          <p:nvPr/>
        </p:nvSpPr>
        <p:spPr>
          <a:xfrm>
            <a:off x="10243659" y="234244"/>
            <a:ext cx="1598579" cy="15840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S.A.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fr-FR" sz="336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lang="fr-FR" sz="3360" dirty="0">
                <a:solidFill>
                  <a:prstClr val="black"/>
                </a:solidFill>
                <a:latin typeface="Calibri"/>
              </a:rPr>
              <a:t>6</a:t>
            </a:r>
            <a:endParaRPr kumimoji="0" lang="fr-FR" sz="3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6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838200" y="365125"/>
            <a:ext cx="9144617" cy="53184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u="sng" dirty="0" smtClean="0">
                <a:solidFill>
                  <a:schemeClr val="tx1"/>
                </a:solidFill>
              </a:rPr>
              <a:t>CH-</a:t>
            </a:r>
            <a:r>
              <a:rPr lang="en-GB" sz="2800" b="1" u="sng" dirty="0" err="1" smtClean="0">
                <a:solidFill>
                  <a:schemeClr val="tx1"/>
                </a:solidFill>
              </a:rPr>
              <a:t>défi</a:t>
            </a:r>
            <a:r>
              <a:rPr lang="en-GB" sz="2800" b="1" dirty="0" smtClean="0">
                <a:solidFill>
                  <a:schemeClr val="tx1"/>
                </a:solidFill>
              </a:rPr>
              <a:t>: copy and translate these words related to photo description: </a:t>
            </a:r>
          </a:p>
          <a:p>
            <a:r>
              <a:rPr lang="en-GB" sz="3200" b="1" dirty="0" smtClean="0">
                <a:solidFill>
                  <a:schemeClr val="tx1"/>
                </a:solidFill>
              </a:rPr>
              <a:t>au fond </a:t>
            </a:r>
          </a:p>
          <a:p>
            <a:r>
              <a:rPr lang="en-GB" sz="3200" b="1" dirty="0" smtClean="0">
                <a:solidFill>
                  <a:schemeClr val="tx1"/>
                </a:solidFill>
              </a:rPr>
              <a:t>au centre</a:t>
            </a:r>
          </a:p>
          <a:p>
            <a:r>
              <a:rPr lang="en-GB" sz="3200" b="1" dirty="0" smtClean="0">
                <a:solidFill>
                  <a:schemeClr val="tx1"/>
                </a:solidFill>
              </a:rPr>
              <a:t>à gauche</a:t>
            </a:r>
          </a:p>
          <a:p>
            <a:r>
              <a:rPr lang="en-GB" sz="3200" b="1" dirty="0" smtClean="0">
                <a:solidFill>
                  <a:schemeClr val="tx1"/>
                </a:solidFill>
              </a:rPr>
              <a:t>à </a:t>
            </a:r>
            <a:r>
              <a:rPr lang="en-GB" sz="3200" b="1" dirty="0" err="1" smtClean="0">
                <a:solidFill>
                  <a:schemeClr val="tx1"/>
                </a:solidFill>
              </a:rPr>
              <a:t>droite</a:t>
            </a:r>
            <a:endParaRPr lang="en-GB" sz="3200" b="1" dirty="0" smtClean="0">
              <a:solidFill>
                <a:schemeClr val="tx1"/>
              </a:solidFill>
            </a:endParaRPr>
          </a:p>
          <a:p>
            <a:r>
              <a:rPr lang="en-GB" sz="3200" b="1" dirty="0" err="1" smtClean="0">
                <a:solidFill>
                  <a:schemeClr val="tx1"/>
                </a:solidFill>
              </a:rPr>
              <a:t>une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</a:rPr>
              <a:t>fille</a:t>
            </a:r>
            <a:endParaRPr lang="en-GB" sz="3200" b="1" dirty="0" smtClean="0">
              <a:solidFill>
                <a:schemeClr val="tx1"/>
              </a:solidFill>
            </a:endParaRPr>
          </a:p>
          <a:p>
            <a:r>
              <a:rPr lang="en-GB" sz="3200" b="1" dirty="0" err="1" smtClean="0">
                <a:solidFill>
                  <a:schemeClr val="tx1"/>
                </a:solidFill>
              </a:rPr>
              <a:t>une</a:t>
            </a:r>
            <a:r>
              <a:rPr lang="en-GB" sz="3200" b="1" dirty="0" smtClean="0">
                <a:solidFill>
                  <a:schemeClr val="tx1"/>
                </a:solidFill>
              </a:rPr>
              <a:t> femme</a:t>
            </a:r>
          </a:p>
          <a:p>
            <a:r>
              <a:rPr lang="en-GB" sz="3200" b="1" dirty="0" smtClean="0">
                <a:solidFill>
                  <a:schemeClr val="tx1"/>
                </a:solidFill>
              </a:rPr>
              <a:t>un garcon</a:t>
            </a:r>
          </a:p>
          <a:p>
            <a:r>
              <a:rPr lang="en-GB" sz="3200" b="1" dirty="0" smtClean="0">
                <a:solidFill>
                  <a:schemeClr val="tx1"/>
                </a:solidFill>
              </a:rPr>
              <a:t>un homme</a:t>
            </a:r>
            <a:endParaRPr lang="en-GB" sz="3200" b="1" u="sng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2164" y="1470212"/>
            <a:ext cx="3532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At the back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2164" y="1963271"/>
            <a:ext cx="3532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In the centre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164" y="2439599"/>
            <a:ext cx="3532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On the left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2164" y="2932658"/>
            <a:ext cx="3532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On the right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2164" y="3459326"/>
            <a:ext cx="3532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A girl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2470" y="3894278"/>
            <a:ext cx="3532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A woman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2470" y="4329230"/>
            <a:ext cx="3532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A boy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2470" y="4830351"/>
            <a:ext cx="3532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A man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94" y="24628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8800" b="1" u="sng" dirty="0"/>
              <a:t>3</a:t>
            </a:r>
            <a:r>
              <a:rPr lang="en-GB" sz="8800" b="1" u="sng" dirty="0" smtClean="0"/>
              <a:t> possible writing tasks</a:t>
            </a:r>
            <a:br>
              <a:rPr lang="en-GB" sz="8800" b="1" u="sng" dirty="0" smtClean="0"/>
            </a:br>
            <a:r>
              <a:rPr lang="en-GB" sz="8800" b="1" dirty="0" smtClean="0"/>
              <a:t>1- the worksheet (Could be used for HW)</a:t>
            </a:r>
            <a:br>
              <a:rPr lang="en-GB" sz="8800" b="1" dirty="0" smtClean="0"/>
            </a:br>
            <a:r>
              <a:rPr lang="en-GB" sz="8800" b="1" dirty="0" smtClean="0"/>
              <a:t>2- the tangled description</a:t>
            </a:r>
            <a:br>
              <a:rPr lang="en-GB" sz="8800" b="1" dirty="0" smtClean="0"/>
            </a:br>
            <a:r>
              <a:rPr lang="en-GB" sz="8800" b="1" dirty="0" smtClean="0"/>
              <a:t>3- The photo description</a:t>
            </a:r>
            <a:endParaRPr lang="en-GB" sz="8800" b="1" dirty="0"/>
          </a:p>
        </p:txBody>
      </p:sp>
    </p:spTree>
    <p:extLst>
      <p:ext uri="{BB962C8B-B14F-4D97-AF65-F5344CB8AC3E}">
        <p14:creationId xmlns:p14="http://schemas.microsoft.com/office/powerpoint/2010/main" val="172896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219" t="14913" r="33998" b="8054"/>
          <a:stretch/>
        </p:blipFill>
        <p:spPr>
          <a:xfrm>
            <a:off x="3227293" y="86005"/>
            <a:ext cx="5127813" cy="677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7985" y="-307223"/>
            <a:ext cx="8229600" cy="1143000"/>
          </a:xfrm>
        </p:spPr>
        <p:txBody>
          <a:bodyPr/>
          <a:lstStyle/>
          <a:p>
            <a:r>
              <a:rPr lang="en-GB" b="1" i="1" u="sng" dirty="0" smtClean="0"/>
              <a:t>Tangled </a:t>
            </a:r>
            <a:r>
              <a:rPr lang="en-GB" b="1" i="1" u="sng" dirty="0" smtClean="0"/>
              <a:t>description</a:t>
            </a:r>
            <a:endParaRPr lang="en-GB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335291" y="3037744"/>
            <a:ext cx="3374128" cy="23083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On the photo, </a:t>
            </a:r>
            <a:r>
              <a:rPr lang="en-GB" b="1" dirty="0" err="1" smtClean="0">
                <a:solidFill>
                  <a:srgbClr val="FF0000"/>
                </a:solidFill>
              </a:rPr>
              <a:t>il</a:t>
            </a:r>
            <a:r>
              <a:rPr lang="en-GB" b="1" dirty="0" smtClean="0">
                <a:solidFill>
                  <a:srgbClr val="FF0000"/>
                </a:solidFill>
              </a:rPr>
              <a:t> y a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un </a:t>
            </a:r>
            <a:r>
              <a:rPr lang="en-GB" b="1" dirty="0" err="1" smtClean="0">
                <a:solidFill>
                  <a:srgbClr val="FF0000"/>
                </a:solidFill>
              </a:rPr>
              <a:t>garçon</a:t>
            </a:r>
            <a:r>
              <a:rPr lang="en-GB" b="1" dirty="0" smtClean="0">
                <a:solidFill>
                  <a:srgbClr val="0070C0"/>
                </a:solidFill>
              </a:rPr>
              <a:t>. He is wearing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un t-shirt bleu et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a pair of trousers </a:t>
            </a:r>
            <a:r>
              <a:rPr lang="en-GB" b="1" dirty="0" smtClean="0">
                <a:solidFill>
                  <a:srgbClr val="FF0000"/>
                </a:solidFill>
              </a:rPr>
              <a:t>noir. </a:t>
            </a:r>
            <a:r>
              <a:rPr lang="en-GB" b="1" dirty="0" smtClean="0">
                <a:solidFill>
                  <a:srgbClr val="0070C0"/>
                </a:solidFill>
              </a:rPr>
              <a:t>I think </a:t>
            </a:r>
            <a:r>
              <a:rPr lang="en-GB" b="1" dirty="0" err="1" smtClean="0">
                <a:solidFill>
                  <a:srgbClr val="FF0000"/>
                </a:solidFill>
              </a:rPr>
              <a:t>qu’il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sporty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car</a:t>
            </a:r>
            <a:r>
              <a:rPr lang="en-GB" b="1" dirty="0" smtClean="0">
                <a:solidFill>
                  <a:srgbClr val="0070C0"/>
                </a:solidFill>
              </a:rPr>
              <a:t> he is playing football</a:t>
            </a:r>
            <a:r>
              <a:rPr lang="en-GB" b="1" dirty="0" smtClean="0">
                <a:solidFill>
                  <a:schemeClr val="accent1"/>
                </a:solidFill>
              </a:rPr>
              <a:t>. </a:t>
            </a:r>
            <a:r>
              <a:rPr lang="en-GB" b="1" dirty="0" smtClean="0">
                <a:solidFill>
                  <a:srgbClr val="FF0000"/>
                </a:solidFill>
              </a:rPr>
              <a:t>Il </a:t>
            </a:r>
            <a:r>
              <a:rPr lang="en-GB" b="1" dirty="0" err="1" smtClean="0">
                <a:solidFill>
                  <a:srgbClr val="FF0000"/>
                </a:solidFill>
              </a:rPr>
              <a:t>est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outside.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In my opinion, </a:t>
            </a:r>
            <a:r>
              <a:rPr lang="en-GB" b="1" dirty="0" err="1" smtClean="0">
                <a:solidFill>
                  <a:srgbClr val="FF0000"/>
                </a:solidFill>
              </a:rPr>
              <a:t>il</a:t>
            </a:r>
            <a:r>
              <a:rPr lang="en-GB" b="1" dirty="0" smtClean="0">
                <a:solidFill>
                  <a:srgbClr val="FF0000"/>
                </a:solidFill>
              </a:rPr>
              <a:t> ne fait pas </a:t>
            </a:r>
            <a:r>
              <a:rPr lang="en-GB" b="1" dirty="0" err="1" smtClean="0">
                <a:solidFill>
                  <a:srgbClr val="FF0000"/>
                </a:solidFill>
              </a:rPr>
              <a:t>très</a:t>
            </a:r>
            <a:r>
              <a:rPr lang="en-GB" b="1" dirty="0" smtClean="0">
                <a:solidFill>
                  <a:srgbClr val="FF0000"/>
                </a:solidFill>
              </a:rPr>
              <a:t> beau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because there are </a:t>
            </a:r>
            <a:r>
              <a:rPr lang="en-GB" b="1" dirty="0" smtClean="0">
                <a:solidFill>
                  <a:srgbClr val="FF0000"/>
                </a:solidFill>
              </a:rPr>
              <a:t>des </a:t>
            </a:r>
            <a:r>
              <a:rPr lang="en-GB" b="1" dirty="0" err="1" smtClean="0">
                <a:solidFill>
                  <a:srgbClr val="FF0000"/>
                </a:solidFill>
              </a:rPr>
              <a:t>nuages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dans</a:t>
            </a:r>
            <a:r>
              <a:rPr lang="en-GB" b="1" dirty="0" smtClean="0">
                <a:solidFill>
                  <a:srgbClr val="FF0000"/>
                </a:solidFill>
              </a:rPr>
              <a:t> le </a:t>
            </a:r>
            <a:r>
              <a:rPr lang="en-GB" b="1" dirty="0" err="1" smtClean="0">
                <a:solidFill>
                  <a:srgbClr val="FF0000"/>
                </a:solidFill>
              </a:rPr>
              <a:t>ciel</a:t>
            </a:r>
            <a:r>
              <a:rPr lang="en-GB" b="1" dirty="0" smtClean="0">
                <a:solidFill>
                  <a:srgbClr val="FF0000"/>
                </a:solidFill>
              </a:rPr>
              <a:t>. </a:t>
            </a:r>
            <a:r>
              <a:rPr lang="en-GB" b="1" dirty="0" smtClean="0">
                <a:solidFill>
                  <a:srgbClr val="0070C0"/>
                </a:solidFill>
              </a:rPr>
              <a:t>Also,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il</a:t>
            </a:r>
            <a:r>
              <a:rPr lang="en-GB" b="1" dirty="0" smtClean="0">
                <a:solidFill>
                  <a:srgbClr val="FF0000"/>
                </a:solidFill>
              </a:rPr>
              <a:t> y a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some trees.</a:t>
            </a:r>
            <a:r>
              <a:rPr lang="en-GB" b="1" dirty="0" smtClean="0">
                <a:solidFill>
                  <a:schemeClr val="accent1"/>
                </a:solidFill>
              </a:rPr>
              <a:t>  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2360" y="471689"/>
            <a:ext cx="2765145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7668" y="487078"/>
            <a:ext cx="2765145" cy="36933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20823" y="456300"/>
            <a:ext cx="9911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accent1"/>
                </a:solidFill>
              </a:rPr>
              <a:t>Anglais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4872" y="433534"/>
            <a:ext cx="10801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FF0000"/>
                </a:solidFill>
              </a:rPr>
              <a:t>Francais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3512" y="835777"/>
            <a:ext cx="26642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842785" y="693649"/>
            <a:ext cx="26642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pic>
        <p:nvPicPr>
          <p:cNvPr id="11" name="Picture 10" descr="a426071_ph_294.ti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291" y="552904"/>
            <a:ext cx="3406645" cy="24190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174" y="5553345"/>
            <a:ext cx="3070789" cy="7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7985" y="-307223"/>
            <a:ext cx="8229600" cy="1143000"/>
          </a:xfrm>
        </p:spPr>
        <p:txBody>
          <a:bodyPr/>
          <a:lstStyle/>
          <a:p>
            <a:r>
              <a:rPr lang="en-GB" b="1" i="1" u="sng" dirty="0" smtClean="0"/>
              <a:t>Tangled </a:t>
            </a:r>
            <a:r>
              <a:rPr lang="en-GB" b="1" i="1" u="sng" dirty="0" smtClean="0"/>
              <a:t>description</a:t>
            </a:r>
            <a:endParaRPr lang="en-GB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335291" y="3037744"/>
            <a:ext cx="3374128" cy="23083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On the photo, </a:t>
            </a:r>
            <a:r>
              <a:rPr lang="en-GB" b="1" dirty="0" err="1" smtClean="0">
                <a:solidFill>
                  <a:srgbClr val="FF0000"/>
                </a:solidFill>
              </a:rPr>
              <a:t>il</a:t>
            </a:r>
            <a:r>
              <a:rPr lang="en-GB" b="1" dirty="0" smtClean="0">
                <a:solidFill>
                  <a:srgbClr val="FF0000"/>
                </a:solidFill>
              </a:rPr>
              <a:t> y a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un </a:t>
            </a:r>
            <a:r>
              <a:rPr lang="en-GB" b="1" dirty="0" err="1" smtClean="0">
                <a:solidFill>
                  <a:srgbClr val="FF0000"/>
                </a:solidFill>
              </a:rPr>
              <a:t>garçon</a:t>
            </a:r>
            <a:r>
              <a:rPr lang="en-GB" b="1" dirty="0" smtClean="0">
                <a:solidFill>
                  <a:srgbClr val="0070C0"/>
                </a:solidFill>
              </a:rPr>
              <a:t>. He is wearing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un t-shirt bleu et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a pair of trousers </a:t>
            </a:r>
            <a:r>
              <a:rPr lang="en-GB" b="1" dirty="0" smtClean="0">
                <a:solidFill>
                  <a:srgbClr val="FF0000"/>
                </a:solidFill>
              </a:rPr>
              <a:t>noir. </a:t>
            </a:r>
            <a:r>
              <a:rPr lang="en-GB" b="1" dirty="0" smtClean="0">
                <a:solidFill>
                  <a:srgbClr val="0070C0"/>
                </a:solidFill>
              </a:rPr>
              <a:t>I think </a:t>
            </a:r>
            <a:r>
              <a:rPr lang="en-GB" b="1" dirty="0" err="1" smtClean="0">
                <a:solidFill>
                  <a:srgbClr val="FF0000"/>
                </a:solidFill>
              </a:rPr>
              <a:t>qu’il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sporty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car</a:t>
            </a:r>
            <a:r>
              <a:rPr lang="en-GB" b="1" dirty="0" smtClean="0">
                <a:solidFill>
                  <a:srgbClr val="0070C0"/>
                </a:solidFill>
              </a:rPr>
              <a:t> he is playing football</a:t>
            </a:r>
            <a:r>
              <a:rPr lang="en-GB" b="1" dirty="0" smtClean="0">
                <a:solidFill>
                  <a:schemeClr val="accent1"/>
                </a:solidFill>
              </a:rPr>
              <a:t>. </a:t>
            </a:r>
            <a:r>
              <a:rPr lang="en-GB" b="1" dirty="0" smtClean="0">
                <a:solidFill>
                  <a:srgbClr val="FF0000"/>
                </a:solidFill>
              </a:rPr>
              <a:t>Il </a:t>
            </a:r>
            <a:r>
              <a:rPr lang="en-GB" b="1" dirty="0" err="1" smtClean="0">
                <a:solidFill>
                  <a:srgbClr val="FF0000"/>
                </a:solidFill>
              </a:rPr>
              <a:t>est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outside.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In my opinion, </a:t>
            </a:r>
            <a:r>
              <a:rPr lang="en-GB" b="1" dirty="0" err="1" smtClean="0">
                <a:solidFill>
                  <a:srgbClr val="FF0000"/>
                </a:solidFill>
              </a:rPr>
              <a:t>il</a:t>
            </a:r>
            <a:r>
              <a:rPr lang="en-GB" b="1" dirty="0" smtClean="0">
                <a:solidFill>
                  <a:srgbClr val="FF0000"/>
                </a:solidFill>
              </a:rPr>
              <a:t> ne fait pas </a:t>
            </a:r>
            <a:r>
              <a:rPr lang="en-GB" b="1" dirty="0" err="1" smtClean="0">
                <a:solidFill>
                  <a:srgbClr val="FF0000"/>
                </a:solidFill>
              </a:rPr>
              <a:t>très</a:t>
            </a:r>
            <a:r>
              <a:rPr lang="en-GB" b="1" dirty="0" smtClean="0">
                <a:solidFill>
                  <a:srgbClr val="FF0000"/>
                </a:solidFill>
              </a:rPr>
              <a:t> beau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because there are </a:t>
            </a:r>
            <a:r>
              <a:rPr lang="en-GB" b="1" dirty="0" smtClean="0">
                <a:solidFill>
                  <a:srgbClr val="FF0000"/>
                </a:solidFill>
              </a:rPr>
              <a:t>des </a:t>
            </a:r>
            <a:r>
              <a:rPr lang="en-GB" b="1" dirty="0" err="1" smtClean="0">
                <a:solidFill>
                  <a:srgbClr val="FF0000"/>
                </a:solidFill>
              </a:rPr>
              <a:t>nuages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dans</a:t>
            </a:r>
            <a:r>
              <a:rPr lang="en-GB" b="1" dirty="0" smtClean="0">
                <a:solidFill>
                  <a:srgbClr val="FF0000"/>
                </a:solidFill>
              </a:rPr>
              <a:t> le </a:t>
            </a:r>
            <a:r>
              <a:rPr lang="en-GB" b="1" dirty="0" err="1" smtClean="0">
                <a:solidFill>
                  <a:srgbClr val="FF0000"/>
                </a:solidFill>
              </a:rPr>
              <a:t>ciel</a:t>
            </a:r>
            <a:r>
              <a:rPr lang="en-GB" b="1" dirty="0" smtClean="0">
                <a:solidFill>
                  <a:srgbClr val="FF0000"/>
                </a:solidFill>
              </a:rPr>
              <a:t>. </a:t>
            </a:r>
            <a:r>
              <a:rPr lang="en-GB" b="1" dirty="0" smtClean="0">
                <a:solidFill>
                  <a:srgbClr val="0070C0"/>
                </a:solidFill>
              </a:rPr>
              <a:t>Also,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il</a:t>
            </a:r>
            <a:r>
              <a:rPr lang="en-GB" b="1" dirty="0" smtClean="0">
                <a:solidFill>
                  <a:srgbClr val="FF0000"/>
                </a:solidFill>
              </a:rPr>
              <a:t> y a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some trees.</a:t>
            </a:r>
            <a:r>
              <a:rPr lang="en-GB" b="1" dirty="0" smtClean="0">
                <a:solidFill>
                  <a:schemeClr val="accent1"/>
                </a:solidFill>
              </a:rPr>
              <a:t>  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2360" y="471689"/>
            <a:ext cx="2765145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7668" y="487078"/>
            <a:ext cx="2765145" cy="36933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20823" y="456300"/>
            <a:ext cx="9911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accent1"/>
                </a:solidFill>
              </a:rPr>
              <a:t>Anglais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4872" y="433534"/>
            <a:ext cx="10801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FF0000"/>
                </a:solidFill>
              </a:rPr>
              <a:t>Francais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8494" y="887188"/>
            <a:ext cx="28013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On the photo, </a:t>
            </a:r>
            <a:r>
              <a:rPr lang="en-GB" sz="2400" b="1" dirty="0" smtClean="0">
                <a:solidFill>
                  <a:srgbClr val="0070C0"/>
                </a:solidFill>
              </a:rPr>
              <a:t>there is a boy. </a:t>
            </a:r>
          </a:p>
          <a:p>
            <a:r>
              <a:rPr lang="en-GB" sz="2400" b="1" dirty="0" smtClean="0">
                <a:solidFill>
                  <a:srgbClr val="0070C0"/>
                </a:solidFill>
              </a:rPr>
              <a:t>He </a:t>
            </a:r>
            <a:r>
              <a:rPr lang="en-GB" sz="2400" b="1" dirty="0">
                <a:solidFill>
                  <a:srgbClr val="0070C0"/>
                </a:solidFill>
              </a:rPr>
              <a:t>is wearing </a:t>
            </a:r>
            <a:r>
              <a:rPr lang="en-GB" sz="2400" b="1" dirty="0" smtClean="0">
                <a:solidFill>
                  <a:srgbClr val="0070C0"/>
                </a:solidFill>
              </a:rPr>
              <a:t>a blue t-shirt and a black </a:t>
            </a:r>
            <a:r>
              <a:rPr lang="en-GB" sz="2400" b="1" dirty="0">
                <a:solidFill>
                  <a:srgbClr val="0070C0"/>
                </a:solidFill>
              </a:rPr>
              <a:t>pair of </a:t>
            </a:r>
            <a:r>
              <a:rPr lang="en-GB" sz="2400" b="1" dirty="0" smtClean="0">
                <a:solidFill>
                  <a:srgbClr val="0070C0"/>
                </a:solidFill>
              </a:rPr>
              <a:t>trousers. </a:t>
            </a:r>
          </a:p>
          <a:p>
            <a:r>
              <a:rPr lang="en-GB" sz="2400" b="1" dirty="0" smtClean="0">
                <a:solidFill>
                  <a:srgbClr val="0070C0"/>
                </a:solidFill>
              </a:rPr>
              <a:t>I </a:t>
            </a:r>
            <a:r>
              <a:rPr lang="en-GB" sz="2400" b="1" dirty="0">
                <a:solidFill>
                  <a:srgbClr val="0070C0"/>
                </a:solidFill>
              </a:rPr>
              <a:t>think </a:t>
            </a:r>
            <a:r>
              <a:rPr lang="en-GB" sz="2400" b="1" dirty="0" smtClean="0">
                <a:solidFill>
                  <a:srgbClr val="0070C0"/>
                </a:solidFill>
              </a:rPr>
              <a:t>that he is sporty because </a:t>
            </a:r>
            <a:r>
              <a:rPr lang="en-GB" sz="2400" b="1" dirty="0">
                <a:solidFill>
                  <a:srgbClr val="0070C0"/>
                </a:solidFill>
              </a:rPr>
              <a:t>he is playing football. 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en-GB" sz="2400" b="1" dirty="0" smtClean="0">
                <a:solidFill>
                  <a:srgbClr val="0070C0"/>
                </a:solidFill>
              </a:rPr>
              <a:t>He is </a:t>
            </a:r>
            <a:r>
              <a:rPr lang="en-GB" sz="2400" b="1" dirty="0">
                <a:solidFill>
                  <a:srgbClr val="0070C0"/>
                </a:solidFill>
              </a:rPr>
              <a:t>outside. 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en-GB" sz="2400" b="1" dirty="0" smtClean="0">
                <a:solidFill>
                  <a:srgbClr val="0070C0"/>
                </a:solidFill>
              </a:rPr>
              <a:t>In </a:t>
            </a:r>
            <a:r>
              <a:rPr lang="en-GB" sz="2400" b="1" dirty="0">
                <a:solidFill>
                  <a:srgbClr val="0070C0"/>
                </a:solidFill>
              </a:rPr>
              <a:t>my opinion, </a:t>
            </a:r>
            <a:r>
              <a:rPr lang="en-GB" sz="2400" b="1" dirty="0" smtClean="0">
                <a:solidFill>
                  <a:srgbClr val="0070C0"/>
                </a:solidFill>
              </a:rPr>
              <a:t>the weather is not very nice because </a:t>
            </a:r>
            <a:r>
              <a:rPr lang="en-GB" sz="2400" b="1" dirty="0">
                <a:solidFill>
                  <a:srgbClr val="0070C0"/>
                </a:solidFill>
              </a:rPr>
              <a:t>there are </a:t>
            </a:r>
            <a:r>
              <a:rPr lang="en-GB" sz="2400" b="1" dirty="0" smtClean="0">
                <a:solidFill>
                  <a:srgbClr val="0070C0"/>
                </a:solidFill>
              </a:rPr>
              <a:t>some clouds in the sky. </a:t>
            </a:r>
          </a:p>
          <a:p>
            <a:r>
              <a:rPr lang="en-GB" sz="2400" b="1" dirty="0" smtClean="0">
                <a:solidFill>
                  <a:srgbClr val="0070C0"/>
                </a:solidFill>
              </a:rPr>
              <a:t>Also</a:t>
            </a:r>
            <a:r>
              <a:rPr lang="en-GB" sz="2400" b="1" dirty="0">
                <a:solidFill>
                  <a:srgbClr val="0070C0"/>
                </a:solidFill>
              </a:rPr>
              <a:t>, </a:t>
            </a:r>
            <a:r>
              <a:rPr lang="en-GB" sz="2400" b="1" dirty="0" smtClean="0">
                <a:solidFill>
                  <a:srgbClr val="0070C0"/>
                </a:solidFill>
              </a:rPr>
              <a:t>there are </a:t>
            </a:r>
            <a:r>
              <a:rPr lang="en-GB" sz="2400" b="1" dirty="0">
                <a:solidFill>
                  <a:srgbClr val="0070C0"/>
                </a:solidFill>
              </a:rPr>
              <a:t>some trees.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6133" y="849603"/>
            <a:ext cx="26642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Sur la photo, </a:t>
            </a:r>
            <a:r>
              <a:rPr lang="en-GB" sz="2400" b="1" dirty="0" err="1">
                <a:solidFill>
                  <a:srgbClr val="FF0000"/>
                </a:solidFill>
              </a:rPr>
              <a:t>il</a:t>
            </a:r>
            <a:r>
              <a:rPr lang="en-GB" sz="2400" b="1" dirty="0">
                <a:solidFill>
                  <a:srgbClr val="FF0000"/>
                </a:solidFill>
              </a:rPr>
              <a:t> y a un </a:t>
            </a:r>
            <a:r>
              <a:rPr lang="en-GB" sz="2400" b="1" dirty="0" err="1">
                <a:solidFill>
                  <a:srgbClr val="FF0000"/>
                </a:solidFill>
              </a:rPr>
              <a:t>garçon</a:t>
            </a:r>
            <a:r>
              <a:rPr lang="en-GB" sz="2400" b="1" dirty="0">
                <a:solidFill>
                  <a:srgbClr val="FF0000"/>
                </a:solidFill>
              </a:rPr>
              <a:t>. 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Il </a:t>
            </a:r>
            <a:r>
              <a:rPr lang="en-GB" sz="2400" b="1" dirty="0" err="1" smtClean="0">
                <a:solidFill>
                  <a:srgbClr val="FF0000"/>
                </a:solidFill>
              </a:rPr>
              <a:t>porte</a:t>
            </a:r>
            <a:r>
              <a:rPr lang="en-GB" sz="2400" b="1" dirty="0" smtClean="0">
                <a:solidFill>
                  <a:srgbClr val="FF0000"/>
                </a:solidFill>
              </a:rPr>
              <a:t> un </a:t>
            </a:r>
            <a:r>
              <a:rPr lang="en-GB" sz="2400" b="1" dirty="0">
                <a:solidFill>
                  <a:srgbClr val="FF0000"/>
                </a:solidFill>
              </a:rPr>
              <a:t>t-shirt bleu et </a:t>
            </a:r>
            <a:r>
              <a:rPr lang="en-GB" sz="2400" b="1" dirty="0" smtClean="0">
                <a:solidFill>
                  <a:srgbClr val="FF0000"/>
                </a:solidFill>
              </a:rPr>
              <a:t>un </a:t>
            </a:r>
            <a:r>
              <a:rPr lang="en-GB" sz="2400" b="1" dirty="0" err="1" smtClean="0">
                <a:solidFill>
                  <a:srgbClr val="FF0000"/>
                </a:solidFill>
              </a:rPr>
              <a:t>pantalon</a:t>
            </a:r>
            <a:r>
              <a:rPr lang="en-GB" sz="2400" b="1" dirty="0" smtClean="0">
                <a:solidFill>
                  <a:srgbClr val="FF0000"/>
                </a:solidFill>
              </a:rPr>
              <a:t> noir</a:t>
            </a:r>
            <a:r>
              <a:rPr lang="en-GB" sz="2400" b="1" dirty="0">
                <a:solidFill>
                  <a:srgbClr val="FF0000"/>
                </a:solidFill>
              </a:rPr>
              <a:t>. 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Je </a:t>
            </a:r>
            <a:r>
              <a:rPr lang="en-GB" sz="2400" b="1" dirty="0" err="1" smtClean="0">
                <a:solidFill>
                  <a:srgbClr val="FF0000"/>
                </a:solidFill>
              </a:rPr>
              <a:t>pense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qu’il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est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sportif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car </a:t>
            </a:r>
            <a:r>
              <a:rPr lang="en-GB" sz="2400" b="1" dirty="0" err="1" smtClean="0">
                <a:solidFill>
                  <a:srgbClr val="FF0000"/>
                </a:solidFill>
              </a:rPr>
              <a:t>il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joue</a:t>
            </a:r>
            <a:r>
              <a:rPr lang="en-GB" sz="2400" b="1" dirty="0" smtClean="0">
                <a:solidFill>
                  <a:srgbClr val="FF0000"/>
                </a:solidFill>
              </a:rPr>
              <a:t> au foot. 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Il </a:t>
            </a:r>
            <a:r>
              <a:rPr lang="en-GB" sz="2400" b="1" dirty="0" err="1">
                <a:solidFill>
                  <a:srgbClr val="FF0000"/>
                </a:solidFill>
              </a:rPr>
              <a:t>est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dehors</a:t>
            </a:r>
            <a:r>
              <a:rPr lang="en-GB" sz="2400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A mon </a:t>
            </a:r>
            <a:r>
              <a:rPr lang="en-GB" sz="2400" b="1" dirty="0" err="1" smtClean="0">
                <a:solidFill>
                  <a:srgbClr val="FF0000"/>
                </a:solidFill>
              </a:rPr>
              <a:t>avis</a:t>
            </a:r>
            <a:r>
              <a:rPr lang="en-GB" sz="2400" b="1" dirty="0" smtClean="0">
                <a:solidFill>
                  <a:srgbClr val="FF0000"/>
                </a:solidFill>
              </a:rPr>
              <a:t>, </a:t>
            </a:r>
            <a:r>
              <a:rPr lang="en-GB" sz="2400" b="1" dirty="0" err="1">
                <a:solidFill>
                  <a:srgbClr val="FF0000"/>
                </a:solidFill>
              </a:rPr>
              <a:t>il</a:t>
            </a:r>
            <a:r>
              <a:rPr lang="en-GB" sz="2400" b="1" dirty="0">
                <a:solidFill>
                  <a:srgbClr val="FF0000"/>
                </a:solidFill>
              </a:rPr>
              <a:t> ne fait pas </a:t>
            </a:r>
            <a:r>
              <a:rPr lang="en-GB" sz="2400" b="1" dirty="0" err="1">
                <a:solidFill>
                  <a:srgbClr val="FF0000"/>
                </a:solidFill>
              </a:rPr>
              <a:t>très</a:t>
            </a:r>
            <a:r>
              <a:rPr lang="en-GB" sz="2400" b="1" dirty="0">
                <a:solidFill>
                  <a:srgbClr val="FF0000"/>
                </a:solidFill>
              </a:rPr>
              <a:t> beau </a:t>
            </a:r>
            <a:r>
              <a:rPr lang="en-GB" sz="2400" b="1" dirty="0" smtClean="0">
                <a:solidFill>
                  <a:srgbClr val="FF0000"/>
                </a:solidFill>
              </a:rPr>
              <a:t>car </a:t>
            </a:r>
            <a:r>
              <a:rPr lang="en-GB" sz="2400" b="1" dirty="0" err="1" smtClean="0">
                <a:solidFill>
                  <a:srgbClr val="FF0000"/>
                </a:solidFill>
              </a:rPr>
              <a:t>il</a:t>
            </a:r>
            <a:r>
              <a:rPr lang="en-GB" sz="2400" b="1" dirty="0" smtClean="0">
                <a:solidFill>
                  <a:srgbClr val="FF0000"/>
                </a:solidFill>
              </a:rPr>
              <a:t> y a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des </a:t>
            </a:r>
            <a:r>
              <a:rPr lang="en-GB" sz="2400" b="1" dirty="0" err="1">
                <a:solidFill>
                  <a:srgbClr val="FF0000"/>
                </a:solidFill>
              </a:rPr>
              <a:t>nuages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dans</a:t>
            </a:r>
            <a:r>
              <a:rPr lang="en-GB" sz="2400" b="1" dirty="0">
                <a:solidFill>
                  <a:srgbClr val="FF0000"/>
                </a:solidFill>
              </a:rPr>
              <a:t> le </a:t>
            </a:r>
            <a:r>
              <a:rPr lang="en-GB" sz="2400" b="1" dirty="0" err="1" smtClean="0">
                <a:solidFill>
                  <a:srgbClr val="FF0000"/>
                </a:solidFill>
              </a:rPr>
              <a:t>ciel</a:t>
            </a:r>
            <a:r>
              <a:rPr lang="en-GB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sz="2400" b="1" dirty="0" err="1" smtClean="0">
                <a:solidFill>
                  <a:srgbClr val="FF0000"/>
                </a:solidFill>
              </a:rPr>
              <a:t>Aussi</a:t>
            </a:r>
            <a:r>
              <a:rPr lang="en-GB" sz="2400" b="1" dirty="0" smtClean="0">
                <a:solidFill>
                  <a:srgbClr val="FF0000"/>
                </a:solidFill>
              </a:rPr>
              <a:t>, </a:t>
            </a:r>
            <a:r>
              <a:rPr lang="en-GB" sz="2400" b="1" dirty="0" err="1">
                <a:solidFill>
                  <a:srgbClr val="FF0000"/>
                </a:solidFill>
              </a:rPr>
              <a:t>il</a:t>
            </a:r>
            <a:r>
              <a:rPr lang="en-GB" sz="2400" b="1" dirty="0">
                <a:solidFill>
                  <a:srgbClr val="FF0000"/>
                </a:solidFill>
              </a:rPr>
              <a:t> y a </a:t>
            </a:r>
            <a:r>
              <a:rPr lang="en-GB" sz="2400" b="1" dirty="0" smtClean="0">
                <a:solidFill>
                  <a:srgbClr val="FF0000"/>
                </a:solidFill>
              </a:rPr>
              <a:t>des </a:t>
            </a:r>
            <a:r>
              <a:rPr lang="en-GB" sz="2400" b="1" dirty="0" err="1" smtClean="0">
                <a:solidFill>
                  <a:srgbClr val="FF0000"/>
                </a:solidFill>
              </a:rPr>
              <a:t>arbres</a:t>
            </a:r>
            <a:r>
              <a:rPr lang="en-GB" sz="2400" b="1" dirty="0" smtClean="0">
                <a:solidFill>
                  <a:srgbClr val="FF0000"/>
                </a:solidFill>
              </a:rPr>
              <a:t>.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1" name="Picture 10" descr="a426071_ph_294.ti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291" y="552904"/>
            <a:ext cx="3406645" cy="24190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174" y="5553345"/>
            <a:ext cx="3070789" cy="7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3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84" y="707886"/>
            <a:ext cx="8529965" cy="1247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870" y="2838634"/>
            <a:ext cx="7236822" cy="2331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27" y="2318681"/>
            <a:ext cx="4436142" cy="4397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870" y="5856962"/>
            <a:ext cx="4917199" cy="6058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350" y="0"/>
            <a:ext cx="482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err="1" smtClean="0"/>
              <a:t>Exercice</a:t>
            </a:r>
            <a:r>
              <a:rPr lang="en-GB" sz="4000" b="1" u="sng" dirty="0" smtClean="0"/>
              <a:t> </a:t>
            </a:r>
            <a:r>
              <a:rPr lang="en-GB" sz="4000" b="1" u="sng" dirty="0" err="1" smtClean="0"/>
              <a:t>écrit</a:t>
            </a:r>
            <a:endParaRPr lang="en-GB" sz="4000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/>
          <a:srcRect l="27816" t="20835" r="23506" b="20929"/>
          <a:stretch/>
        </p:blipFill>
        <p:spPr>
          <a:xfrm>
            <a:off x="8684962" y="0"/>
            <a:ext cx="3380963" cy="25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3"/>
          <p:cNvSpPr txBox="1"/>
          <p:nvPr/>
        </p:nvSpPr>
        <p:spPr>
          <a:xfrm>
            <a:off x="1689109" y="1565208"/>
            <a:ext cx="8554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 </a:t>
            </a:r>
            <a:r>
              <a:rPr kumimoji="0" lang="fr-FR" sz="2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 </a:t>
            </a:r>
            <a:r>
              <a:rPr kumimoji="0" lang="fr-FR" sz="2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</a:t>
            </a:r>
            <a:endParaRPr kumimoji="0" lang="fr-FR" sz="2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099334" y="160171"/>
            <a:ext cx="6410802" cy="692944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76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C’était</a:t>
            </a:r>
            <a:r>
              <a:rPr kumimoji="0" lang="es-ES_tradnl" sz="576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s-ES_tradnl" sz="576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comment</a:t>
            </a:r>
            <a:r>
              <a:rPr kumimoji="0" lang="es-ES_tradnl" sz="576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?</a:t>
            </a:r>
          </a:p>
        </p:txBody>
      </p:sp>
      <p:sp>
        <p:nvSpPr>
          <p:cNvPr id="13" name="Rectangle : coins arrondis 6">
            <a:extLst>
              <a:ext uri="{FF2B5EF4-FFF2-40B4-BE49-F238E27FC236}">
                <a16:creationId xmlns:a16="http://schemas.microsoft.com/office/drawing/2014/main" id="{DC71755E-B9D0-4212-B82B-C84756250440}"/>
              </a:ext>
            </a:extLst>
          </p:cNvPr>
          <p:cNvSpPr/>
          <p:nvPr/>
        </p:nvSpPr>
        <p:spPr>
          <a:xfrm>
            <a:off x="3104936" y="5508508"/>
            <a:ext cx="5997920" cy="110171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Très = very           Assez = </a:t>
            </a:r>
            <a:r>
              <a:rPr kumimoji="0" lang="fr-FR" sz="288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quite</a:t>
            </a: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peu = a little         Plutôt = </a:t>
            </a:r>
            <a:r>
              <a:rPr kumimoji="0" lang="fr-FR" sz="288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rather</a:t>
            </a: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5A0A251C-DC57-41DF-B5F4-74E87915ED58}"/>
              </a:ext>
            </a:extLst>
          </p:cNvPr>
          <p:cNvSpPr/>
          <p:nvPr/>
        </p:nvSpPr>
        <p:spPr>
          <a:xfrm>
            <a:off x="-1" y="487369"/>
            <a:ext cx="4829695" cy="1658940"/>
          </a:xfrm>
          <a:prstGeom prst="wedgeEllipseCallout">
            <a:avLst>
              <a:gd name="adj1" fmla="val 55712"/>
              <a:gd name="adj2" fmla="val 4821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me </a:t>
            </a: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semble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crois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fermement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en-GB" sz="192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pense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que… Je </a:t>
            </a:r>
            <a:r>
              <a:rPr kumimoji="0" lang="en-GB" sz="192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trouve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J’estime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Je </a:t>
            </a:r>
            <a:r>
              <a:rPr kumimoji="0" lang="en-GB" sz="19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suppose que</a:t>
            </a:r>
            <a:r>
              <a:rPr kumimoji="0" lang="en-GB" sz="19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20" b="1" dirty="0" smtClean="0">
                <a:solidFill>
                  <a:prstClr val="black"/>
                </a:solidFill>
                <a:latin typeface="Calibri" panose="020F0502020204030204"/>
              </a:rPr>
              <a:t>Je </a:t>
            </a:r>
            <a:r>
              <a:rPr lang="en-GB" sz="1920" b="1" dirty="0" err="1" smtClean="0">
                <a:solidFill>
                  <a:prstClr val="black"/>
                </a:solidFill>
                <a:latin typeface="Calibri" panose="020F0502020204030204"/>
              </a:rPr>
              <a:t>dirais</a:t>
            </a:r>
            <a:r>
              <a:rPr lang="en-GB" sz="1920" b="1" dirty="0" smtClean="0">
                <a:solidFill>
                  <a:prstClr val="black"/>
                </a:solidFill>
                <a:latin typeface="Calibri" panose="020F0502020204030204"/>
              </a:rPr>
              <a:t> que…</a:t>
            </a:r>
            <a:endParaRPr kumimoji="0" lang="en-GB" sz="19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6291" y="4153430"/>
            <a:ext cx="293792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mon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avis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c’était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facile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54218" y="4153430"/>
            <a:ext cx="311074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mon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avis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c’était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pas mal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4964" y="4153430"/>
            <a:ext cx="307578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mon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avis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384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c’était</a:t>
            </a:r>
            <a:r>
              <a:rPr kumimoji="0" lang="en-GB" sz="38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difficile</a:t>
            </a:r>
          </a:p>
        </p:txBody>
      </p:sp>
      <p:sp>
        <p:nvSpPr>
          <p:cNvPr id="9" name="ZoneTexte 33"/>
          <p:cNvSpPr txBox="1"/>
          <p:nvPr/>
        </p:nvSpPr>
        <p:spPr>
          <a:xfrm>
            <a:off x="10243659" y="234244"/>
            <a:ext cx="1598579" cy="15840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S.A.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19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042" y="1470213"/>
            <a:ext cx="10515600" cy="219889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13800" dirty="0" smtClean="0"/>
              <a:t>POSSIBLE HW</a:t>
            </a:r>
            <a:endParaRPr lang="en-GB" sz="13800" dirty="0"/>
          </a:p>
        </p:txBody>
      </p:sp>
    </p:spTree>
    <p:extLst>
      <p:ext uri="{BB962C8B-B14F-4D97-AF65-F5344CB8AC3E}">
        <p14:creationId xmlns:p14="http://schemas.microsoft.com/office/powerpoint/2010/main" val="6648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33" y="314794"/>
            <a:ext cx="10103370" cy="62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223" y="-247175"/>
            <a:ext cx="12192000" cy="2301839"/>
          </a:xfrm>
        </p:spPr>
        <p:txBody>
          <a:bodyPr>
            <a:noAutofit/>
          </a:bodyPr>
          <a:lstStyle/>
          <a:p>
            <a:pPr algn="l" eaLnBrk="1" hangingPunct="1"/>
            <a:r>
              <a:rPr lang="fr-FR" altLang="en-US" sz="4400" u="sng" dirty="0">
                <a:latin typeface="Comic Sans MS" panose="030F0702030302020204" pitchFamily="66" charset="0"/>
              </a:rPr>
              <a:t>En classe</a:t>
            </a:r>
            <a:r>
              <a:rPr lang="fr-FR" altLang="en-US" sz="4400" dirty="0">
                <a:latin typeface="Comic Sans MS" panose="030F0702030302020204" pitchFamily="66" charset="0"/>
              </a:rPr>
              <a:t>	    		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   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Mardi</a:t>
            </a:r>
            <a:r>
              <a:rPr lang="fr-FR" altLang="en-US" sz="4400" u="sng" dirty="0">
                <a:latin typeface="Comic Sans MS" panose="030F0702030302020204" pitchFamily="66" charset="0"/>
              </a:rPr>
              <a:t>…</a:t>
            </a:r>
            <a:br>
              <a:rPr lang="fr-FR" altLang="en-US" sz="4400" u="sng" dirty="0">
                <a:latin typeface="Comic Sans MS" panose="030F0702030302020204" pitchFamily="66" charset="0"/>
              </a:rPr>
            </a:br>
            <a:r>
              <a:rPr lang="fr-FR" altLang="en-US" sz="4400" dirty="0">
                <a:latin typeface="Comic Sans MS" panose="030F0702030302020204" pitchFamily="66" charset="0"/>
              </a:rPr>
              <a:t>					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  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Il</a:t>
            </a:r>
            <a:r>
              <a:rPr lang="fr-FR" altLang="en-US" sz="4400" u="sng" dirty="0">
                <a:latin typeface="Comic Sans MS" panose="030F0702030302020204" pitchFamily="66" charset="0"/>
              </a:rPr>
              <a:t>…</a:t>
            </a:r>
            <a:br>
              <a:rPr lang="fr-FR" altLang="en-US" sz="4400" u="sng" dirty="0">
                <a:latin typeface="Comic Sans MS" panose="030F0702030302020204" pitchFamily="66" charset="0"/>
              </a:rPr>
            </a:br>
            <a:r>
              <a:rPr lang="fr-FR" altLang="en-US" sz="4400" dirty="0">
                <a:latin typeface="Comic Sans MS" panose="030F0702030302020204" pitchFamily="66" charset="0"/>
              </a:rPr>
              <a:t>        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</a:t>
            </a:r>
            <a:r>
              <a:rPr lang="fr-FR" altLang="en-US" sz="4400" dirty="0" smtClean="0">
                <a:latin typeface="Comic Sans MS" panose="030F0702030302020204" pitchFamily="66" charset="0"/>
              </a:rPr>
              <a:t>          </a:t>
            </a:r>
            <a:r>
              <a:rPr lang="fr-FR" altLang="en-US" sz="4400" u="sng" dirty="0" smtClean="0">
                <a:latin typeface="Comic Sans MS" panose="030F0702030302020204" pitchFamily="66" charset="0"/>
              </a:rPr>
              <a:t>Tu aimes le sport?</a:t>
            </a:r>
            <a:endParaRPr lang="fr-FR" altLang="en-US" sz="4400" u="sng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4825" y="2210551"/>
            <a:ext cx="3434542" cy="102224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Objectives</a:t>
            </a:r>
            <a:endParaRPr lang="fr-F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4825" y="3279308"/>
            <a:ext cx="10515600" cy="328854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600" b="1" dirty="0" smtClean="0">
                <a:solidFill>
                  <a:srgbClr val="00B050"/>
                </a:solidFill>
              </a:rPr>
              <a:t>I MUST </a:t>
            </a:r>
            <a:r>
              <a:rPr lang="fr-FR" sz="3600" b="1" dirty="0" err="1" smtClean="0">
                <a:solidFill>
                  <a:srgbClr val="00B050"/>
                </a:solidFill>
              </a:rPr>
              <a:t>be</a:t>
            </a:r>
            <a:r>
              <a:rPr lang="fr-FR" sz="3600" b="1" dirty="0" smtClean="0">
                <a:solidFill>
                  <a:srgbClr val="00B050"/>
                </a:solidFill>
              </a:rPr>
              <a:t> able to recognise sports in French</a:t>
            </a:r>
          </a:p>
          <a:p>
            <a:pPr algn="l"/>
            <a:endParaRPr lang="fr-FR" sz="1000" b="1" dirty="0" smtClean="0">
              <a:solidFill>
                <a:srgbClr val="00B050"/>
              </a:solidFill>
            </a:endParaRPr>
          </a:p>
          <a:p>
            <a:pPr algn="l"/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I SHOULD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able to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name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sports in French and say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whether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I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like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sport and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which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sport I 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play</a:t>
            </a:r>
            <a:endParaRPr lang="fr-FR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endParaRPr lang="fr-FR" sz="1000" b="1" dirty="0" smtClean="0">
              <a:solidFill>
                <a:srgbClr val="FFC000"/>
              </a:solidFill>
            </a:endParaRPr>
          </a:p>
          <a:p>
            <a:pPr algn="l"/>
            <a:r>
              <a:rPr lang="fr-FR" sz="3600" b="1" dirty="0" smtClean="0">
                <a:solidFill>
                  <a:srgbClr val="FF0000"/>
                </a:solidFill>
              </a:rPr>
              <a:t>I COULD </a:t>
            </a:r>
            <a:r>
              <a:rPr lang="fr-FR" sz="3600" b="1" dirty="0" err="1" smtClean="0">
                <a:solidFill>
                  <a:srgbClr val="FF0000"/>
                </a:solidFill>
              </a:rPr>
              <a:t>add</a:t>
            </a:r>
            <a:r>
              <a:rPr lang="fr-FR" sz="3600" b="1" dirty="0" smtClean="0">
                <a:solidFill>
                  <a:srgbClr val="FF0000"/>
                </a:solidFill>
              </a:rPr>
              <a:t> justifications and the future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011" y="1477272"/>
            <a:ext cx="999579" cy="1310672"/>
          </a:xfrm>
          <a:prstGeom prst="rect">
            <a:avLst/>
          </a:prstGeom>
        </p:spPr>
      </p:pic>
      <p:sp>
        <p:nvSpPr>
          <p:cNvPr id="2" name="AutoShape 2" descr="File:Green tick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860" y="3111100"/>
            <a:ext cx="911330" cy="91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042" y="1470213"/>
            <a:ext cx="10515600" cy="405204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13800" dirty="0" smtClean="0"/>
              <a:t>EXTRA RESOURCES</a:t>
            </a:r>
            <a:endParaRPr lang="en-GB" sz="13800" dirty="0"/>
          </a:p>
        </p:txBody>
      </p:sp>
    </p:spTree>
    <p:extLst>
      <p:ext uri="{BB962C8B-B14F-4D97-AF65-F5344CB8AC3E}">
        <p14:creationId xmlns:p14="http://schemas.microsoft.com/office/powerpoint/2010/main" val="42784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s-ES_tradnl" altLang="en-US" dirty="0" err="1"/>
              <a:t>Tips</a:t>
            </a:r>
            <a:r>
              <a:rPr lang="es-ES_tradnl" altLang="en-US" dirty="0"/>
              <a:t> </a:t>
            </a:r>
            <a:r>
              <a:rPr lang="es-ES_tradnl" altLang="en-US" dirty="0" err="1"/>
              <a:t>for</a:t>
            </a:r>
            <a:r>
              <a:rPr lang="es-ES_tradnl" altLang="en-US" dirty="0"/>
              <a:t> </a:t>
            </a:r>
            <a:r>
              <a:rPr lang="es-ES_tradnl" altLang="en-US" dirty="0" err="1"/>
              <a:t>dealing</a:t>
            </a:r>
            <a:r>
              <a:rPr lang="es-ES_tradnl" altLang="en-US" dirty="0"/>
              <a:t> </a:t>
            </a:r>
            <a:r>
              <a:rPr lang="es-ES_tradnl" altLang="en-US" dirty="0" err="1"/>
              <a:t>with</a:t>
            </a:r>
            <a:r>
              <a:rPr lang="es-ES_tradnl" altLang="en-US" dirty="0"/>
              <a:t> </a:t>
            </a:r>
            <a:r>
              <a:rPr lang="es-ES_tradnl" altLang="en-US" dirty="0" err="1"/>
              <a:t>unfamiliar</a:t>
            </a:r>
            <a:r>
              <a:rPr lang="es-ES_tradnl" altLang="en-US" dirty="0"/>
              <a:t> </a:t>
            </a:r>
            <a:r>
              <a:rPr lang="es-ES_tradnl" altLang="en-US" dirty="0" err="1"/>
              <a:t>vocabulary</a:t>
            </a:r>
            <a:endParaRPr lang="es-ES_tradnl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57951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s-ES_tradnl" altLang="en-US" dirty="0"/>
              <a:t>Look </a:t>
            </a:r>
            <a:r>
              <a:rPr lang="es-ES_tradnl" altLang="en-US" dirty="0" err="1"/>
              <a:t>for</a:t>
            </a:r>
            <a:r>
              <a:rPr lang="es-ES_tradnl" altLang="en-US" dirty="0"/>
              <a:t> </a:t>
            </a:r>
            <a:r>
              <a:rPr lang="es-ES_tradnl" altLang="en-US" dirty="0" err="1"/>
              <a:t>cognates</a:t>
            </a:r>
            <a:r>
              <a:rPr lang="es-ES_tradnl" altLang="en-US" dirty="0"/>
              <a:t> / </a:t>
            </a:r>
            <a:r>
              <a:rPr lang="es-ES_tradnl" altLang="en-US" dirty="0" err="1"/>
              <a:t>near</a:t>
            </a:r>
            <a:r>
              <a:rPr lang="es-ES_tradnl" altLang="en-US" dirty="0"/>
              <a:t> </a:t>
            </a:r>
            <a:r>
              <a:rPr lang="es-ES_tradnl" altLang="en-US" dirty="0" err="1"/>
              <a:t>cognates</a:t>
            </a:r>
            <a:endParaRPr lang="es-ES_tradnl" altLang="en-US" dirty="0"/>
          </a:p>
          <a:p>
            <a:r>
              <a:rPr lang="es-ES_tradnl" altLang="en-US" dirty="0"/>
              <a:t>Look </a:t>
            </a:r>
            <a:r>
              <a:rPr lang="es-ES_tradnl" altLang="en-US" dirty="0" err="1"/>
              <a:t>for</a:t>
            </a:r>
            <a:r>
              <a:rPr lang="es-ES_tradnl" altLang="en-US" dirty="0"/>
              <a:t> </a:t>
            </a:r>
            <a:r>
              <a:rPr lang="es-ES_tradnl" altLang="en-US" dirty="0" err="1"/>
              <a:t>words</a:t>
            </a:r>
            <a:r>
              <a:rPr lang="es-ES_tradnl" altLang="en-US" dirty="0"/>
              <a:t> similar to </a:t>
            </a:r>
            <a:r>
              <a:rPr lang="es-ES_tradnl" altLang="en-US" dirty="0" err="1"/>
              <a:t>other</a:t>
            </a:r>
            <a:r>
              <a:rPr lang="es-ES_tradnl" altLang="en-US" dirty="0"/>
              <a:t> </a:t>
            </a:r>
            <a:r>
              <a:rPr lang="es-ES_tradnl" altLang="en-US" dirty="0" err="1"/>
              <a:t>languages</a:t>
            </a:r>
            <a:endParaRPr lang="es-ES_tradnl" altLang="en-US" dirty="0"/>
          </a:p>
          <a:p>
            <a:r>
              <a:rPr lang="es-ES_tradnl" altLang="en-US" dirty="0"/>
              <a:t>Look </a:t>
            </a:r>
            <a:r>
              <a:rPr lang="es-ES_tradnl" altLang="en-US" dirty="0" err="1"/>
              <a:t>for</a:t>
            </a:r>
            <a:r>
              <a:rPr lang="es-ES_tradnl" altLang="en-US" dirty="0"/>
              <a:t> </a:t>
            </a:r>
            <a:r>
              <a:rPr lang="es-ES_tradnl" altLang="en-US" dirty="0" err="1"/>
              <a:t>words</a:t>
            </a:r>
            <a:r>
              <a:rPr lang="es-ES_tradnl" altLang="en-US" dirty="0"/>
              <a:t> </a:t>
            </a:r>
            <a:r>
              <a:rPr lang="es-ES_tradnl" altLang="en-US" dirty="0" err="1"/>
              <a:t>you</a:t>
            </a:r>
            <a:r>
              <a:rPr lang="es-ES_tradnl" altLang="en-US" dirty="0"/>
              <a:t> </a:t>
            </a:r>
            <a:r>
              <a:rPr lang="es-ES_tradnl" altLang="en-US" dirty="0" err="1"/>
              <a:t>already</a:t>
            </a:r>
            <a:r>
              <a:rPr lang="es-ES_tradnl" altLang="en-US" dirty="0"/>
              <a:t> </a:t>
            </a:r>
            <a:r>
              <a:rPr lang="es-ES_tradnl" altLang="en-US" dirty="0" err="1"/>
              <a:t>know</a:t>
            </a:r>
            <a:endParaRPr lang="es-ES_tradnl" altLang="en-US" dirty="0"/>
          </a:p>
          <a:p>
            <a:r>
              <a:rPr lang="es-ES_tradnl" altLang="en-US" dirty="0"/>
              <a:t>Use </a:t>
            </a:r>
            <a:r>
              <a:rPr lang="es-ES_tradnl" altLang="en-US" dirty="0" err="1"/>
              <a:t>context</a:t>
            </a:r>
            <a:r>
              <a:rPr lang="es-ES_tradnl" altLang="en-US" dirty="0"/>
              <a:t> (</a:t>
            </a:r>
            <a:r>
              <a:rPr lang="es-ES_tradnl" altLang="en-US" dirty="0" err="1"/>
              <a:t>the</a:t>
            </a:r>
            <a:r>
              <a:rPr lang="es-ES_tradnl" altLang="en-US" dirty="0"/>
              <a:t> </a:t>
            </a:r>
            <a:r>
              <a:rPr lang="es-ES_tradnl" altLang="en-US" dirty="0" err="1"/>
              <a:t>words</a:t>
            </a:r>
            <a:r>
              <a:rPr lang="es-ES_tradnl" altLang="en-US" dirty="0"/>
              <a:t> </a:t>
            </a:r>
            <a:r>
              <a:rPr lang="es-ES_tradnl" altLang="en-US" dirty="0" err="1"/>
              <a:t>around</a:t>
            </a:r>
            <a:r>
              <a:rPr lang="es-ES_tradnl" altLang="en-US" dirty="0"/>
              <a:t>)</a:t>
            </a:r>
          </a:p>
          <a:p>
            <a:r>
              <a:rPr lang="es-ES_tradnl" altLang="en-US" dirty="0"/>
              <a:t>Use </a:t>
            </a:r>
            <a:r>
              <a:rPr lang="es-ES_tradnl" altLang="en-US" dirty="0" err="1"/>
              <a:t>process</a:t>
            </a:r>
            <a:r>
              <a:rPr lang="es-ES_tradnl" altLang="en-US" dirty="0"/>
              <a:t> of </a:t>
            </a:r>
            <a:r>
              <a:rPr lang="es-ES_tradnl" altLang="en-US" dirty="0" err="1"/>
              <a:t>elimination</a:t>
            </a:r>
            <a:endParaRPr lang="es-ES_tradnl" altLang="en-US" dirty="0"/>
          </a:p>
          <a:p>
            <a:r>
              <a:rPr lang="es-ES_tradnl" altLang="en-US" dirty="0"/>
              <a:t>Use </a:t>
            </a:r>
            <a:r>
              <a:rPr lang="es-ES_tradnl" altLang="en-US" dirty="0" err="1"/>
              <a:t>grammar</a:t>
            </a:r>
            <a:r>
              <a:rPr lang="es-ES_tradnl" altLang="en-US" dirty="0"/>
              <a:t> rules to </a:t>
            </a:r>
            <a:r>
              <a:rPr lang="es-ES_tradnl" altLang="en-US" dirty="0" err="1"/>
              <a:t>help</a:t>
            </a:r>
            <a:r>
              <a:rPr lang="es-ES_tradnl" altLang="en-US" dirty="0"/>
              <a:t> </a:t>
            </a:r>
            <a:r>
              <a:rPr lang="es-ES_tradnl" altLang="en-US" dirty="0" err="1"/>
              <a:t>you</a:t>
            </a:r>
            <a:r>
              <a:rPr lang="es-ES_tradnl" altLang="en-US" dirty="0"/>
              <a:t> (</a:t>
            </a:r>
            <a:r>
              <a:rPr lang="es-ES_tradnl" altLang="en-US" dirty="0" err="1"/>
              <a:t>eg</a:t>
            </a:r>
            <a:r>
              <a:rPr lang="es-ES_tradnl" altLang="en-US" dirty="0"/>
              <a:t>. </a:t>
            </a:r>
            <a:r>
              <a:rPr lang="es-ES_tradnl" altLang="en-US" dirty="0" err="1"/>
              <a:t>plurals</a:t>
            </a:r>
            <a:r>
              <a:rPr lang="es-ES_tradnl" altLang="en-US" dirty="0"/>
              <a:t> / </a:t>
            </a:r>
            <a:r>
              <a:rPr lang="es-ES_tradnl" altLang="en-US" dirty="0" err="1"/>
              <a:t>feminine</a:t>
            </a:r>
            <a:r>
              <a:rPr lang="es-ES_tradnl" altLang="en-US" dirty="0"/>
              <a:t> / </a:t>
            </a:r>
            <a:r>
              <a:rPr lang="es-ES_tradnl" altLang="en-US" dirty="0" err="1"/>
              <a:t>masculine</a:t>
            </a:r>
            <a:r>
              <a:rPr lang="es-ES_tradnl" altLang="en-US" dirty="0"/>
              <a:t>)</a:t>
            </a:r>
          </a:p>
          <a:p>
            <a:r>
              <a:rPr lang="es-ES_tradnl" altLang="en-US" dirty="0"/>
              <a:t>Use a </a:t>
            </a:r>
            <a:r>
              <a:rPr lang="es-ES_tradnl" altLang="en-US" dirty="0" err="1"/>
              <a:t>dictionary</a:t>
            </a:r>
            <a:r>
              <a:rPr lang="es-ES_tradnl" altLang="en-US" dirty="0"/>
              <a:t> / </a:t>
            </a:r>
            <a:r>
              <a:rPr lang="es-ES_tradnl" altLang="en-US" dirty="0" err="1"/>
              <a:t>glossary</a:t>
            </a:r>
            <a:endParaRPr lang="es-ES_tradnl" altLang="en-US" dirty="0"/>
          </a:p>
          <a:p>
            <a:endParaRPr lang="es-ES_tradnl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943" y="1995584"/>
            <a:ext cx="1744723" cy="201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5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76531" y="750303"/>
            <a:ext cx="509816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Écoutez 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231904" y="2305676"/>
            <a:ext cx="3802022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90122" y="3774639"/>
            <a:ext cx="5962262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Répétez</a:t>
            </a:r>
          </a:p>
        </p:txBody>
      </p:sp>
      <p:pic>
        <p:nvPicPr>
          <p:cNvPr id="518146" name="Picture 2" descr="Résultat de recherche d'images pour &quot;liste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291" y="750302"/>
            <a:ext cx="1940362" cy="1940362"/>
          </a:xfrm>
          <a:prstGeom prst="rect">
            <a:avLst/>
          </a:prstGeom>
          <a:noFill/>
        </p:spPr>
      </p:pic>
      <p:pic>
        <p:nvPicPr>
          <p:cNvPr id="518150" name="Picture 6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8339" y="3774638"/>
            <a:ext cx="1555373" cy="1555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257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13" ma:contentTypeDescription="Create a new document." ma:contentTypeScope="" ma:versionID="0cc4d294273dc7b26cc47e5555d206ac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431d9951fde678b59925439c46196230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4023AC-CEBF-4E44-AF73-67573F01AC40}"/>
</file>

<file path=customXml/itemProps2.xml><?xml version="1.0" encoding="utf-8"?>
<ds:datastoreItem xmlns:ds="http://schemas.openxmlformats.org/officeDocument/2006/customXml" ds:itemID="{79C08BA3-3D6B-43CA-BBB4-C80937AA30C0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bb63e111-dce5-4a45-8def-dc0a7d76a260"/>
    <ds:schemaRef ds:uri="http://schemas.openxmlformats.org/package/2006/metadata/core-properties"/>
    <ds:schemaRef ds:uri="http://www.w3.org/XML/1998/namespace"/>
    <ds:schemaRef ds:uri="37bb6d48-7c88-44a9-a0ca-754bfa7f794b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33758C1-EB2D-455F-8654-80E76D55D8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2632</Words>
  <Application>Microsoft Office PowerPoint</Application>
  <PresentationFormat>Widescreen</PresentationFormat>
  <Paragraphs>564</Paragraphs>
  <Slides>81</Slides>
  <Notes>14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91" baseType="lpstr">
      <vt:lpstr>Albertus Medium</vt:lpstr>
      <vt:lpstr>Arial</vt:lpstr>
      <vt:lpstr>Calibri</vt:lpstr>
      <vt:lpstr>Calibri Light</vt:lpstr>
      <vt:lpstr>Chiller</vt:lpstr>
      <vt:lpstr>Comic Sans MS</vt:lpstr>
      <vt:lpstr>Times New Roman</vt:lpstr>
      <vt:lpstr>Wingdings</vt:lpstr>
      <vt:lpstr>Office Theme</vt:lpstr>
      <vt:lpstr>Default Design</vt:lpstr>
      <vt:lpstr>Starter</vt:lpstr>
      <vt:lpstr>Lesson 1</vt:lpstr>
      <vt:lpstr>PowerPoint Presentation</vt:lpstr>
      <vt:lpstr>Retrieval starter OR speaking routine to be added</vt:lpstr>
      <vt:lpstr>En classe                     Mardi…                    Il…                     Tu aimes le sport?</vt:lpstr>
      <vt:lpstr>Comment dit-on… en français?</vt:lpstr>
      <vt:lpstr>PowerPoint Presentation</vt:lpstr>
      <vt:lpstr>En classe                     Mardi…                    Il…                     Tu aimes le sport?</vt:lpstr>
      <vt:lpstr>PowerPoint Presentation</vt:lpstr>
      <vt:lpstr>PowerPoint Presentation</vt:lpstr>
      <vt:lpstr>PowerPoint Presentation</vt:lpstr>
      <vt:lpstr>PowerPoint Presentation</vt:lpstr>
      <vt:lpstr>Slap the 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 classe                     Mardi…                    Il…                     Tu aimes le sport?</vt:lpstr>
      <vt:lpstr>PowerPoint Presentation</vt:lpstr>
      <vt:lpstr>PowerPoint Presentation</vt:lpstr>
      <vt:lpstr>Lesson 2</vt:lpstr>
      <vt:lpstr>Retrieval starter OR speaking routine to be added</vt:lpstr>
      <vt:lpstr>En classe                     Mardi…                    Il…                     Tu es sportif/sportive?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 classe                     Mardi…                    Il…                     Tu es sportif/sportive?</vt:lpstr>
      <vt:lpstr>Differentiated slides for set 1 + set 2 </vt:lpstr>
      <vt:lpstr>Personal Pronouns </vt:lpstr>
      <vt:lpstr>Personal Pronouns </vt:lpstr>
      <vt:lpstr>What does the infinitive JOUER mean? </vt:lpstr>
      <vt:lpstr>The verb JOUER – TO play.</vt:lpstr>
      <vt:lpstr>The verb JOUER – TO play.</vt:lpstr>
      <vt:lpstr>The verb JOUER – TO play.</vt:lpstr>
      <vt:lpstr>The verb JOUER – TO play.</vt:lpstr>
      <vt:lpstr>2 POSSIBLE WORKSHEETS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3</vt:lpstr>
      <vt:lpstr>En classe                     Mardi…                    Il…                     Ils sont sportifs?</vt:lpstr>
      <vt:lpstr>Starter- Negative structures</vt:lpstr>
      <vt:lpstr>The negative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 classe                     Mardi…                    Il…                     Ils sont sportifs?</vt:lpstr>
      <vt:lpstr>GCSE Photo description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possible writing tasks 1- the worksheet (Could be used for HW) 2- the tangled description 3- The photo description</vt:lpstr>
      <vt:lpstr>PowerPoint Presentation</vt:lpstr>
      <vt:lpstr>Tangled description</vt:lpstr>
      <vt:lpstr>Tangled description</vt:lpstr>
      <vt:lpstr>PowerPoint Presentation</vt:lpstr>
      <vt:lpstr>PowerPoint Presentation</vt:lpstr>
      <vt:lpstr>POSSIBLE HW</vt:lpstr>
      <vt:lpstr>PowerPoint Presentation</vt:lpstr>
      <vt:lpstr>EXTRA RESOURCES</vt:lpstr>
      <vt:lpstr>Tips for dealing with unfamiliar vocabulary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Saubolle</dc:creator>
  <cp:lastModifiedBy>Pro Staff</cp:lastModifiedBy>
  <cp:revision>78</cp:revision>
  <dcterms:created xsi:type="dcterms:W3CDTF">2019-05-21T13:07:58Z</dcterms:created>
  <dcterms:modified xsi:type="dcterms:W3CDTF">2021-12-15T16:06:25Z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