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9" r:id="rId4"/>
    <p:sldId id="280" r:id="rId5"/>
    <p:sldId id="282" r:id="rId6"/>
    <p:sldId id="281" r:id="rId7"/>
    <p:sldId id="275" r:id="rId8"/>
    <p:sldId id="267" r:id="rId9"/>
    <p:sldId id="270" r:id="rId10"/>
    <p:sldId id="271" r:id="rId11"/>
    <p:sldId id="266" r:id="rId12"/>
    <p:sldId id="276" r:id="rId13"/>
    <p:sldId id="277" r:id="rId14"/>
    <p:sldId id="278" r:id="rId15"/>
    <p:sldId id="279" r:id="rId16"/>
    <p:sldId id="264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268"/>
            <p14:sldId id="269"/>
            <p14:sldId id="280"/>
            <p14:sldId id="282"/>
            <p14:sldId id="281"/>
            <p14:sldId id="275"/>
            <p14:sldId id="267"/>
            <p14:sldId id="270"/>
            <p14:sldId id="271"/>
            <p14:sldId id="266"/>
            <p14:sldId id="276"/>
            <p14:sldId id="277"/>
            <p14:sldId id="278"/>
            <p14:sldId id="279"/>
            <p14:sldId id="264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683B9DC-433E-4892-99AB-A580AE0B65BD}" type="datetimeFigureOut">
              <a:rPr lang="en-GB" smtClean="0"/>
              <a:pPr/>
              <a:t>20/07/2018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FB75D8-0255-44D9-86EB-AC1F8D92CA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ZYSBlLRxf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4MhbkWJzKk" TargetMode="External"/><Relationship Id="rId2" Type="http://schemas.openxmlformats.org/officeDocument/2006/relationships/hyperlink" Target="https://www.ted.com/talks/ben_goldacre_battling_bad_scien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u="sng" dirty="0" smtClean="0">
                <a:latin typeface="Arial" panose="020B0604020202020204" pitchFamily="34" charset="0"/>
              </a:rPr>
              <a:t>8Ab Weighting and bias</a:t>
            </a:r>
            <a:endParaRPr lang="en-GB" sz="6600" u="sng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20 July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  <a:latin typeface="Arial" panose="020B0604020202020204" pitchFamily="34" charset="0"/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954107"/>
            <a:chOff x="253025" y="5447323"/>
            <a:chExt cx="2412020" cy="95410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Arial" panose="020B0604020202020204" pitchFamily="34" charset="0"/>
                </a:rPr>
                <a:t>@</a:t>
              </a:r>
              <a:r>
                <a:rPr lang="en-GB" sz="2800" b="1" dirty="0" err="1">
                  <a:latin typeface="Arial" panose="020B0604020202020204" pitchFamily="34" charset="0"/>
                </a:rPr>
                <a:t>hpscience</a:t>
              </a:r>
              <a:endParaRPr lang="en-GB" sz="28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238" y="1872500"/>
            <a:ext cx="4754880" cy="1446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00FF"/>
                </a:solidFill>
                <a:latin typeface="Arial" panose="020B0604020202020204" pitchFamily="34" charset="0"/>
              </a:rPr>
              <a:t>What does the </a:t>
            </a:r>
            <a:r>
              <a:rPr lang="en-GB" sz="4400" dirty="0">
                <a:solidFill>
                  <a:srgbClr val="0000FF"/>
                </a:solidFill>
                <a:latin typeface="Arial" panose="020B0604020202020204" pitchFamily="34" charset="0"/>
              </a:rPr>
              <a:t>w</a:t>
            </a:r>
            <a:r>
              <a:rPr lang="en-GB" sz="4400" dirty="0" smtClean="0">
                <a:solidFill>
                  <a:srgbClr val="0000FF"/>
                </a:solidFill>
                <a:latin typeface="Arial" panose="020B0604020202020204" pitchFamily="34" charset="0"/>
              </a:rPr>
              <a:t>ord bias mean?</a:t>
            </a:r>
            <a:endParaRPr lang="en-GB" sz="4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Confirmation Bias: Why You Should Seek Out Disconfirming Evidenc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22031" r="27276" b="18592"/>
          <a:stretch/>
        </p:blipFill>
        <p:spPr bwMode="auto">
          <a:xfrm>
            <a:off x="6425183" y="1852299"/>
            <a:ext cx="5378637" cy="39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8238" y="4108704"/>
            <a:ext cx="4754880" cy="2123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Bias in science can be a real problem.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344" y="2615938"/>
            <a:ext cx="11266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hlinkClick r:id="rId2"/>
              </a:rPr>
              <a:t>https://</a:t>
            </a:r>
            <a:r>
              <a:rPr lang="en-GB" sz="3200" dirty="0" smtClean="0">
                <a:latin typeface="Arial" panose="020B0604020202020204" pitchFamily="34" charset="0"/>
                <a:hlinkClick r:id="rId2"/>
              </a:rPr>
              <a:t>www.youtube.com/watch?v=ZZYSBlLRxfs</a:t>
            </a:r>
            <a:endParaRPr lang="en-GB" sz="3200" dirty="0" smtClean="0">
              <a:latin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224" y="292608"/>
            <a:ext cx="1166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</a:rPr>
              <a:t>Good video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344" y="2615938"/>
            <a:ext cx="112665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hlinkClick r:id="rId2"/>
              </a:rPr>
              <a:t>https://</a:t>
            </a:r>
            <a:r>
              <a:rPr lang="en-GB" sz="3200" dirty="0" smtClean="0">
                <a:latin typeface="Arial" panose="020B0604020202020204" pitchFamily="34" charset="0"/>
                <a:hlinkClick r:id="rId2"/>
              </a:rPr>
              <a:t>www.ted.com/talks/ben_goldacre_battling_bad_science</a:t>
            </a:r>
            <a:endParaRPr lang="en-GB" sz="3200" dirty="0" smtClean="0">
              <a:latin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GB" sz="3200" dirty="0" smtClean="0">
                <a:latin typeface="Arial" panose="020B0604020202020204" pitchFamily="34" charset="0"/>
                <a:hlinkClick r:id="rId3"/>
              </a:rPr>
              <a:t>www.youtube.com/watch?v=h4MhbkWJzKk</a:t>
            </a:r>
            <a:endParaRPr lang="en-GB" sz="3200" dirty="0" smtClean="0">
              <a:latin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</a:rPr>
              <a:t>Same video different source. </a:t>
            </a:r>
          </a:p>
          <a:p>
            <a:endParaRPr lang="en-GB" sz="3200" dirty="0">
              <a:latin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</a:rPr>
              <a:t>15 minutes</a:t>
            </a: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224" y="292608"/>
            <a:ext cx="11667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</a:rPr>
              <a:t>WARNING - The video is high level and a bit boring</a:t>
            </a:r>
            <a:endParaRPr lang="en-GB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904" y="3730752"/>
            <a:ext cx="5132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Do you know any fake science?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264" y="85344"/>
            <a:ext cx="11618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rgbClr val="0000FF"/>
                </a:solidFill>
              </a:rPr>
              <a:t>Pseudoscience</a:t>
            </a:r>
          </a:p>
          <a:p>
            <a:endParaRPr lang="en-GB" sz="3600" dirty="0" smtClean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Pseudo – false or fake</a:t>
            </a:r>
          </a:p>
          <a:p>
            <a:endParaRPr lang="en-GB" sz="3600" dirty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Pseudoscience – false or fake science, e.g. flat earth theory.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" y="3338648"/>
            <a:ext cx="6165342" cy="3082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328" y="3171824"/>
            <a:ext cx="5010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Pseudoscience is incompatible with scientific method because it is reported as fact without valid evidence or scientific review.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mmr causes autism hea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24" y="3576896"/>
            <a:ext cx="5781794" cy="31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688" y="377952"/>
            <a:ext cx="11777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Both bad science and pseudoscience can be misleading and damaging and in some cases it can be extremely dangerous.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131">
            <a:off x="8275699" y="1834134"/>
            <a:ext cx="3123819" cy="3485524"/>
          </a:xfrm>
          <a:prstGeom prst="rect">
            <a:avLst/>
          </a:prstGeom>
        </p:spPr>
      </p:pic>
      <p:pic>
        <p:nvPicPr>
          <p:cNvPr id="3076" name="Picture 4" descr="Image result for mmr causes autism front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1" b="52705"/>
          <a:stretch/>
        </p:blipFill>
        <p:spPr bwMode="auto">
          <a:xfrm rot="20461074">
            <a:off x="517500" y="2495889"/>
            <a:ext cx="5257673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182880"/>
            <a:ext cx="11777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Case study – MMR causes autism</a:t>
            </a:r>
          </a:p>
          <a:p>
            <a:endParaRPr lang="en-GB" sz="3600" dirty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A scientist published his research that claimed that MMR vaccinations caused autism.</a:t>
            </a:r>
          </a:p>
          <a:p>
            <a:endParaRPr lang="en-GB" sz="3600" dirty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His research was seriously flawed. It was based on a study of just 12 children. It was not reviewed by other scientists.</a:t>
            </a:r>
          </a:p>
          <a:p>
            <a:endParaRPr lang="en-GB" sz="3600" dirty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However, many parents stopped given their children the MMR vaccination and some children have subsequently died as a result.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648" y="475488"/>
            <a:ext cx="4730496" cy="5632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We sometimes hear people say;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I don’t need science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I don’t like science.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Science is boring.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Science is too hard.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7632" y="475487"/>
            <a:ext cx="6547104" cy="56323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Are you willing to be manipulated and influenced by bad science or pseudoscience?</a:t>
            </a:r>
          </a:p>
          <a:p>
            <a:endParaRPr lang="en-GB" sz="3600" dirty="0">
              <a:solidFill>
                <a:srgbClr val="00B050"/>
              </a:solidFill>
            </a:endParaRPr>
          </a:p>
          <a:p>
            <a:r>
              <a:rPr lang="en-GB" sz="3600" dirty="0" smtClean="0">
                <a:solidFill>
                  <a:srgbClr val="00B050"/>
                </a:solidFill>
              </a:rPr>
              <a:t>We </a:t>
            </a:r>
            <a:r>
              <a:rPr lang="en-GB" sz="3600" dirty="0">
                <a:solidFill>
                  <a:srgbClr val="00B050"/>
                </a:solidFill>
              </a:rPr>
              <a:t>teach you science for a very important reason.</a:t>
            </a:r>
          </a:p>
          <a:p>
            <a:endParaRPr lang="en-GB" sz="3600" dirty="0" smtClean="0">
              <a:solidFill>
                <a:srgbClr val="00B050"/>
              </a:solidFill>
            </a:endParaRPr>
          </a:p>
          <a:p>
            <a:r>
              <a:rPr lang="en-GB" sz="3600" dirty="0" smtClean="0">
                <a:solidFill>
                  <a:srgbClr val="00B050"/>
                </a:solidFill>
              </a:rPr>
              <a:t>Being able to understand science and tell good science from bad science is extremely valuable.</a:t>
            </a:r>
          </a:p>
        </p:txBody>
      </p:sp>
    </p:spTree>
    <p:extLst>
      <p:ext uri="{BB962C8B-B14F-4D97-AF65-F5344CB8AC3E}">
        <p14:creationId xmlns:p14="http://schemas.microsoft.com/office/powerpoint/2010/main" val="39363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24" y="256032"/>
            <a:ext cx="11667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When a scientist believes that they have discovered something new or different they have to publish their ideas in a Scientific Journal for other scientists to read and review.</a:t>
            </a:r>
            <a:endParaRPr lang="en-GB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Image result for medical journ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48" y="2186838"/>
            <a:ext cx="3336544" cy="46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224" y="2564356"/>
            <a:ext cx="7461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This process is really </a:t>
            </a:r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important. </a:t>
            </a:r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It stops people from just publishing information that simply isn’t true and cannot be backed up with evidence</a:t>
            </a:r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This is part of the </a:t>
            </a: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</a:rPr>
              <a:t>cientific Method</a:t>
            </a:r>
            <a:endParaRPr lang="en-GB"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16" y="18288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The Scientific Method</a:t>
            </a:r>
            <a:endParaRPr lang="en-GB" sz="3200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416" y="1147816"/>
            <a:ext cx="11423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FF"/>
                </a:solidFill>
                <a:latin typeface="Arial" panose="020B0604020202020204" pitchFamily="34" charset="0"/>
              </a:rPr>
              <a:t>The scientific method </a:t>
            </a:r>
            <a:r>
              <a:rPr lang="en-GB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tries </a:t>
            </a:r>
            <a:r>
              <a:rPr lang="en-GB" sz="3200" dirty="0">
                <a:solidFill>
                  <a:srgbClr val="0000FF"/>
                </a:solidFill>
                <a:latin typeface="Arial" panose="020B0604020202020204" pitchFamily="34" charset="0"/>
              </a:rPr>
              <a:t>to minimize the influence of </a:t>
            </a:r>
            <a:r>
              <a:rPr lang="en-GB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bias. </a:t>
            </a:r>
          </a:p>
          <a:p>
            <a:endParaRPr lang="en-GB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It is difficult for any scientist to totally remove bias because we all filter information </a:t>
            </a:r>
            <a:r>
              <a:rPr lang="en-GB" sz="3200" dirty="0">
                <a:solidFill>
                  <a:srgbClr val="0000FF"/>
                </a:solidFill>
                <a:latin typeface="Arial" panose="020B0604020202020204" pitchFamily="34" charset="0"/>
              </a:rPr>
              <a:t>based on </a:t>
            </a:r>
            <a:r>
              <a:rPr lang="en-GB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our own experiences.</a:t>
            </a:r>
          </a:p>
          <a:p>
            <a:endParaRPr lang="en-GB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Unfortunately</a:t>
            </a:r>
            <a:r>
              <a:rPr lang="en-GB" sz="3200" dirty="0">
                <a:solidFill>
                  <a:srgbClr val="0000FF"/>
                </a:solidFill>
                <a:latin typeface="Arial" panose="020B0604020202020204" pitchFamily="34" charset="0"/>
              </a:rPr>
              <a:t>, this filtering process can cause a scientist to prefer one outcome over another. </a:t>
            </a:r>
            <a:endParaRPr lang="en-GB" sz="32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GB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In </a:t>
            </a:r>
            <a:r>
              <a:rPr lang="en-GB" sz="3200" dirty="0">
                <a:solidFill>
                  <a:srgbClr val="0000FF"/>
                </a:solidFill>
                <a:latin typeface="Arial" panose="020B0604020202020204" pitchFamily="34" charset="0"/>
              </a:rPr>
              <a:t>the scientific community, where results have to be reviewed and duplicated, bias must be avoided at all costs.</a:t>
            </a:r>
          </a:p>
        </p:txBody>
      </p:sp>
    </p:spTree>
    <p:extLst>
      <p:ext uri="{BB962C8B-B14F-4D97-AF65-F5344CB8AC3E}">
        <p14:creationId xmlns:p14="http://schemas.microsoft.com/office/powerpoint/2010/main" val="133936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7920" y="6254496"/>
            <a:ext cx="590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Do you remember this from year 7?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Picture 6" descr="Image result for scientific method b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0"/>
            <a:ext cx="5425440" cy="68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60336" y="186690"/>
            <a:ext cx="3816096" cy="59093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Arial" panose="020B0604020202020204" pitchFamily="34" charset="0"/>
              </a:rPr>
              <a:t>Question</a:t>
            </a:r>
          </a:p>
          <a:p>
            <a:r>
              <a:rPr lang="en-GB" sz="5400" dirty="0" smtClean="0">
                <a:solidFill>
                  <a:srgbClr val="7030A0"/>
                </a:solidFill>
                <a:latin typeface="Arial" panose="020B0604020202020204" pitchFamily="34" charset="0"/>
              </a:rPr>
              <a:t>Hypothesis</a:t>
            </a:r>
          </a:p>
          <a:p>
            <a:r>
              <a:rPr lang="en-GB" sz="54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Prediction</a:t>
            </a:r>
          </a:p>
          <a:p>
            <a:r>
              <a:rPr lang="en-GB" sz="5400" dirty="0" smtClean="0">
                <a:solidFill>
                  <a:srgbClr val="7030A0"/>
                </a:solidFill>
                <a:latin typeface="Arial" panose="020B0604020202020204" pitchFamily="34" charset="0"/>
              </a:rPr>
              <a:t>Experiment</a:t>
            </a:r>
          </a:p>
          <a:p>
            <a:r>
              <a:rPr lang="en-GB" sz="5400" dirty="0" smtClean="0">
                <a:solidFill>
                  <a:srgbClr val="7030A0"/>
                </a:solidFill>
                <a:latin typeface="Arial" panose="020B0604020202020204" pitchFamily="34" charset="0"/>
              </a:rPr>
              <a:t>Data</a:t>
            </a:r>
          </a:p>
          <a:p>
            <a:r>
              <a:rPr lang="en-GB" sz="5400" dirty="0" smtClean="0">
                <a:solidFill>
                  <a:srgbClr val="7030A0"/>
                </a:solidFill>
                <a:latin typeface="Arial" panose="020B0604020202020204" pitchFamily="34" charset="0"/>
              </a:rPr>
              <a:t>Conclusion</a:t>
            </a:r>
          </a:p>
          <a:p>
            <a:r>
              <a:rPr lang="en-GB" sz="5400" dirty="0" smtClean="0">
                <a:solidFill>
                  <a:srgbClr val="7030A0"/>
                </a:solidFill>
                <a:latin typeface="Arial" panose="020B0604020202020204" pitchFamily="34" charset="0"/>
              </a:rPr>
              <a:t>Report</a:t>
            </a:r>
            <a:endParaRPr lang="en-GB" sz="5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4224" y="1968355"/>
            <a:ext cx="51937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Watch out for bad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8480" y="4959962"/>
            <a:ext cx="46695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Have they been biased?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09472" y="3442848"/>
            <a:ext cx="37917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 it backed up by other scientists?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0864" y="395890"/>
            <a:ext cx="37917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 you spot good science?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4576" y="3112377"/>
            <a:ext cx="37917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Don’t be fooled by </a:t>
            </a:r>
            <a:r>
              <a:rPr lang="en-GB" sz="3600" dirty="0" smtClean="0"/>
              <a:t>pseudoscience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0768" y="1804552"/>
            <a:ext cx="4572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 you trust the source of information?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10768" y="490010"/>
            <a:ext cx="39989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Is the method valid?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12976" y="5081144"/>
            <a:ext cx="443788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Are they ‘weighting’ their language?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29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232756"/>
            <a:ext cx="115048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Introduction for teachers</a:t>
            </a:r>
            <a:endParaRPr lang="en-GB" sz="3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GB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This lesson aims to get students to think about how science is reported in popular media and how ‘bad science’ is used to affect people’s opinion.</a:t>
            </a:r>
          </a:p>
          <a:p>
            <a:endParaRPr lang="en-GB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It uses the words bias and weighting.</a:t>
            </a:r>
          </a:p>
          <a:p>
            <a:endParaRPr lang="en-GB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There is not much writing to be done in this lesson. It is lesson that lends itself to thought and discussion.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1" y="257695"/>
            <a:ext cx="119620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</a:rPr>
              <a:t>Bias – a shift (move) away from the true value or meaning</a:t>
            </a:r>
          </a:p>
          <a:p>
            <a:endParaRPr lang="en-GB" sz="32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en-GB" sz="32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Football supporters and politicians will have biased opinions about their own teams and political parties.</a:t>
            </a:r>
          </a:p>
          <a:p>
            <a:endParaRPr lang="en-GB" sz="3200" i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en-GB" sz="3200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</a:rPr>
              <a:t>Weighting – using words (usually verbs) that have a more powerful or descriptive meaning.</a:t>
            </a:r>
          </a:p>
          <a:p>
            <a:endParaRPr lang="en-GB" sz="32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en-GB" sz="32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Weighting is useful if you are trying to prove a point of have an argument. </a:t>
            </a:r>
            <a:endParaRPr lang="en-GB" sz="3200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648" y="256032"/>
            <a:ext cx="117530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00FF"/>
                </a:solidFill>
              </a:rPr>
              <a:t>A scientist may dismiss or ignore results that do not fit their hypothesis. This is being </a:t>
            </a:r>
            <a:r>
              <a:rPr lang="en-GB" sz="5400" b="1" u="sng" dirty="0" smtClean="0">
                <a:solidFill>
                  <a:srgbClr val="0000FF"/>
                </a:solidFill>
              </a:rPr>
              <a:t>biased</a:t>
            </a:r>
            <a:r>
              <a:rPr lang="en-GB" sz="5400" dirty="0" smtClean="0">
                <a:solidFill>
                  <a:srgbClr val="0000FF"/>
                </a:solidFill>
              </a:rPr>
              <a:t>.</a:t>
            </a:r>
          </a:p>
          <a:p>
            <a:endParaRPr lang="en-GB" sz="5400" dirty="0">
              <a:solidFill>
                <a:srgbClr val="0000FF"/>
              </a:solidFill>
            </a:endParaRPr>
          </a:p>
          <a:p>
            <a:r>
              <a:rPr lang="en-GB" sz="5400" dirty="0" smtClean="0">
                <a:solidFill>
                  <a:srgbClr val="0000FF"/>
                </a:solidFill>
              </a:rPr>
              <a:t>A scientist may use language that is more powerful than it needs to be to add </a:t>
            </a:r>
            <a:r>
              <a:rPr lang="en-GB" sz="5400" b="1" u="sng" dirty="0" smtClean="0">
                <a:solidFill>
                  <a:srgbClr val="0000FF"/>
                </a:solidFill>
              </a:rPr>
              <a:t>weight</a:t>
            </a:r>
            <a:r>
              <a:rPr lang="en-GB" sz="5400" dirty="0" smtClean="0">
                <a:solidFill>
                  <a:srgbClr val="0000FF"/>
                </a:solidFill>
              </a:rPr>
              <a:t> to their argument.</a:t>
            </a:r>
            <a:endParaRPr lang="en-GB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00" t="48219" r="27100" b="26656"/>
          <a:stretch/>
        </p:blipFill>
        <p:spPr>
          <a:xfrm>
            <a:off x="5150301" y="363992"/>
            <a:ext cx="6956355" cy="306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780312"/>
            <a:ext cx="11497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Adjectives</a:t>
            </a:r>
            <a:r>
              <a:rPr lang="en-GB" sz="3600" dirty="0" smtClean="0">
                <a:solidFill>
                  <a:srgbClr val="0000FF"/>
                </a:solidFill>
              </a:rPr>
              <a:t> are words that are used to describe </a:t>
            </a:r>
            <a:r>
              <a:rPr lang="en-GB" sz="3600" dirty="0" smtClean="0">
                <a:solidFill>
                  <a:srgbClr val="FF0000"/>
                </a:solidFill>
              </a:rPr>
              <a:t>nouns</a:t>
            </a:r>
            <a:r>
              <a:rPr lang="en-GB" sz="3600" dirty="0" smtClean="0">
                <a:solidFill>
                  <a:srgbClr val="0000FF"/>
                </a:solidFill>
              </a:rPr>
              <a:t>, e.g. </a:t>
            </a:r>
            <a:r>
              <a:rPr lang="en-GB" sz="3600" dirty="0" smtClean="0">
                <a:solidFill>
                  <a:srgbClr val="7030A0"/>
                </a:solidFill>
              </a:rPr>
              <a:t>big fat juicy </a:t>
            </a:r>
            <a:r>
              <a:rPr lang="en-GB" sz="3600" dirty="0" smtClean="0">
                <a:solidFill>
                  <a:srgbClr val="FF0000"/>
                </a:solidFill>
              </a:rPr>
              <a:t>hamburger</a:t>
            </a:r>
            <a:r>
              <a:rPr lang="en-GB" sz="3600" dirty="0" smtClean="0">
                <a:solidFill>
                  <a:srgbClr val="0000FF"/>
                </a:solidFill>
              </a:rPr>
              <a:t>. These can also be used to make your language more powerful. </a:t>
            </a:r>
          </a:p>
          <a:p>
            <a:endParaRPr lang="en-GB" sz="3600" dirty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A </a:t>
            </a:r>
            <a:r>
              <a:rPr lang="en-GB" sz="3600" dirty="0" smtClean="0">
                <a:solidFill>
                  <a:srgbClr val="FF0000"/>
                </a:solidFill>
              </a:rPr>
              <a:t>noun</a:t>
            </a:r>
            <a:r>
              <a:rPr lang="en-GB" sz="3600" dirty="0" smtClean="0">
                <a:solidFill>
                  <a:srgbClr val="0000FF"/>
                </a:solidFill>
              </a:rPr>
              <a:t> is a person, thing, place, idea or concept.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8976"/>
            <a:ext cx="5431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A </a:t>
            </a:r>
            <a:r>
              <a:rPr lang="en-GB" sz="3600" dirty="0" smtClean="0">
                <a:solidFill>
                  <a:srgbClr val="00B050"/>
                </a:solidFill>
              </a:rPr>
              <a:t>verb</a:t>
            </a:r>
            <a:r>
              <a:rPr lang="en-GB" sz="3600" dirty="0" smtClean="0">
                <a:solidFill>
                  <a:srgbClr val="0000FF"/>
                </a:solidFill>
              </a:rPr>
              <a:t> is a word that describes an action.</a:t>
            </a:r>
          </a:p>
          <a:p>
            <a:endParaRPr lang="en-GB" sz="3600" dirty="0" smtClean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You can strengthen your </a:t>
            </a:r>
            <a:r>
              <a:rPr lang="en-GB" sz="3600" dirty="0" smtClean="0">
                <a:solidFill>
                  <a:srgbClr val="00B050"/>
                </a:solidFill>
              </a:rPr>
              <a:t>verbs</a:t>
            </a:r>
            <a:r>
              <a:rPr lang="en-GB" sz="3600" dirty="0" smtClean="0">
                <a:solidFill>
                  <a:srgbClr val="0000FF"/>
                </a:solidFill>
              </a:rPr>
              <a:t> to make your language more powerful.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032" y="219456"/>
            <a:ext cx="11728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You can end this lesson here or you can continue to look at how bias in science can be a really bad thing.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You could do something else or potentially suffer death by powerpoint.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32" y="182245"/>
            <a:ext cx="10515600" cy="210985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Bad Science and pseudoscience</a:t>
            </a:r>
            <a:br>
              <a:rPr lang="en-GB" dirty="0" smtClean="0"/>
            </a:br>
            <a:r>
              <a:rPr lang="en-GB" dirty="0" smtClean="0"/>
              <a:t> vs. </a:t>
            </a:r>
            <a:br>
              <a:rPr lang="en-GB" dirty="0" smtClean="0"/>
            </a:br>
            <a:r>
              <a:rPr lang="en-GB" dirty="0" smtClean="0"/>
              <a:t>The Scientific 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4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Sometimes newspapers and other media sources, e.g. the internet, take a piece of science research and interpret it to make it sound more dramatic and alarming.</a:t>
            </a:r>
          </a:p>
          <a:p>
            <a:endParaRPr lang="en-GB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GB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This makes the article more interesting and more people are likely to buy your newspaper </a:t>
            </a:r>
            <a:r>
              <a:rPr lang="en-GB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or click on your article (clickbait).</a:t>
            </a:r>
            <a:endParaRPr lang="en-GB" sz="40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GB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GB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This bending and stretching of the truth is known as </a:t>
            </a:r>
            <a:r>
              <a:rPr lang="en-GB" sz="4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‘bad science’</a:t>
            </a:r>
            <a:r>
              <a:rPr lang="en-GB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6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" y="60960"/>
            <a:ext cx="119115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Science</a:t>
            </a:r>
          </a:p>
          <a:p>
            <a:endParaRPr lang="en-GB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</a:t>
            </a: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bad science: poor research, poorly designed experiments, misconduct by researchers, and accidental or deliberate misinterpretation of data. </a:t>
            </a:r>
            <a:endParaRPr lang="en-GB" sz="3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the fault of the scientists, for the media can take a small observation or a statement that is written in a guarded way as a possibility, and turn this into established facts. A “cure for all types of cancer” is one of the most common (and misleading) headlines.</a:t>
            </a:r>
          </a:p>
        </p:txBody>
      </p:sp>
    </p:spTree>
    <p:extLst>
      <p:ext uri="{BB962C8B-B14F-4D97-AF65-F5344CB8AC3E}">
        <p14:creationId xmlns:p14="http://schemas.microsoft.com/office/powerpoint/2010/main" val="41567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871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Bad Science and pseudoscience  vs.  The 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88</cp:revision>
  <dcterms:created xsi:type="dcterms:W3CDTF">2018-06-27T10:37:59Z</dcterms:created>
  <dcterms:modified xsi:type="dcterms:W3CDTF">2018-07-20T12:23:31Z</dcterms:modified>
</cp:coreProperties>
</file>