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11" r:id="rId5"/>
    <p:sldMasterId id="2147483735" r:id="rId6"/>
    <p:sldMasterId id="2147483747" r:id="rId7"/>
    <p:sldMasterId id="2147483759" r:id="rId8"/>
    <p:sldMasterId id="2147483775" r:id="rId9"/>
    <p:sldMasterId id="2147483791" r:id="rId10"/>
    <p:sldMasterId id="2147483840" r:id="rId11"/>
    <p:sldMasterId id="2147483855" r:id="rId12"/>
    <p:sldMasterId id="2147483868" r:id="rId13"/>
    <p:sldMasterId id="2147483881" r:id="rId14"/>
    <p:sldMasterId id="2147483893" r:id="rId15"/>
    <p:sldMasterId id="2147483906" r:id="rId16"/>
  </p:sldMasterIdLst>
  <p:notesMasterIdLst>
    <p:notesMasterId r:id="rId57"/>
  </p:notesMasterIdLst>
  <p:sldIdLst>
    <p:sldId id="299" r:id="rId17"/>
    <p:sldId id="283" r:id="rId18"/>
    <p:sldId id="347" r:id="rId19"/>
    <p:sldId id="342" r:id="rId20"/>
    <p:sldId id="344" r:id="rId21"/>
    <p:sldId id="345" r:id="rId22"/>
    <p:sldId id="346" r:id="rId23"/>
    <p:sldId id="359" r:id="rId24"/>
    <p:sldId id="360" r:id="rId25"/>
    <p:sldId id="337" r:id="rId26"/>
    <p:sldId id="348" r:id="rId27"/>
    <p:sldId id="350" r:id="rId28"/>
    <p:sldId id="349" r:id="rId29"/>
    <p:sldId id="351" r:id="rId30"/>
    <p:sldId id="352" r:id="rId31"/>
    <p:sldId id="362" r:id="rId32"/>
    <p:sldId id="353" r:id="rId33"/>
    <p:sldId id="354" r:id="rId34"/>
    <p:sldId id="355" r:id="rId35"/>
    <p:sldId id="356" r:id="rId36"/>
    <p:sldId id="357" r:id="rId37"/>
    <p:sldId id="361" r:id="rId38"/>
    <p:sldId id="358" r:id="rId39"/>
    <p:sldId id="277" r:id="rId40"/>
    <p:sldId id="300" r:id="rId41"/>
    <p:sldId id="301" r:id="rId42"/>
    <p:sldId id="297" r:id="rId43"/>
    <p:sldId id="258" r:id="rId44"/>
    <p:sldId id="265" r:id="rId45"/>
    <p:sldId id="271" r:id="rId46"/>
    <p:sldId id="295" r:id="rId47"/>
    <p:sldId id="296" r:id="rId48"/>
    <p:sldId id="298" r:id="rId49"/>
    <p:sldId id="267" r:id="rId50"/>
    <p:sldId id="268" r:id="rId51"/>
    <p:sldId id="259" r:id="rId52"/>
    <p:sldId id="260" r:id="rId53"/>
    <p:sldId id="261" r:id="rId54"/>
    <p:sldId id="262" r:id="rId55"/>
    <p:sldId id="266" r:id="rId56"/>
  </p:sldIdLst>
  <p:sldSz cx="9144000" cy="5143500" type="screen16x9"/>
  <p:notesSz cx="6858000" cy="9144000"/>
  <p:defaultText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CC00"/>
    <a:srgbClr val="66FF66"/>
    <a:srgbClr val="EAEAEA"/>
    <a:srgbClr val="CC0000"/>
    <a:srgbClr val="FFCC00"/>
    <a:srgbClr val="009242"/>
    <a:srgbClr val="CC99FF"/>
    <a:srgbClr val="CCECFF"/>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15" autoAdjust="0"/>
  </p:normalViewPr>
  <p:slideViewPr>
    <p:cSldViewPr snapToGrid="0">
      <p:cViewPr varScale="1">
        <p:scale>
          <a:sx n="110" d="100"/>
          <a:sy n="110" d="100"/>
        </p:scale>
        <p:origin x="432"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21/05/2019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979187124"/>
      </p:ext>
    </p:extLst>
  </p:cSld>
  <p:clrMap bg1="lt1" tx1="dk1" bg2="lt2" tx2="dk2" accent1="accent1" accent2="accent2" accent3="accent3" accent4="accent4" accent5="accent5" accent6="accent6" hlink="hlink" folHlink="folHlink"/>
  <p:notesStyle>
    <a:lvl1pPr marL="0" algn="l" defTabSz="685732" rtl="0" eaLnBrk="1" latinLnBrk="0" hangingPunct="1">
      <a:defRPr sz="900" kern="1200">
        <a:solidFill>
          <a:schemeClr val="tx1"/>
        </a:solidFill>
        <a:latin typeface="+mn-lt"/>
        <a:ea typeface="+mn-ea"/>
        <a:cs typeface="+mn-cs"/>
      </a:defRPr>
    </a:lvl1pPr>
    <a:lvl2pPr marL="342866" algn="l" defTabSz="685732" rtl="0" eaLnBrk="1" latinLnBrk="0" hangingPunct="1">
      <a:defRPr sz="900" kern="1200">
        <a:solidFill>
          <a:schemeClr val="tx1"/>
        </a:solidFill>
        <a:latin typeface="+mn-lt"/>
        <a:ea typeface="+mn-ea"/>
        <a:cs typeface="+mn-cs"/>
      </a:defRPr>
    </a:lvl2pPr>
    <a:lvl3pPr marL="685732" algn="l" defTabSz="685732" rtl="0" eaLnBrk="1" latinLnBrk="0" hangingPunct="1">
      <a:defRPr sz="900" kern="1200">
        <a:solidFill>
          <a:schemeClr val="tx1"/>
        </a:solidFill>
        <a:latin typeface="+mn-lt"/>
        <a:ea typeface="+mn-ea"/>
        <a:cs typeface="+mn-cs"/>
      </a:defRPr>
    </a:lvl3pPr>
    <a:lvl4pPr marL="1028598" algn="l" defTabSz="685732" rtl="0" eaLnBrk="1" latinLnBrk="0" hangingPunct="1">
      <a:defRPr sz="900" kern="1200">
        <a:solidFill>
          <a:schemeClr val="tx1"/>
        </a:solidFill>
        <a:latin typeface="+mn-lt"/>
        <a:ea typeface="+mn-ea"/>
        <a:cs typeface="+mn-cs"/>
      </a:defRPr>
    </a:lvl4pPr>
    <a:lvl5pPr marL="1371464" algn="l" defTabSz="685732" rtl="0" eaLnBrk="1" latinLnBrk="0" hangingPunct="1">
      <a:defRPr sz="900" kern="1200">
        <a:solidFill>
          <a:schemeClr val="tx1"/>
        </a:solidFill>
        <a:latin typeface="+mn-lt"/>
        <a:ea typeface="+mn-ea"/>
        <a:cs typeface="+mn-cs"/>
      </a:defRPr>
    </a:lvl5pPr>
    <a:lvl6pPr marL="1714331" algn="l" defTabSz="685732" rtl="0" eaLnBrk="1" latinLnBrk="0" hangingPunct="1">
      <a:defRPr sz="900" kern="1200">
        <a:solidFill>
          <a:schemeClr val="tx1"/>
        </a:solidFill>
        <a:latin typeface="+mn-lt"/>
        <a:ea typeface="+mn-ea"/>
        <a:cs typeface="+mn-cs"/>
      </a:defRPr>
    </a:lvl6pPr>
    <a:lvl7pPr marL="2057195" algn="l" defTabSz="685732" rtl="0" eaLnBrk="1" latinLnBrk="0" hangingPunct="1">
      <a:defRPr sz="900" kern="1200">
        <a:solidFill>
          <a:schemeClr val="tx1"/>
        </a:solidFill>
        <a:latin typeface="+mn-lt"/>
        <a:ea typeface="+mn-ea"/>
        <a:cs typeface="+mn-cs"/>
      </a:defRPr>
    </a:lvl7pPr>
    <a:lvl8pPr marL="2400060" algn="l" defTabSz="685732" rtl="0" eaLnBrk="1" latinLnBrk="0" hangingPunct="1">
      <a:defRPr sz="900" kern="1200">
        <a:solidFill>
          <a:schemeClr val="tx1"/>
        </a:solidFill>
        <a:latin typeface="+mn-lt"/>
        <a:ea typeface="+mn-ea"/>
        <a:cs typeface="+mn-cs"/>
      </a:defRPr>
    </a:lvl8pPr>
    <a:lvl9pPr marL="2742926" algn="l" defTabSz="6857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smtClean="0">
                <a:solidFill>
                  <a:schemeClr val="tx1"/>
                </a:solidFill>
                <a:effectLst/>
                <a:latin typeface="+mn-lt"/>
                <a:ea typeface="+mn-ea"/>
                <a:cs typeface="+mn-cs"/>
              </a:rPr>
              <a:t>Establish that they are all made using unicellular fungi called yeasts. </a:t>
            </a:r>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243770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FA752C-EBDA-4184-BCAD-707E1286F92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712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4</a:t>
            </a:fld>
            <a:endParaRPr lang="en-GB"/>
          </a:p>
        </p:txBody>
      </p:sp>
    </p:spTree>
    <p:extLst>
      <p:ext uri="{BB962C8B-B14F-4D97-AF65-F5344CB8AC3E}">
        <p14:creationId xmlns:p14="http://schemas.microsoft.com/office/powerpoint/2010/main" val="206683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not allow pupils to swab floors or shoes or toilets</a:t>
            </a:r>
          </a:p>
          <a:p>
            <a:r>
              <a:rPr lang="en-GB" dirty="0" smtClean="0"/>
              <a:t>Once</a:t>
            </a:r>
            <a:r>
              <a:rPr lang="en-GB" baseline="0" dirty="0" smtClean="0"/>
              <a:t> colonies have grown do not allow pupils to open petri dishes.</a:t>
            </a:r>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10</a:t>
            </a:fld>
            <a:endParaRPr lang="en-GB"/>
          </a:p>
        </p:txBody>
      </p:sp>
    </p:spTree>
    <p:extLst>
      <p:ext uri="{BB962C8B-B14F-4D97-AF65-F5344CB8AC3E}">
        <p14:creationId xmlns:p14="http://schemas.microsoft.com/office/powerpoint/2010/main" val="300310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CCAB1A-F290-43E6-8D74-67E408E88A4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513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r>
              <a:rPr lang="en-GB" altLang="en-US"/>
              <a:t>Boardworks GCSE Separate Sciences: Physics</a:t>
            </a:r>
          </a:p>
          <a:p>
            <a:r>
              <a:rPr lang="en-GB" altLang="en-US"/>
              <a:t>Equations of Motion</a:t>
            </a:r>
          </a:p>
        </p:txBody>
      </p:sp>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D5F7A1C-8F30-4150-9825-B786A9052241}" type="slidenum">
              <a:rPr lang="en-GB" altLang="en-US">
                <a:solidFill>
                  <a:prstClr val="black"/>
                </a:solidFill>
              </a:rPr>
              <a:pPr algn="r" eaLnBrk="1" hangingPunct="1"/>
              <a:t>27</a:t>
            </a:fld>
            <a:endParaRPr lang="en-GB" altLang="en-US">
              <a:solidFill>
                <a:prstClr val="black"/>
              </a:solidFill>
            </a:endParaRPr>
          </a:p>
        </p:txBody>
      </p:sp>
      <p:sp>
        <p:nvSpPr>
          <p:cNvPr id="8294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smtClean="0"/>
              <a:t>Glossary</a:t>
            </a:r>
          </a:p>
          <a:p>
            <a:pPr eaLnBrk="1" hangingPunct="1">
              <a:spcBef>
                <a:spcPct val="0"/>
              </a:spcBef>
            </a:pPr>
            <a:r>
              <a:rPr lang="en-GB" altLang="en-US" b="1" smtClean="0"/>
              <a:t>acceleration</a:t>
            </a:r>
            <a:r>
              <a:rPr lang="en-GB" altLang="en-US" smtClean="0"/>
              <a:t> – The rate of change of an object’s velocity.</a:t>
            </a:r>
          </a:p>
          <a:p>
            <a:pPr eaLnBrk="1" hangingPunct="1">
              <a:spcBef>
                <a:spcPct val="0"/>
              </a:spcBef>
            </a:pPr>
            <a:r>
              <a:rPr lang="en-GB" altLang="en-US" b="1" smtClean="0"/>
              <a:t>displacement</a:t>
            </a:r>
            <a:r>
              <a:rPr lang="en-GB" altLang="en-US" smtClean="0"/>
              <a:t> – The vector quantity that gives the straight line distance from the previous point to the current point in a given direction.</a:t>
            </a:r>
          </a:p>
          <a:p>
            <a:pPr eaLnBrk="1" hangingPunct="1">
              <a:spcBef>
                <a:spcPct val="0"/>
              </a:spcBef>
            </a:pPr>
            <a:r>
              <a:rPr lang="en-GB" altLang="en-US" b="1" smtClean="0"/>
              <a:t>distance</a:t>
            </a:r>
            <a:r>
              <a:rPr lang="en-GB" altLang="en-US" smtClean="0"/>
              <a:t> – The scalar quantity that describes the actual distance covered between points along the path travelled.</a:t>
            </a:r>
          </a:p>
          <a:p>
            <a:pPr eaLnBrk="1" hangingPunct="1">
              <a:spcBef>
                <a:spcPct val="0"/>
              </a:spcBef>
            </a:pPr>
            <a:r>
              <a:rPr lang="en-GB" altLang="en-US" b="1" smtClean="0"/>
              <a:t>scalar</a:t>
            </a:r>
            <a:r>
              <a:rPr lang="en-GB" altLang="en-US" smtClean="0"/>
              <a:t> – A quantity that has magnitude only.</a:t>
            </a:r>
          </a:p>
          <a:p>
            <a:pPr eaLnBrk="1" hangingPunct="1">
              <a:spcBef>
                <a:spcPct val="0"/>
              </a:spcBef>
            </a:pPr>
            <a:r>
              <a:rPr lang="en-GB" altLang="en-US" b="1" smtClean="0"/>
              <a:t>vector</a:t>
            </a:r>
            <a:r>
              <a:rPr lang="en-GB" altLang="en-US" smtClean="0"/>
              <a:t> – A quantity that has both magnitude and direction.</a:t>
            </a:r>
          </a:p>
          <a:p>
            <a:pPr eaLnBrk="1" hangingPunct="1">
              <a:spcBef>
                <a:spcPct val="0"/>
              </a:spcBef>
            </a:pPr>
            <a:r>
              <a:rPr lang="en-GB" altLang="en-US" b="1" smtClean="0"/>
              <a:t>velocity</a:t>
            </a:r>
            <a:r>
              <a:rPr lang="en-GB" altLang="en-US" smtClean="0"/>
              <a:t> – A vector quantity describing the speed of an object in a given direction.</a:t>
            </a:r>
          </a:p>
          <a:p>
            <a:pPr eaLnBrk="1" hangingPunct="1">
              <a:spcBef>
                <a:spcPct val="0"/>
              </a:spcBef>
            </a:pPr>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FA946-96D3-4D6E-B846-4BFDA4E73D69}" type="slidenum">
              <a:rPr lang="en-GB" smtClean="0"/>
              <a:pPr/>
              <a:t>28</a:t>
            </a:fld>
            <a:endParaRPr lang="en-GB"/>
          </a:p>
        </p:txBody>
      </p:sp>
    </p:spTree>
    <p:extLst>
      <p:ext uri="{BB962C8B-B14F-4D97-AF65-F5344CB8AC3E}">
        <p14:creationId xmlns:p14="http://schemas.microsoft.com/office/powerpoint/2010/main" val="128860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65"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6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928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35845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1137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4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42622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33944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90832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8"/>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38"/>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13171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41"/>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01"/>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82763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45" y="741164"/>
            <a:ext cx="3960019" cy="54006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80" tIns="34290" rIns="68580" bIns="34290"/>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123728" y="2409732"/>
            <a:ext cx="4456584"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80" tIns="34290" rIns="68580" bIns="34290" rtlCol="0">
            <a:normAutofit fontScale="85000" lnSpcReduction="2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40" y="0"/>
            <a:ext cx="12239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hangingPunct="1">
              <a:spcBef>
                <a:spcPct val="50000"/>
              </a:spcBef>
            </a:pPr>
            <a:r>
              <a:rPr lang="en-GB" altLang="en-US" sz="1800" b="1" u="sng" dirty="0">
                <a:solidFill>
                  <a:prstClr val="black"/>
                </a:solidFill>
                <a:latin typeface="Calibri"/>
              </a:rPr>
              <a:t>C/W</a:t>
            </a:r>
            <a:endParaRPr lang="en-US" altLang="en-US" sz="1800" b="1" u="sng" dirty="0">
              <a:solidFill>
                <a:prstClr val="black"/>
              </a:solidFill>
              <a:latin typeface="Calibri"/>
            </a:endParaRPr>
          </a:p>
        </p:txBody>
      </p:sp>
      <p:sp>
        <p:nvSpPr>
          <p:cNvPr id="13" name="Text Box 4"/>
          <p:cNvSpPr txBox="1">
            <a:spLocks noChangeArrowheads="1"/>
          </p:cNvSpPr>
          <p:nvPr userDrawn="1"/>
        </p:nvSpPr>
        <p:spPr bwMode="auto">
          <a:xfrm>
            <a:off x="6300789" y="0"/>
            <a:ext cx="28432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685800" eaLnBrk="1" hangingPunct="1">
              <a:spcBef>
                <a:spcPct val="50000"/>
              </a:spcBef>
            </a:pPr>
            <a:fld id="{677E633D-E132-4B6F-9594-19CA31BC42BA}" type="datetime1">
              <a:rPr lang="en-GB" altLang="en-US" sz="1800" b="1" u="sng">
                <a:solidFill>
                  <a:prstClr val="black"/>
                </a:solidFill>
                <a:latin typeface="Calibri"/>
              </a:rPr>
              <a:pPr algn="r" defTabSz="685800" eaLnBrk="1" hangingPunct="1">
                <a:spcBef>
                  <a:spcPct val="50000"/>
                </a:spcBef>
              </a:pPr>
              <a:t>21/05/2019</a:t>
            </a:fld>
            <a:endParaRPr lang="en-US" altLang="en-US" sz="1800" b="1" u="sng" dirty="0">
              <a:solidFill>
                <a:prstClr val="black"/>
              </a:solidFill>
              <a:latin typeface="Calibri"/>
            </a:endParaRPr>
          </a:p>
        </p:txBody>
      </p:sp>
    </p:spTree>
    <p:extLst>
      <p:ext uri="{BB962C8B-B14F-4D97-AF65-F5344CB8AC3E}">
        <p14:creationId xmlns:p14="http://schemas.microsoft.com/office/powerpoint/2010/main" val="4134540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40"/>
            <a:ext cx="2133600" cy="273844"/>
          </a:xfrm>
        </p:spPr>
        <p:txBody>
          <a:bodyPr/>
          <a:lstStyle/>
          <a:p>
            <a:fld id="{D0F12BD9-119F-4329-886E-D9C33FC28988}" type="datetimeFigureOut">
              <a:rPr lang="en-GB" smtClean="0">
                <a:solidFill>
                  <a:prstClr val="black">
                    <a:tint val="75000"/>
                  </a:prstClr>
                </a:solidFill>
              </a:rPr>
              <a:pPr/>
              <a:t>21/05/2019</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40"/>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40"/>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3"/>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defTabSz="685800"/>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397"/>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77"/>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600"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defTabSz="685800"/>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defTabSz="685800"/>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4900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390072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2301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9477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23300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3971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87517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9786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99524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2945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19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8853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81092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smtClean="0">
                <a:ln>
                  <a:noFill/>
                </a:ln>
                <a:solidFill>
                  <a:srgbClr val="FFFFFF"/>
                </a:solidFill>
                <a:effectLst/>
                <a:uLnTx/>
                <a:uFillTx/>
                <a:latin typeface="Arial Black" panose="020B0A04020102020204" pitchFamily="34" charset="0"/>
                <a:ea typeface="+mn-ea"/>
                <a:cs typeface="Arial" panose="020B0604020202020204" pitchFamily="34" charset="0"/>
              </a:rPr>
              <a:t>8Da</a:t>
            </a:r>
            <a:endParaRPr kumimoji="0" lang="en-GB" altLang="en-US" sz="1350" b="0" i="0" u="none" strike="noStrike" kern="1200" cap="none" spc="0" normalizeH="0" baseline="0" noProof="0" smtClean="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Unicellular or multicellular</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435195202"/>
      </p:ext>
    </p:extLst>
  </p:cSld>
  <p:clrMapOvr>
    <a:masterClrMapping/>
  </p:clrMapOvr>
  <p:transition>
    <p:sndAc>
      <p:stSnd>
        <p:snd r:embed="rId1" name="click.wav"/>
      </p:st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67243838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8Dc</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Bacteria</a:t>
            </a:r>
          </a:p>
        </p:txBody>
      </p:sp>
      <p:sp>
        <p:nvSpPr>
          <p:cNvPr id="3" name="Content Placeholder 2"/>
          <p:cNvSpPr>
            <a:spLocks noGrp="1"/>
          </p:cNvSpPr>
          <p:nvPr>
            <p:ph idx="1"/>
          </p:nvPr>
        </p:nvSpPr>
        <p:spPr>
          <a:xfrm>
            <a:off x="468314" y="789553"/>
            <a:ext cx="8207375" cy="3772923"/>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94219492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50354284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28269476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08601306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176269247"/>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831160863"/>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64844869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40345999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22435411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674512037"/>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65472328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89054264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8Dc</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Bacteria</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75656801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159820998"/>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49265638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7535418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14683980"/>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300001464"/>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17864991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55190161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02553713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2825897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62317253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6426FFDB-D482-4102-BF8E-E2069E588A6E}"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848717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6F9D6DA-2F77-440F-840D-4ED499BAF81C}"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711259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7113DA16-9F87-4699-865A-0DA227E42B42}"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1250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88223E4-D09E-4734-BF6D-3089D16B0DB0}"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606928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5883F791-2031-4E68-BB69-2BF796DDF29C}"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367026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1F552CD-7D15-4AF2-901D-A5A9B87D4A6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479288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263D016F-127B-48ED-8B12-01378431209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880811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3BEE11-5F29-4CED-8A85-A8D3F9859A58}"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019894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A8978FD5-1943-40E8-A369-EC458DE2032C}"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622813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09B2757-F217-4D8F-8F0B-FA0ED1A70960}"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986078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4E7B803C-AF19-4552-9544-FDF635C70D9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808612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69FAE67-1944-4D54-AE09-38568395A0CB}"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38917242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9CCA4336-13FD-40D9-847B-8069492CF8A0}"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259507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A01D3C8-8FE8-4D43-823D-97F80F54FA5C}"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15155881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45D11710-29B0-4535-9F55-519CD4A73ED8}"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34696974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84202CA7-B2AD-424F-A8A3-CB1BEFEFB584}"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3336026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2B750539-51FC-42B6-B6F2-9745CA4CC851}"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20060609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43F0B544-FF66-46BD-A401-EA9A57480BEF}"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32069223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4F6297A-B7A0-4C5D-946A-75549A06D505}"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32434987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0002C57-A7E8-495B-BAED-E4795D392DE0}"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39507980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D8E4CC6-27A4-40D5-8384-EE50EEC3ABC4}"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12053629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4CAFFA41-8335-4803-BA35-1B1CEF05FC4A}"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19571020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19919A70-766F-47D3-80D3-0A995AA3B22E}" type="datetimeFigureOut">
              <a:rPr lang="en-US" smtClean="0">
                <a:solidFill>
                  <a:prstClr val="black"/>
                </a:solidFill>
              </a:rPr>
              <a:pPr defTabSz="685800" fontAlgn="base">
                <a:spcBef>
                  <a:spcPct val="0"/>
                </a:spcBef>
                <a:spcAft>
                  <a:spcPct val="0"/>
                </a:spcAft>
                <a:defRPr/>
              </a:pPr>
              <a:t>5/21/2019</a:t>
            </a:fld>
            <a:endParaRPr lang="en-GB">
              <a:solidFill>
                <a:prstClr val="black"/>
              </a:solidFill>
            </a:endParaRPr>
          </a:p>
        </p:txBody>
      </p:sp>
      <p:sp>
        <p:nvSpPr>
          <p:cNvPr id="7"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GB">
              <a:solidFill>
                <a:prstClr val="black"/>
              </a:solidFill>
            </a:endParaRPr>
          </a:p>
        </p:txBody>
      </p:sp>
      <p:sp>
        <p:nvSpPr>
          <p:cNvPr id="8"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2295883A-2C70-407A-83D1-DBB0B46F9415}" type="slidenum">
              <a:rPr lang="en-GB" altLang="en-US" smtClean="0">
                <a:solidFill>
                  <a:prstClr val="black"/>
                </a:solidFill>
              </a:rPr>
              <a:pPr defTabSz="685800" fontAlgn="base">
                <a:spcBef>
                  <a:spcPct val="0"/>
                </a:spcBef>
                <a:spcAft>
                  <a:spcPct val="0"/>
                </a:spcAft>
              </a:pPr>
              <a:t>‹#›</a:t>
            </a:fld>
            <a:endParaRPr lang="en-GB" altLang="en-US">
              <a:solidFill>
                <a:prstClr val="black"/>
              </a:solidFill>
            </a:endParaRPr>
          </a:p>
        </p:txBody>
      </p:sp>
    </p:spTree>
    <p:extLst>
      <p:ext uri="{BB962C8B-B14F-4D97-AF65-F5344CB8AC3E}">
        <p14:creationId xmlns:p14="http://schemas.microsoft.com/office/powerpoint/2010/main" val="3126210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AA39E23-1EEF-4959-ABE2-4772B25EBAF8}"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37281259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D1805732-053E-4125-8B39-2300FC48F28F}"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25564090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B6293E50-251B-4AA1-A75D-EF5C18DDCD59}"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73667687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7DEFC29A-ADCB-40CB-825D-334364CBC399}"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25756544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5DE4BA1E-3DCC-4510-BD75-C34D9EB8CBB8}"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25708643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9D793C9C-D4CC-4523-AC43-700C6D7A06FC}"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5990190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91806A8A-8F3F-4A77-A722-BB75D0AAF764}"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19974149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8BAA1249-D474-441B-A90C-2F8591711287}"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3360596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7DBE0BA7-AB65-4359-9438-B12F8FCDD0A5}"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18911132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92161D53-C5A7-4722-AB97-F00C08850E16}"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4057500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B07D26D3-8DA1-4F2D-AB16-10673B04EF3F}"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1139069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8CBA96B0-E5F8-44AE-8BEE-0EC3E74707A3}" type="datetimeFigureOut">
              <a:rPr lang="en-US" smtClean="0">
                <a:solidFill>
                  <a:prstClr val="black"/>
                </a:solidFill>
              </a:rPr>
              <a:pPr defTabSz="685800" fontAlgn="base">
                <a:spcBef>
                  <a:spcPct val="0"/>
                </a:spcBef>
                <a:spcAft>
                  <a:spcPct val="0"/>
                </a:spcAft>
                <a:defRPr/>
              </a:pPr>
              <a:t>5/21/2019</a:t>
            </a:fld>
            <a:endParaRPr lang="en-GB">
              <a:solidFill>
                <a:prstClr val="black"/>
              </a:solidFill>
            </a:endParaRPr>
          </a:p>
        </p:txBody>
      </p:sp>
      <p:sp>
        <p:nvSpPr>
          <p:cNvPr id="7"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GB">
              <a:solidFill>
                <a:prstClr val="black"/>
              </a:solidFill>
            </a:endParaRPr>
          </a:p>
        </p:txBody>
      </p:sp>
      <p:sp>
        <p:nvSpPr>
          <p:cNvPr id="8"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C831D1B2-B656-45A3-BE24-DC1D6F56690E}" type="slidenum">
              <a:rPr lang="en-GB" altLang="en-US" smtClean="0">
                <a:solidFill>
                  <a:prstClr val="black"/>
                </a:solidFill>
              </a:rPr>
              <a:pPr defTabSz="685800" fontAlgn="base">
                <a:spcBef>
                  <a:spcPct val="0"/>
                </a:spcBef>
                <a:spcAft>
                  <a:spcPct val="0"/>
                </a:spcAft>
              </a:pPr>
              <a:t>‹#›</a:t>
            </a:fld>
            <a:endParaRPr lang="en-GB" altLang="en-US" smtClean="0">
              <a:solidFill>
                <a:prstClr val="black"/>
              </a:solidFill>
            </a:endParaRPr>
          </a:p>
        </p:txBody>
      </p:sp>
    </p:spTree>
    <p:extLst>
      <p:ext uri="{BB962C8B-B14F-4D97-AF65-F5344CB8AC3E}">
        <p14:creationId xmlns:p14="http://schemas.microsoft.com/office/powerpoint/2010/main" val="277709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8"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dirty="0"/>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21"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37" y="1389850"/>
            <a:ext cx="4041775"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7"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8" y="1275608"/>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8" y="1350002"/>
            <a:ext cx="8207375" cy="3232863"/>
          </a:xfrm>
          <a:prstGeom prst="rect">
            <a:avLst/>
          </a:prstGeom>
        </p:spPr>
        <p:txBody>
          <a:bodyPr rtlCol="0">
            <a:normAutofit/>
          </a:bodyPr>
          <a:lstStyle/>
          <a:p>
            <a:pPr lvl="0"/>
            <a:endParaRPr lang="en-GB" noProof="0" dirty="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8" y="1383620"/>
            <a:ext cx="8207375" cy="3178857"/>
          </a:xfrm>
          <a:prstGeom prst="rect">
            <a:avLst/>
          </a:prstGeom>
        </p:spPr>
        <p:txBody>
          <a:bodyPr/>
          <a:lstStyle>
            <a:lvl1pPr marL="0" indent="0">
              <a:buFontTx/>
              <a:buNone/>
              <a:defRPr>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39" indent="-271439" algn="l">
              <a:defRPr sz="18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8" y="1383620"/>
            <a:ext cx="8207375" cy="3178857"/>
          </a:xfrm>
          <a:prstGeom prst="rect">
            <a:avLst/>
          </a:prstGeom>
        </p:spPr>
        <p:txBody>
          <a:bodyPr/>
          <a:lstStyle>
            <a:lvl1pPr marL="0" indent="0">
              <a:buFontTx/>
              <a:buNone/>
              <a:defRPr b="0">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31"/>
            <a:ext cx="6858000" cy="1241822"/>
          </a:xfrm>
          <a:prstGeom prst="rect">
            <a:avLst/>
          </a:prstGeom>
        </p:spPr>
        <p:txBody>
          <a:bodyPr lIns="91432" tIns="45716" rIns="91432" bIns="45716"/>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9"/>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lIns="91432" tIns="45716" rIns="91432" bIns="45716"/>
          <a:lstStyle>
            <a:lvl1pPr marL="0" indent="0">
              <a:buNone/>
              <a:defRPr sz="1800"/>
            </a:lvl1pPr>
            <a:lvl2pPr marL="342857" indent="0">
              <a:buNone/>
              <a:defRPr sz="1500"/>
            </a:lvl2pPr>
            <a:lvl3pPr marL="685715" indent="0">
              <a:buNone/>
              <a:defRPr sz="1400"/>
            </a:lvl3pPr>
            <a:lvl4pPr marL="1028573" indent="0">
              <a:buNone/>
              <a:defRPr sz="1200"/>
            </a:lvl4pPr>
            <a:lvl5pPr marL="1371430" indent="0">
              <a:buNone/>
              <a:defRPr sz="1200"/>
            </a:lvl5pPr>
            <a:lvl6pPr marL="1714289" indent="0">
              <a:buNone/>
              <a:defRPr sz="1200"/>
            </a:lvl6pPr>
            <a:lvl7pPr marL="2057144" indent="0">
              <a:buNone/>
              <a:defRPr sz="1200"/>
            </a:lvl7pPr>
            <a:lvl8pPr marL="2400000" indent="0">
              <a:buNone/>
              <a:defRPr sz="1200"/>
            </a:lvl8pPr>
            <a:lvl9pPr marL="2742857"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5"/>
            <a:ext cx="4629150" cy="3655219"/>
          </a:xfrm>
          <a:prstGeom prst="rect">
            <a:avLst/>
          </a:prstGeom>
        </p:spPr>
        <p:txBody>
          <a:bodyPr lIns="91432" tIns="45716" rIns="91432" bIns="45716"/>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5"/>
            <a:ext cx="4629150" cy="3655219"/>
          </a:xfrm>
          <a:prstGeom prst="rect">
            <a:avLst/>
          </a:prstGeom>
        </p:spPr>
        <p:txBody>
          <a:bodyPr lIns="91432" tIns="45716" rIns="91432" bIns="45716"/>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4" y="40481"/>
            <a:ext cx="6054725" cy="4592241"/>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57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7669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00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027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91511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7993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2808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0"/>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2978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21938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358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787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lIns="91432" tIns="45716" rIns="91432" bIns="45716"/>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lIns="91432" tIns="45716" rIns="91432" bIns="45716"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smtClean="0"/>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2"/>
            <a:ext cx="5111750" cy="4389835"/>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lIns="91432" tIns="45716" rIns="91432" bIns="45716"/>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30" y="40481"/>
            <a:ext cx="2111375" cy="455414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02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11513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48"/>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11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8200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7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33265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5883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2165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6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11509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93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84650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52"/>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5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31446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55"/>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2"/>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17"/>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81304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57" y="741164"/>
            <a:ext cx="3960019" cy="47987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74" tIns="34289" rIns="68574" bIns="34289"/>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402457" y="2368434"/>
            <a:ext cx="4048725"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74" tIns="34289" rIns="68574" bIns="34289" rtlCol="0">
            <a:normAutofit fontScale="92500"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52" y="4"/>
            <a:ext cx="1223963"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b="1" u="sng" dirty="0">
                <a:solidFill>
                  <a:prstClr val="black"/>
                </a:solidFill>
                <a:latin typeface="Calibri"/>
              </a:rPr>
              <a:t>C/W</a:t>
            </a:r>
            <a:endParaRPr lang="en-US" altLang="en-US" sz="2800" b="1" u="sng" dirty="0">
              <a:solidFill>
                <a:prstClr val="black"/>
              </a:solidFill>
              <a:latin typeface="Calibri"/>
            </a:endParaRPr>
          </a:p>
        </p:txBody>
      </p:sp>
      <p:sp>
        <p:nvSpPr>
          <p:cNvPr id="13" name="Text Box 4"/>
          <p:cNvSpPr txBox="1">
            <a:spLocks noChangeArrowheads="1"/>
          </p:cNvSpPr>
          <p:nvPr userDrawn="1"/>
        </p:nvSpPr>
        <p:spPr bwMode="auto">
          <a:xfrm>
            <a:off x="6300789" y="4"/>
            <a:ext cx="284321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fld id="{677E633D-E132-4B6F-9594-19CA31BC42BA}" type="datetime1">
              <a:rPr lang="en-GB" altLang="en-US" sz="2800" b="1" u="sng">
                <a:solidFill>
                  <a:prstClr val="black"/>
                </a:solidFill>
                <a:latin typeface="Calibri"/>
              </a:rPr>
              <a:pPr algn="r" eaLnBrk="1" hangingPunct="1">
                <a:spcBef>
                  <a:spcPct val="50000"/>
                </a:spcBef>
              </a:pPr>
              <a:t>21/05/2019</a:t>
            </a:fld>
            <a:endParaRPr lang="en-US" altLang="en-US" sz="2800" b="1" u="sng" dirty="0">
              <a:solidFill>
                <a:prstClr val="black"/>
              </a:solidFill>
              <a:latin typeface="Calibri"/>
            </a:endParaRPr>
          </a:p>
        </p:txBody>
      </p:sp>
    </p:spTree>
    <p:extLst>
      <p:ext uri="{BB962C8B-B14F-4D97-AF65-F5344CB8AC3E}">
        <p14:creationId xmlns:p14="http://schemas.microsoft.com/office/powerpoint/2010/main" val="3328057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54"/>
            <a:ext cx="2133600" cy="273844"/>
          </a:xfrm>
        </p:spPr>
        <p:txBody>
          <a:bodyPr/>
          <a:lstStyle/>
          <a:p>
            <a:fld id="{D0F12BD9-119F-4329-886E-D9C33FC28988}" type="datetimeFigureOut">
              <a:rPr lang="en-GB" smtClean="0">
                <a:solidFill>
                  <a:prstClr val="black">
                    <a:tint val="75000"/>
                  </a:prstClr>
                </a:solidFill>
              </a:rPr>
              <a:pPr/>
              <a:t>21/05/2019</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54"/>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54"/>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5"/>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74" tIns="34289" rIns="68574" bIns="34289" rtlCol="0" anchor="ctr"/>
          <a:lstStyle/>
          <a:p>
            <a:pPr algn="ctr"/>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413"/>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90"/>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464"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74" tIns="34289" rIns="68574" bIns="34289" rtlCol="0" anchor="ctr"/>
          <a:lstStyle/>
          <a:p>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74" tIns="34289" rIns="68574" bIns="34289" rtlCol="0" anchor="ctr"/>
          <a:lstStyle/>
          <a:p>
            <a:pPr algn="ctr"/>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8609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171907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3855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7176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35"/>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40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43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image" Target="../media/image10.jpe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9.jpe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audio" Target="../media/audio1.wav"/></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3.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6" Type="http://schemas.openxmlformats.org/officeDocument/2006/relationships/image" Target="../media/image10.jpe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9.jpe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audio" Target="../media/audio1.wav"/></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1.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6.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jpg"/><Relationship Id="rId2" Type="http://schemas.openxmlformats.org/officeDocument/2006/relationships/slideLayout" Target="../slideLayouts/slideLayout35.xml"/><Relationship Id="rId16"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5.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theme" Target="../theme/theme8.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theme" Target="../theme/theme9.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smtClean="0"/>
              <a:pPr/>
              <a:t>21/05/2019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6D04115-92FC-467E-B2F5-ACB207C52150}" type="datetimeFigureOut">
              <a:rPr lang="en-GB" smtClean="0">
                <a:solidFill>
                  <a:prstClr val="black">
                    <a:tint val="75000"/>
                  </a:prstClr>
                </a:solidFill>
              </a:rPr>
              <a:pPr defTabSz="914400"/>
              <a:t>21/05/2019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BD523BC-DE18-4C0D-A2D0-611508312B7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11023320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6"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71687"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13"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133805489"/>
      </p:ext>
    </p:extLst>
  </p:cSld>
  <p:clrMap bg1="lt1" tx1="dk1" bg2="lt2" tx2="dk2" accent1="accent1" accent2="accent2" accent3="accent3" accent4="accent4" accent5="accent5" accent6="accent6" hlink="hlink" folHlink="folHlink"/>
  <p:sldLayoutIdLst>
    <p:sldLayoutId id="2147483841"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6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build="p" autoUpdateAnimBg="0">
        <p:tmplLst>
          <p:tmpl lvl="1">
            <p:tnLst>
              <p:par>
                <p:cTn presetID="1" presetClass="entr" presetSubtype="0" fill="hold" nodeType="clickEffect">
                  <p:stCondLst>
                    <p:cond delay="0"/>
                  </p:stCondLst>
                  <p:childTnLst>
                    <p:set>
                      <p:cBhvr>
                        <p:cTn dur="1" fill="hold">
                          <p:stCondLst>
                            <p:cond delay="499"/>
                          </p:stCondLst>
                        </p:cTn>
                        <p:tgtEl>
                          <p:spTgt spid="71687"/>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374860295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142242844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atin typeface="Arial" panose="020B0604020202020204" pitchFamily="34" charset="0"/>
              </a:defRPr>
            </a:lvl1pPr>
          </a:lstStyle>
          <a:p>
            <a:pPr defTabSz="685800" fontAlgn="base">
              <a:spcBef>
                <a:spcPct val="0"/>
              </a:spcBef>
              <a:spcAft>
                <a:spcPct val="0"/>
              </a:spcAft>
              <a:defRPr/>
            </a:pPr>
            <a:fld id="{9A3D695F-F647-41A9-A4F6-DD1E2665EEF2}"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870244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defTabSz="685800" fontAlgn="base">
              <a:spcBef>
                <a:spcPct val="0"/>
              </a:spcBef>
              <a:spcAft>
                <a:spcPct val="0"/>
              </a:spcAft>
              <a:defRPr/>
            </a:pPr>
            <a:endParaRPr lang="en-US">
              <a:solidFill>
                <a:prstClr val="black"/>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defTabSz="685800" fontAlgn="base">
              <a:spcBef>
                <a:spcPct val="0"/>
              </a:spcBef>
              <a:spcAft>
                <a:spcPct val="0"/>
              </a:spcAft>
              <a:defRPr/>
            </a:pPr>
            <a:endParaRPr lang="en-US">
              <a:solidFill>
                <a:prstClr val="black"/>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panose="020B0604020202020204" pitchFamily="34" charset="0"/>
              </a:defRPr>
            </a:lvl1pPr>
          </a:lstStyle>
          <a:p>
            <a:pPr defTabSz="685800" fontAlgn="base">
              <a:spcBef>
                <a:spcPct val="0"/>
              </a:spcBef>
              <a:spcAft>
                <a:spcPct val="0"/>
              </a:spcAft>
            </a:pPr>
            <a:fld id="{713CB6CA-D33C-4ED6-A39D-F27298B4BB6E}" type="slidenum">
              <a:rPr lang="en-US" altLang="en-US" smtClean="0">
                <a:solidFill>
                  <a:prstClr val="black"/>
                </a:solidFill>
              </a:rPr>
              <a:pPr defTabSz="685800"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406665212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defTabSz="685800" fontAlgn="base">
              <a:spcBef>
                <a:spcPct val="0"/>
              </a:spcBef>
              <a:spcAft>
                <a:spcPct val="0"/>
              </a:spcAft>
              <a:defRPr/>
            </a:pPr>
            <a:endParaRPr lang="en-US">
              <a:solidFill>
                <a:prstClr val="black"/>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defTabSz="685800" fontAlgn="base">
              <a:spcBef>
                <a:spcPct val="0"/>
              </a:spcBef>
              <a:spcAft>
                <a:spcPct val="0"/>
              </a:spcAft>
              <a:defRPr/>
            </a:pPr>
            <a:endParaRPr lang="en-US">
              <a:solidFill>
                <a:prstClr val="black"/>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panose="020B0604020202020204" pitchFamily="34" charset="0"/>
              </a:defRPr>
            </a:lvl1pPr>
          </a:lstStyle>
          <a:p>
            <a:pPr defTabSz="685800" fontAlgn="base">
              <a:spcBef>
                <a:spcPct val="0"/>
              </a:spcBef>
              <a:spcAft>
                <a:spcPct val="0"/>
              </a:spcAft>
            </a:pPr>
            <a:fld id="{3DFCD824-E00B-42CF-954E-667CD4A57A63}" type="slidenum">
              <a:rPr lang="en-US" altLang="en-US" smtClean="0">
                <a:solidFill>
                  <a:prstClr val="black"/>
                </a:solidFill>
              </a:rPr>
              <a:pPr defTabSz="685800" fontAlgn="base">
                <a:spcBef>
                  <a:spcPct val="0"/>
                </a:spcBef>
                <a:spcAft>
                  <a:spcPct val="0"/>
                </a:spcAft>
              </a:pPr>
              <a:t>‹#›</a:t>
            </a:fld>
            <a:endParaRPr lang="en-US" altLang="en-US" smtClean="0">
              <a:solidFill>
                <a:prstClr val="black"/>
              </a:solidFill>
            </a:endParaRPr>
          </a:p>
        </p:txBody>
      </p:sp>
    </p:spTree>
    <p:extLst>
      <p:ext uri="{BB962C8B-B14F-4D97-AF65-F5344CB8AC3E}">
        <p14:creationId xmlns:p14="http://schemas.microsoft.com/office/powerpoint/2010/main" val="164511891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1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1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10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866" algn="ctr" rtl="0" fontAlgn="base">
        <a:spcBef>
          <a:spcPct val="0"/>
        </a:spcBef>
        <a:spcAft>
          <a:spcPct val="0"/>
        </a:spcAft>
        <a:defRPr sz="3300">
          <a:solidFill>
            <a:schemeClr val="tx2"/>
          </a:solidFill>
          <a:latin typeface="Arial" charset="0"/>
        </a:defRPr>
      </a:lvl6pPr>
      <a:lvl7pPr marL="685732" algn="ctr" rtl="0" fontAlgn="base">
        <a:spcBef>
          <a:spcPct val="0"/>
        </a:spcBef>
        <a:spcAft>
          <a:spcPct val="0"/>
        </a:spcAft>
        <a:defRPr sz="3300">
          <a:solidFill>
            <a:schemeClr val="tx2"/>
          </a:solidFill>
          <a:latin typeface="Arial" charset="0"/>
        </a:defRPr>
      </a:lvl7pPr>
      <a:lvl8pPr marL="1028598" algn="ctr" rtl="0" fontAlgn="base">
        <a:spcBef>
          <a:spcPct val="0"/>
        </a:spcBef>
        <a:spcAft>
          <a:spcPct val="0"/>
        </a:spcAft>
        <a:defRPr sz="3300">
          <a:solidFill>
            <a:schemeClr val="tx2"/>
          </a:solidFill>
          <a:latin typeface="Arial" charset="0"/>
        </a:defRPr>
      </a:lvl8pPr>
      <a:lvl9pPr marL="1371464" algn="ctr" rtl="0" fontAlgn="base">
        <a:spcBef>
          <a:spcPct val="0"/>
        </a:spcBef>
        <a:spcAft>
          <a:spcPct val="0"/>
        </a:spcAft>
        <a:defRPr sz="3300">
          <a:solidFill>
            <a:schemeClr val="tx2"/>
          </a:solidFill>
          <a:latin typeface="Arial" charset="0"/>
        </a:defRPr>
      </a:lvl9pPr>
    </p:titleStyle>
    <p:bodyStyle>
      <a:lvl1pPr marL="257150" indent="-257150" algn="l" rtl="0" fontAlgn="base">
        <a:spcBef>
          <a:spcPct val="20000"/>
        </a:spcBef>
        <a:spcAft>
          <a:spcPct val="0"/>
        </a:spcAft>
        <a:buChar char="•"/>
        <a:defRPr sz="2400">
          <a:solidFill>
            <a:schemeClr val="tx1"/>
          </a:solidFill>
          <a:latin typeface="+mn-lt"/>
          <a:ea typeface="+mn-ea"/>
          <a:cs typeface="+mn-cs"/>
        </a:defRPr>
      </a:lvl1pPr>
      <a:lvl2pPr marL="557157" indent="-214293" algn="l" rtl="0" fontAlgn="base">
        <a:spcBef>
          <a:spcPct val="20000"/>
        </a:spcBef>
        <a:spcAft>
          <a:spcPct val="0"/>
        </a:spcAft>
        <a:buChar char="–"/>
        <a:defRPr sz="2100">
          <a:solidFill>
            <a:schemeClr val="tx1"/>
          </a:solidFill>
          <a:latin typeface="+mn-lt"/>
        </a:defRPr>
      </a:lvl2pPr>
      <a:lvl3pPr marL="857165" indent="-171434" algn="l" rtl="0" fontAlgn="base">
        <a:spcBef>
          <a:spcPct val="20000"/>
        </a:spcBef>
        <a:spcAft>
          <a:spcPct val="0"/>
        </a:spcAft>
        <a:buChar char="•"/>
        <a:defRPr sz="1800">
          <a:solidFill>
            <a:schemeClr val="tx1"/>
          </a:solidFill>
          <a:latin typeface="+mn-lt"/>
        </a:defRPr>
      </a:lvl3pPr>
      <a:lvl4pPr marL="1200030" indent="-171434" algn="l" rtl="0" fontAlgn="base">
        <a:spcBef>
          <a:spcPct val="20000"/>
        </a:spcBef>
        <a:spcAft>
          <a:spcPct val="0"/>
        </a:spcAft>
        <a:buChar char="–"/>
        <a:defRPr sz="1500">
          <a:solidFill>
            <a:schemeClr val="tx1"/>
          </a:solidFill>
          <a:latin typeface="+mn-lt"/>
        </a:defRPr>
      </a:lvl4pPr>
      <a:lvl5pPr marL="1542896" indent="-171434" algn="l" rtl="0" fontAlgn="base">
        <a:spcBef>
          <a:spcPct val="20000"/>
        </a:spcBef>
        <a:spcAft>
          <a:spcPct val="0"/>
        </a:spcAft>
        <a:buChar char="»"/>
        <a:defRPr sz="1500">
          <a:solidFill>
            <a:schemeClr val="tx1"/>
          </a:solidFill>
          <a:latin typeface="+mn-lt"/>
        </a:defRPr>
      </a:lvl5pPr>
      <a:lvl6pPr marL="1885762" indent="-171434" algn="l" rtl="0" fontAlgn="base">
        <a:spcBef>
          <a:spcPct val="20000"/>
        </a:spcBef>
        <a:spcAft>
          <a:spcPct val="0"/>
        </a:spcAft>
        <a:buChar char="»"/>
        <a:defRPr sz="1500">
          <a:solidFill>
            <a:schemeClr val="tx1"/>
          </a:solidFill>
          <a:latin typeface="+mn-lt"/>
        </a:defRPr>
      </a:lvl6pPr>
      <a:lvl7pPr marL="2228628" indent="-171434" algn="l" rtl="0" fontAlgn="base">
        <a:spcBef>
          <a:spcPct val="20000"/>
        </a:spcBef>
        <a:spcAft>
          <a:spcPct val="0"/>
        </a:spcAft>
        <a:buChar char="»"/>
        <a:defRPr sz="1500">
          <a:solidFill>
            <a:schemeClr val="tx1"/>
          </a:solidFill>
          <a:latin typeface="+mn-lt"/>
        </a:defRPr>
      </a:lvl7pPr>
      <a:lvl8pPr marL="2571494" indent="-171434" algn="l" rtl="0" fontAlgn="base">
        <a:spcBef>
          <a:spcPct val="20000"/>
        </a:spcBef>
        <a:spcAft>
          <a:spcPct val="0"/>
        </a:spcAft>
        <a:buChar char="»"/>
        <a:defRPr sz="1500">
          <a:solidFill>
            <a:schemeClr val="tx1"/>
          </a:solidFill>
          <a:latin typeface="+mn-lt"/>
        </a:defRPr>
      </a:lvl8pPr>
      <a:lvl9pPr marL="2914361" indent="-171434"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10"/>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lIns="91432" tIns="45716" rIns="91432" bIns="45716" rtlCol="0">
            <a:noAutofit/>
          </a:bodyPr>
          <a:lstStyle/>
          <a:p>
            <a:r>
              <a:rPr lang="en-GB" sz="1800" b="1" dirty="0"/>
              <a:t>CP1a</a:t>
            </a:r>
          </a:p>
        </p:txBody>
      </p:sp>
      <p:sp>
        <p:nvSpPr>
          <p:cNvPr id="16" name="TextBox 15"/>
          <p:cNvSpPr txBox="1"/>
          <p:nvPr userDrawn="1"/>
        </p:nvSpPr>
        <p:spPr>
          <a:xfrm>
            <a:off x="2854474" y="129247"/>
            <a:ext cx="5698976" cy="271550"/>
          </a:xfrm>
          <a:prstGeom prst="rect">
            <a:avLst/>
          </a:prstGeom>
          <a:noFill/>
        </p:spPr>
        <p:txBody>
          <a:bodyPr wrap="square" lIns="91432" tIns="45716" rIns="91432" bIns="45716" rtlCol="0">
            <a:noAutofit/>
          </a:bodyPr>
          <a:lstStyle/>
          <a:p>
            <a:r>
              <a:rPr lang="en-GB" sz="1400" b="0" i="0" u="none" strike="noStrike" kern="1200" dirty="0">
                <a:solidFill>
                  <a:schemeClr val="tx1"/>
                </a:solidFill>
                <a:effectLst/>
                <a:latin typeface="Arial" panose="020B0604020202020204" pitchFamily="34" charset="0"/>
                <a:ea typeface="+mn-ea"/>
                <a:cs typeface="Arial" panose="020B0604020202020204" pitchFamily="34" charset="0"/>
              </a:rPr>
              <a:t>Vectors and scalars</a:t>
            </a:r>
            <a:r>
              <a:rPr lang="en-GB" sz="1500" dirty="0"/>
              <a:t> </a:t>
            </a:r>
            <a:endParaRPr lang="en-GB" sz="1500" b="0" dirty="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866" algn="ctr" rtl="0" fontAlgn="base">
        <a:spcBef>
          <a:spcPct val="0"/>
        </a:spcBef>
        <a:spcAft>
          <a:spcPct val="0"/>
        </a:spcAft>
        <a:defRPr sz="3300">
          <a:solidFill>
            <a:schemeClr val="tx2"/>
          </a:solidFill>
          <a:latin typeface="Verdana" pitchFamily="34" charset="0"/>
        </a:defRPr>
      </a:lvl6pPr>
      <a:lvl7pPr marL="685732" algn="ctr" rtl="0" fontAlgn="base">
        <a:spcBef>
          <a:spcPct val="0"/>
        </a:spcBef>
        <a:spcAft>
          <a:spcPct val="0"/>
        </a:spcAft>
        <a:defRPr sz="3300">
          <a:solidFill>
            <a:schemeClr val="tx2"/>
          </a:solidFill>
          <a:latin typeface="Verdana" pitchFamily="34" charset="0"/>
        </a:defRPr>
      </a:lvl7pPr>
      <a:lvl8pPr marL="1028598" algn="ctr" rtl="0" fontAlgn="base">
        <a:spcBef>
          <a:spcPct val="0"/>
        </a:spcBef>
        <a:spcAft>
          <a:spcPct val="0"/>
        </a:spcAft>
        <a:defRPr sz="3300">
          <a:solidFill>
            <a:schemeClr val="tx2"/>
          </a:solidFill>
          <a:latin typeface="Verdana" pitchFamily="34" charset="0"/>
        </a:defRPr>
      </a:lvl8pPr>
      <a:lvl9pPr marL="1371464" algn="ctr" rtl="0" fontAlgn="base">
        <a:spcBef>
          <a:spcPct val="0"/>
        </a:spcBef>
        <a:spcAft>
          <a:spcPct val="0"/>
        </a:spcAft>
        <a:defRPr sz="3300">
          <a:solidFill>
            <a:schemeClr val="tx2"/>
          </a:solidFill>
          <a:latin typeface="Verdana" pitchFamily="34" charset="0"/>
        </a:defRPr>
      </a:lvl9pPr>
    </p:titleStyle>
    <p:bodyStyle>
      <a:lvl1pPr marL="257150" indent="-257150"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157" indent="-21429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165"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030"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2896"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762" indent="-171434" algn="l" rtl="0" fontAlgn="base">
        <a:spcBef>
          <a:spcPct val="20000"/>
        </a:spcBef>
        <a:spcAft>
          <a:spcPct val="0"/>
        </a:spcAft>
        <a:buFont typeface="Wingdings" pitchFamily="2" charset="2"/>
        <a:defRPr sz="1800">
          <a:solidFill>
            <a:schemeClr val="tx1"/>
          </a:solidFill>
          <a:latin typeface="+mn-lt"/>
        </a:defRPr>
      </a:lvl6pPr>
      <a:lvl7pPr marL="2228628" indent="-171434" algn="l" rtl="0" fontAlgn="base">
        <a:spcBef>
          <a:spcPct val="20000"/>
        </a:spcBef>
        <a:spcAft>
          <a:spcPct val="0"/>
        </a:spcAft>
        <a:buFont typeface="Wingdings" pitchFamily="2" charset="2"/>
        <a:defRPr sz="1800">
          <a:solidFill>
            <a:schemeClr val="tx1"/>
          </a:solidFill>
          <a:latin typeface="+mn-lt"/>
        </a:defRPr>
      </a:lvl7pPr>
      <a:lvl8pPr marL="2571494" indent="-171434" algn="l" rtl="0" fontAlgn="base">
        <a:spcBef>
          <a:spcPct val="20000"/>
        </a:spcBef>
        <a:spcAft>
          <a:spcPct val="0"/>
        </a:spcAft>
        <a:buFont typeface="Wingdings" pitchFamily="2" charset="2"/>
        <a:defRPr sz="1800">
          <a:solidFill>
            <a:schemeClr val="tx1"/>
          </a:solidFill>
          <a:latin typeface="+mn-lt"/>
        </a:defRPr>
      </a:lvl8pPr>
      <a:lvl9pPr marL="2914361" indent="-171434"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6" y="15"/>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52" y="4991114"/>
            <a:ext cx="655637" cy="2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spcBef>
                <a:spcPct val="50000"/>
              </a:spcBef>
            </a:pPr>
            <a:fld id="{FAB59FCC-0A3A-46DF-A152-5F287C56295E}" type="slidenum">
              <a:rPr lang="en-GB" altLang="en-US" sz="800" b="0">
                <a:solidFill>
                  <a:srgbClr val="5B0091"/>
                </a:solidFill>
                <a:cs typeface="Arial" panose="020B0604020202020204" pitchFamily="34" charset="0"/>
              </a:rPr>
              <a:pPr>
                <a:spcBef>
                  <a:spcPct val="50000"/>
                </a:spcBef>
              </a:pPr>
              <a:t>‹#›</a:t>
            </a:fld>
            <a:r>
              <a:rPr lang="en-GB" altLang="en-US" sz="80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4"/>
            <a:ext cx="2133600" cy="219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eaLnBrk="0" hangingPunct="0"/>
            <a:r>
              <a:rPr lang="en-GB" altLang="en-US" sz="80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5"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20"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57" algn="l" rtl="0" fontAlgn="base">
        <a:spcBef>
          <a:spcPct val="0"/>
        </a:spcBef>
        <a:spcAft>
          <a:spcPct val="0"/>
        </a:spcAft>
        <a:defRPr sz="2100" b="1">
          <a:solidFill>
            <a:srgbClr val="286DA6"/>
          </a:solidFill>
          <a:latin typeface="Arial" panose="020B0604020202020204" pitchFamily="34" charset="0"/>
        </a:defRPr>
      </a:lvl6pPr>
      <a:lvl7pPr marL="685715" algn="l" rtl="0" fontAlgn="base">
        <a:spcBef>
          <a:spcPct val="0"/>
        </a:spcBef>
        <a:spcAft>
          <a:spcPct val="0"/>
        </a:spcAft>
        <a:defRPr sz="2100" b="1">
          <a:solidFill>
            <a:srgbClr val="286DA6"/>
          </a:solidFill>
          <a:latin typeface="Arial" panose="020B0604020202020204" pitchFamily="34" charset="0"/>
        </a:defRPr>
      </a:lvl7pPr>
      <a:lvl8pPr marL="1028573" algn="l" rtl="0" fontAlgn="base">
        <a:spcBef>
          <a:spcPct val="0"/>
        </a:spcBef>
        <a:spcAft>
          <a:spcPct val="0"/>
        </a:spcAft>
        <a:defRPr sz="2100" b="1">
          <a:solidFill>
            <a:srgbClr val="286DA6"/>
          </a:solidFill>
          <a:latin typeface="Arial" panose="020B0604020202020204" pitchFamily="34" charset="0"/>
        </a:defRPr>
      </a:lvl8pPr>
      <a:lvl9pPr marL="1371430" algn="l" rtl="0" fontAlgn="base">
        <a:spcBef>
          <a:spcPct val="0"/>
        </a:spcBef>
        <a:spcAft>
          <a:spcPct val="0"/>
        </a:spcAft>
        <a:defRPr sz="2100" b="1">
          <a:solidFill>
            <a:srgbClr val="286DA6"/>
          </a:solidFill>
          <a:latin typeface="Arial" panose="020B0604020202020204" pitchFamily="34" charset="0"/>
        </a:defRPr>
      </a:lvl9pPr>
    </p:titleStyle>
    <p:bodyStyle>
      <a:lvl1pPr marL="257144" indent="-257144" algn="l" rtl="0" fontAlgn="base">
        <a:spcBef>
          <a:spcPct val="20000"/>
        </a:spcBef>
        <a:spcAft>
          <a:spcPct val="0"/>
        </a:spcAft>
        <a:buChar char="•"/>
        <a:defRPr sz="2400" kern="1200">
          <a:solidFill>
            <a:schemeClr val="tx1"/>
          </a:solidFill>
          <a:latin typeface="+mn-lt"/>
          <a:ea typeface="+mn-ea"/>
          <a:cs typeface="+mn-cs"/>
        </a:defRPr>
      </a:lvl1pPr>
      <a:lvl2pPr marL="557143" indent="-214288" algn="l" rtl="0" fontAlgn="base">
        <a:spcBef>
          <a:spcPct val="20000"/>
        </a:spcBef>
        <a:spcAft>
          <a:spcPct val="0"/>
        </a:spcAft>
        <a:buChar char="–"/>
        <a:defRPr sz="2100" kern="1200">
          <a:solidFill>
            <a:schemeClr val="tx1"/>
          </a:solidFill>
          <a:latin typeface="+mn-lt"/>
          <a:ea typeface="+mn-ea"/>
          <a:cs typeface="+mn-cs"/>
        </a:defRPr>
      </a:lvl2pPr>
      <a:lvl3pPr marL="857144" indent="-171430" algn="l" rtl="0" fontAlgn="base">
        <a:spcBef>
          <a:spcPct val="20000"/>
        </a:spcBef>
        <a:spcAft>
          <a:spcPct val="0"/>
        </a:spcAft>
        <a:buChar char="•"/>
        <a:defRPr sz="1800" kern="1200">
          <a:solidFill>
            <a:schemeClr val="tx1"/>
          </a:solidFill>
          <a:latin typeface="+mn-lt"/>
          <a:ea typeface="+mn-ea"/>
          <a:cs typeface="+mn-cs"/>
        </a:defRPr>
      </a:lvl3pPr>
      <a:lvl4pPr marL="1200000" indent="-171430" algn="l" rtl="0" fontAlgn="base">
        <a:spcBef>
          <a:spcPct val="20000"/>
        </a:spcBef>
        <a:spcAft>
          <a:spcPct val="0"/>
        </a:spcAft>
        <a:buChar char="–"/>
        <a:defRPr sz="1500" kern="1200">
          <a:solidFill>
            <a:schemeClr val="tx1"/>
          </a:solidFill>
          <a:latin typeface="+mn-lt"/>
          <a:ea typeface="+mn-ea"/>
          <a:cs typeface="+mn-cs"/>
        </a:defRPr>
      </a:lvl4pPr>
      <a:lvl5pPr marL="1542857" indent="-171430" algn="l" rtl="0" fontAlgn="base">
        <a:spcBef>
          <a:spcPct val="20000"/>
        </a:spcBef>
        <a:spcAft>
          <a:spcPct val="0"/>
        </a:spcAft>
        <a:buChar char="»"/>
        <a:defRPr sz="15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400B8C58-DC63-41BB-A367-8F81CC307D9D}" type="datetimeFigureOut">
              <a:rPr lang="en-GB" smtClean="0">
                <a:solidFill>
                  <a:prstClr val="black">
                    <a:tint val="75000"/>
                  </a:prstClr>
                </a:solidFill>
              </a:rPr>
              <a:pPr defTabSz="914310"/>
              <a:t>21/05/2019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E4852F26-BDD7-4D66-962E-FBC5EEF69B01}" type="slidenum">
              <a:rPr lang="en-GB" smtClean="0">
                <a:solidFill>
                  <a:prstClr val="black">
                    <a:tint val="75000"/>
                  </a:prstClr>
                </a:solidFill>
              </a:rPr>
              <a:pPr defTabSz="914310"/>
              <a:t>‹#›</a:t>
            </a:fld>
            <a:endParaRPr lang="en-GB">
              <a:solidFill>
                <a:prstClr val="black">
                  <a:tint val="75000"/>
                </a:prstClr>
              </a:solidFill>
            </a:endParaRPr>
          </a:p>
        </p:txBody>
      </p:sp>
    </p:spTree>
    <p:extLst>
      <p:ext uri="{BB962C8B-B14F-4D97-AF65-F5344CB8AC3E}">
        <p14:creationId xmlns:p14="http://schemas.microsoft.com/office/powerpoint/2010/main" val="24230971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9" y="4"/>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2" y="4991105"/>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defTabSz="914310" fontAlgn="base">
              <a:spcBef>
                <a:spcPct val="50000"/>
              </a:spcBef>
              <a:spcAft>
                <a:spcPct val="0"/>
              </a:spcAft>
            </a:pPr>
            <a:fld id="{7A3AF35F-028F-4719-B3FA-C1992370E411}" type="slidenum">
              <a:rPr lang="en-GB" altLang="en-US" sz="1000" smtClean="0">
                <a:solidFill>
                  <a:srgbClr val="5B0091"/>
                </a:solidFill>
                <a:cs typeface="Arial" charset="0"/>
              </a:rPr>
              <a:pPr algn="ctr" defTabSz="914310" fontAlgn="base">
                <a:spcBef>
                  <a:spcPct val="50000"/>
                </a:spcBef>
                <a:spcAft>
                  <a:spcPct val="0"/>
                </a:spcAft>
              </a:pPr>
              <a:t>‹#›</a:t>
            </a:fld>
            <a:r>
              <a:rPr lang="en-GB" altLang="en-US" sz="1000" smtClean="0">
                <a:solidFill>
                  <a:srgbClr val="5B0091"/>
                </a:solidFill>
                <a:cs typeface="Arial" charset="0"/>
              </a:rPr>
              <a:t> of 32</a:t>
            </a:r>
          </a:p>
        </p:txBody>
      </p:sp>
      <p:sp>
        <p:nvSpPr>
          <p:cNvPr id="140292" name="Text Box 4"/>
          <p:cNvSpPr txBox="1">
            <a:spLocks noChangeArrowheads="1"/>
          </p:cNvSpPr>
          <p:nvPr userDrawn="1"/>
        </p:nvSpPr>
        <p:spPr bwMode="auto">
          <a:xfrm>
            <a:off x="6445250" y="4991105"/>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defTabSz="914310" eaLnBrk="0" fontAlgn="base" hangingPunct="0">
              <a:spcBef>
                <a:spcPct val="0"/>
              </a:spcBef>
              <a:spcAft>
                <a:spcPct val="0"/>
              </a:spcAft>
            </a:pPr>
            <a:r>
              <a:rPr lang="en-GB" altLang="en-US" sz="1000" smtClean="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1"/>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90" y="4625581"/>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4" y="40483"/>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154" algn="l" rtl="0" fontAlgn="base">
        <a:spcBef>
          <a:spcPct val="0"/>
        </a:spcBef>
        <a:spcAft>
          <a:spcPct val="0"/>
        </a:spcAft>
        <a:defRPr sz="2800" b="1">
          <a:solidFill>
            <a:srgbClr val="286DA6"/>
          </a:solidFill>
          <a:latin typeface="Arial" charset="0"/>
        </a:defRPr>
      </a:lvl6pPr>
      <a:lvl7pPr marL="914310" algn="l" rtl="0" fontAlgn="base">
        <a:spcBef>
          <a:spcPct val="0"/>
        </a:spcBef>
        <a:spcAft>
          <a:spcPct val="0"/>
        </a:spcAft>
        <a:defRPr sz="2800" b="1">
          <a:solidFill>
            <a:srgbClr val="286DA6"/>
          </a:solidFill>
          <a:latin typeface="Arial" charset="0"/>
        </a:defRPr>
      </a:lvl7pPr>
      <a:lvl8pPr marL="1371464" algn="l" rtl="0" fontAlgn="base">
        <a:spcBef>
          <a:spcPct val="0"/>
        </a:spcBef>
        <a:spcAft>
          <a:spcPct val="0"/>
        </a:spcAft>
        <a:defRPr sz="2800" b="1">
          <a:solidFill>
            <a:srgbClr val="286DA6"/>
          </a:solidFill>
          <a:latin typeface="Arial" charset="0"/>
        </a:defRPr>
      </a:lvl8pPr>
      <a:lvl9pPr marL="1828619" algn="l" rtl="0" fontAlgn="base">
        <a:spcBef>
          <a:spcPct val="0"/>
        </a:spcBef>
        <a:spcAft>
          <a:spcPct val="0"/>
        </a:spcAft>
        <a:defRPr sz="2800" b="1">
          <a:solidFill>
            <a:srgbClr val="286DA6"/>
          </a:solidFill>
          <a:latin typeface="Arial" charset="0"/>
        </a:defRPr>
      </a:lvl9pPr>
    </p:titleStyle>
    <p:bodyStyle>
      <a:lvl1pPr marL="342866" indent="-342866" algn="l" rtl="0" fontAlgn="base">
        <a:spcBef>
          <a:spcPct val="20000"/>
        </a:spcBef>
        <a:spcAft>
          <a:spcPct val="0"/>
        </a:spcAft>
        <a:buChar char="•"/>
        <a:defRPr sz="3200">
          <a:solidFill>
            <a:schemeClr val="tx1"/>
          </a:solidFill>
          <a:latin typeface="+mn-lt"/>
          <a:ea typeface="+mn-ea"/>
          <a:cs typeface="+mn-cs"/>
        </a:defRPr>
      </a:lvl1pPr>
      <a:lvl2pPr marL="742877" indent="-285722" algn="l" rtl="0" fontAlgn="base">
        <a:spcBef>
          <a:spcPct val="20000"/>
        </a:spcBef>
        <a:spcAft>
          <a:spcPct val="0"/>
        </a:spcAft>
        <a:buChar char="–"/>
        <a:defRPr sz="2800">
          <a:solidFill>
            <a:schemeClr val="tx1"/>
          </a:solidFill>
          <a:latin typeface="+mn-lt"/>
        </a:defRPr>
      </a:lvl2pPr>
      <a:lvl3pPr marL="1142887" indent="-228576" algn="l" rtl="0" fontAlgn="base">
        <a:spcBef>
          <a:spcPct val="20000"/>
        </a:spcBef>
        <a:spcAft>
          <a:spcPct val="0"/>
        </a:spcAft>
        <a:buChar char="•"/>
        <a:defRPr sz="2400">
          <a:solidFill>
            <a:schemeClr val="tx1"/>
          </a:solidFill>
          <a:latin typeface="+mn-lt"/>
        </a:defRPr>
      </a:lvl3pPr>
      <a:lvl4pPr marL="1600040" indent="-228576" algn="l" rtl="0" fontAlgn="base">
        <a:spcBef>
          <a:spcPct val="20000"/>
        </a:spcBef>
        <a:spcAft>
          <a:spcPct val="0"/>
        </a:spcAft>
        <a:buChar char="–"/>
        <a:defRPr sz="2000">
          <a:solidFill>
            <a:schemeClr val="tx1"/>
          </a:solidFill>
          <a:latin typeface="+mn-lt"/>
        </a:defRPr>
      </a:lvl4pPr>
      <a:lvl5pPr marL="2057195" indent="-228576" algn="l" rtl="0" fontAlgn="base">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4" tIns="34289" rIns="68574" bIns="3428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74" tIns="34289" rIns="68574"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36"/>
            <a:ext cx="2133600" cy="273844"/>
          </a:xfrm>
          <a:prstGeom prst="rect">
            <a:avLst/>
          </a:prstGeom>
        </p:spPr>
        <p:txBody>
          <a:bodyPr vert="horz" lIns="68574" tIns="34289" rIns="68574" bIns="34289" rtlCol="0" anchor="ctr"/>
          <a:lstStyle>
            <a:lvl1pPr algn="l">
              <a:defRPr sz="900">
                <a:solidFill>
                  <a:schemeClr val="tx1">
                    <a:tint val="75000"/>
                  </a:schemeClr>
                </a:solidFill>
              </a:defRPr>
            </a:lvl1p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36"/>
            <a:ext cx="28956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36"/>
            <a:ext cx="2133600" cy="273844"/>
          </a:xfrm>
          <a:prstGeom prst="rect">
            <a:avLst/>
          </a:prstGeom>
        </p:spPr>
        <p:txBody>
          <a:bodyPr vert="horz" lIns="68574" tIns="34289" rIns="68574" bIns="34289" rtlCol="0" anchor="ctr"/>
          <a:lstStyle>
            <a:lvl1pPr algn="r">
              <a:defRPr sz="900">
                <a:solidFill>
                  <a:schemeClr val="tx1">
                    <a:tint val="75000"/>
                  </a:schemeClr>
                </a:solidFill>
              </a:defRPr>
            </a:lvl1p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667638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22"/>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9EE4FE77-FB8F-440E-ACC6-C186698785E6}" type="datetimeFigureOut">
              <a:rPr lang="en-GB" smtClean="0">
                <a:solidFill>
                  <a:prstClr val="black">
                    <a:tint val="75000"/>
                  </a:prstClr>
                </a:solidFill>
              </a:rPr>
              <a:pPr defTabSz="685800"/>
              <a:t>21/05/2019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22"/>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22"/>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A7784E81-0231-46C4-B9F6-13669B726ED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2386305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highamspark.fireflycloud.net/" TargetMode="External"/><Relationship Id="rId7" Type="http://schemas.openxmlformats.org/officeDocument/2006/relationships/hyperlink" Target="https://www.youtube.com/channel/UCuvnztKGXBYUuEm6LUmFLGg" TargetMode="External"/><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3.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hyperlink" Target="https://www.pearsonactivelearn.com/"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twitter.com/hpscien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activeteachonline.com/default/player/video/id/389231/external/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6.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18" Type="http://schemas.openxmlformats.org/officeDocument/2006/relationships/image" Target="../media/image47.jpeg"/><Relationship Id="rId26" Type="http://schemas.openxmlformats.org/officeDocument/2006/relationships/image" Target="../media/image53.png"/><Relationship Id="rId3" Type="http://schemas.openxmlformats.org/officeDocument/2006/relationships/notesSlide" Target="../notesSlides/notesSlide7.xml"/><Relationship Id="rId21" Type="http://schemas.openxmlformats.org/officeDocument/2006/relationships/image" Target="../media/image49.jpeg"/><Relationship Id="rId7" Type="http://schemas.openxmlformats.org/officeDocument/2006/relationships/image" Target="../media/image40.png"/><Relationship Id="rId12" Type="http://schemas.openxmlformats.org/officeDocument/2006/relationships/image" Target="../media/image14.png"/><Relationship Id="rId17" Type="http://schemas.openxmlformats.org/officeDocument/2006/relationships/hyperlink" Target="http://www.google.com/url?sa=i&amp;rct=j&amp;q=&amp;esrc=s&amp;source=images&amp;cd=&amp;cad=rja&amp;uact=8&amp;docid=zInxbeK6TiuQdM&amp;tbnid=tqq80cDGDuDFXM:&amp;ved=0CAUQjRw&amp;url=http://demux.co.uk/blog/video-evidence-why-wont-all-dvds-work-in-your-dvd-player/&amp;ei=74VOU-GyA6_50gX8y4HoDg&amp;bvm=bv.64764171,d.d2k&amp;psig=AFQjCNHDXZBmaWWt2X1gRHYGOT4UVwwfSQ&amp;ust=1397741422351615" TargetMode="External"/><Relationship Id="rId25" Type="http://schemas.openxmlformats.org/officeDocument/2006/relationships/image" Target="../media/image52.png"/><Relationship Id="rId33" Type="http://schemas.openxmlformats.org/officeDocument/2006/relationships/image" Target="../media/image56.png"/><Relationship Id="rId2" Type="http://schemas.openxmlformats.org/officeDocument/2006/relationships/slideLayout" Target="../slideLayouts/slideLayout7.xml"/><Relationship Id="rId16" Type="http://schemas.openxmlformats.org/officeDocument/2006/relationships/image" Target="../media/image46.jpeg"/><Relationship Id="rId20" Type="http://schemas.openxmlformats.org/officeDocument/2006/relationships/image" Target="../media/image48.gif"/><Relationship Id="rId29" Type="http://schemas.openxmlformats.org/officeDocument/2006/relationships/image" Target="../media/image55.png"/><Relationship Id="rId1" Type="http://schemas.openxmlformats.org/officeDocument/2006/relationships/vmlDrawing" Target="../drawings/vmlDrawing1.vml"/><Relationship Id="rId6" Type="http://schemas.openxmlformats.org/officeDocument/2006/relationships/image" Target="../media/image39.png"/><Relationship Id="rId11" Type="http://schemas.openxmlformats.org/officeDocument/2006/relationships/image" Target="../media/image43.jpeg"/><Relationship Id="rId24" Type="http://schemas.openxmlformats.org/officeDocument/2006/relationships/image" Target="../media/image51.png"/><Relationship Id="rId32" Type="http://schemas.openxmlformats.org/officeDocument/2006/relationships/image" Target="../media/image12.png"/><Relationship Id="rId5" Type="http://schemas.openxmlformats.org/officeDocument/2006/relationships/image" Target="../media/image38.wmf"/><Relationship Id="rId15" Type="http://schemas.openxmlformats.org/officeDocument/2006/relationships/hyperlink" Target="https://www.google.com/url?sa=i&amp;rct=j&amp;q=&amp;esrc=s&amp;source=images&amp;cd=&amp;cad=rja&amp;uact=8&amp;docid=3O2HzmmLaPBbWM&amp;tbnid=f1NL8qhiqHE1sM:&amp;ved=0CAUQjRw&amp;url=https://vimeo.com/&amp;ei=0IVOU53uNKfP0QWu0oHoBw&amp;bvm=bv.64764171,d.d2k&amp;psig=AFQjCNGOoN6Eg4RjZPDO3dYdZU1K2gfJaQ&amp;ust=1397741380798313" TargetMode="External"/><Relationship Id="rId23" Type="http://schemas.openxmlformats.org/officeDocument/2006/relationships/image" Target="../media/image50.png"/><Relationship Id="rId28" Type="http://schemas.openxmlformats.org/officeDocument/2006/relationships/image" Target="../media/image54.jpeg"/><Relationship Id="rId10" Type="http://schemas.openxmlformats.org/officeDocument/2006/relationships/image" Target="../media/image42.jpeg"/><Relationship Id="rId19" Type="http://schemas.openxmlformats.org/officeDocument/2006/relationships/hyperlink" Target="http://www.google.com/url?sa=i&amp;rct=j&amp;q=&amp;esrc=s&amp;source=images&amp;cd=&amp;cad=rja&amp;uact=8&amp;docid=C43MYYDPIfpn2M&amp;tbnid=QAbw63W2eIa83M:&amp;ved=0CAUQjRw&amp;url=http://adriancheok.info/category-speech/adrian-david-cheok-speaker-new-scientist-panel/&amp;ei=P4ZOU8OwEfKY0QX-2YGwBw&amp;bvm=bv.64764171,d.d2k&amp;psig=AFQjCNFkby2tpRwe-DKrnfZEF7NlAqb_Vw&amp;ust=1397741492186946" TargetMode="External"/><Relationship Id="rId31" Type="http://schemas.openxmlformats.org/officeDocument/2006/relationships/hyperlink" Target="https://highamspark.fireflycloud.net/" TargetMode="External"/><Relationship Id="rId4" Type="http://schemas.openxmlformats.org/officeDocument/2006/relationships/oleObject" Target="../embeddings/oleObject1.bin"/><Relationship Id="rId9"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4" Type="http://schemas.openxmlformats.org/officeDocument/2006/relationships/image" Target="../media/image45.gif"/><Relationship Id="rId22" Type="http://schemas.openxmlformats.org/officeDocument/2006/relationships/hyperlink" Target="http://www.google.com/url?sa=i&amp;rct=j&amp;q=&amp;esrc=s&amp;source=images&amp;cd=&amp;cad=rja&amp;uact=8&amp;docid=g2V8bGN4McqsuM&amp;tbnid=zdaUD2dUC3s09M:&amp;ved=0CAUQjRw&amp;url=http://pixabay.com/en/paint-green-pen-felt-pen-149371/&amp;ei=sodOU6m_HLGS0QWmv4GIBw&amp;bvm=bv.64764171,d.d2k&amp;psig=AFQjCNExHoJU_o1GzH4Qch9j0JrxKpDSGQ&amp;ust=1397741791342220" TargetMode="External"/><Relationship Id="rId27" Type="http://schemas.openxmlformats.org/officeDocument/2006/relationships/hyperlink" Target="http://www.mobileapptesting.com/wp-content/uploads/2012/10/Mobile-Apps.jpg" TargetMode="External"/><Relationship Id="rId30"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jpeg"/><Relationship Id="rId7" Type="http://schemas.openxmlformats.org/officeDocument/2006/relationships/image" Target="../media/image60.jpeg"/><Relationship Id="rId2"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www.google.com/url?sa=i&amp;rct=j&amp;q=&amp;esrc=s&amp;source=images&amp;cd=&amp;cad=rja&amp;uact=8&amp;docid=wISj3_swnIIF6M&amp;tbnid=YffVb-vLlK7K_M:&amp;ved=0CAUQjRw&amp;url=http://office.about.com/od/Office365/ss/Excel-2013-Gallery-Of-Features.htm&amp;ei=XZFOU4edM9Ca0QWbsICwDw&amp;bvm=bv.64764171,d.d2k&amp;psig=AFQjCNGq6d2h63N8FeL414jsjquknsGVdg&amp;ust=1397744348410851"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4.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4.bp.blogspot.com/-fzqWo07SXiA/UF8v2zGw1FI/AAAAAAAAAD0/29ok1MNQQTA/s1600/ClassDojo-Logo-Wordpress.jpg" TargetMode="Externa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1983" y="1329612"/>
            <a:ext cx="8174432" cy="971550"/>
          </a:xfrm>
        </p:spPr>
        <p:txBody>
          <a:bodyPr>
            <a:normAutofit fontScale="92500"/>
          </a:bodyPr>
          <a:lstStyle/>
          <a:p>
            <a:r>
              <a:rPr lang="en-GB" dirty="0" smtClean="0">
                <a:latin typeface="+mj-lt"/>
              </a:rPr>
              <a:t>To be able to explain the structure, functions and uses of bacteria in food. Key words: anaerobic respiration, flagella, binary fission. </a:t>
            </a:r>
            <a:endParaRPr lang="en-GB" dirty="0">
              <a:latin typeface="+mj-lt"/>
            </a:endParaRPr>
          </a:p>
        </p:txBody>
      </p:sp>
      <p:sp>
        <p:nvSpPr>
          <p:cNvPr id="4" name="Text Placeholder 3"/>
          <p:cNvSpPr>
            <a:spLocks noGrp="1"/>
          </p:cNvSpPr>
          <p:nvPr>
            <p:ph type="body" sz="quarter" idx="14"/>
          </p:nvPr>
        </p:nvSpPr>
        <p:spPr>
          <a:xfrm>
            <a:off x="51" y="2874073"/>
            <a:ext cx="9143950" cy="2269431"/>
          </a:xfrm>
          <a:solidFill>
            <a:srgbClr val="EAEAEA"/>
          </a:solidFill>
        </p:spPr>
        <p:txBody>
          <a:bodyPr/>
          <a:lstStyle/>
          <a:p>
            <a:endParaRPr lang="en-GB" dirty="0"/>
          </a:p>
        </p:txBody>
      </p:sp>
      <p:sp>
        <p:nvSpPr>
          <p:cNvPr id="10" name="Text Box 17"/>
          <p:cNvSpPr txBox="1">
            <a:spLocks noChangeArrowheads="1"/>
          </p:cNvSpPr>
          <p:nvPr/>
        </p:nvSpPr>
        <p:spPr bwMode="auto">
          <a:xfrm>
            <a:off x="203878" y="168126"/>
            <a:ext cx="8043504" cy="56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3" tIns="34289" rIns="68573"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715" fontAlgn="base">
              <a:spcBef>
                <a:spcPct val="0"/>
              </a:spcBef>
              <a:spcAft>
                <a:spcPct val="0"/>
              </a:spcAft>
              <a:defRPr/>
            </a:pPr>
            <a:r>
              <a:rPr lang="en-GB" sz="3200" u="sng" kern="0" dirty="0" smtClean="0">
                <a:solidFill>
                  <a:srgbClr val="000000"/>
                </a:solidFill>
                <a:latin typeface="Comic Sans MS" pitchFamily="66" charset="0"/>
              </a:rPr>
              <a:t>8Dc Bacteria</a:t>
            </a:r>
            <a:endParaRPr lang="en-GB" sz="3200" u="sng" kern="0" dirty="0">
              <a:solidFill>
                <a:srgbClr val="000000"/>
              </a:solidFill>
              <a:latin typeface="Comic Sans MS" pitchFamily="66" charset="0"/>
            </a:endParaRPr>
          </a:p>
        </p:txBody>
      </p:sp>
      <p:pic>
        <p:nvPicPr>
          <p:cNvPr id="11" name="Picture 2" descr="https://firefly.archbishoptemple.lancs.sch.uk/Templates/lib/core/login/images/school-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81" y="4635356"/>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92488" y="4723837"/>
            <a:ext cx="2845978" cy="327029"/>
          </a:xfrm>
          <a:prstGeom prst="rect">
            <a:avLst/>
          </a:prstGeom>
        </p:spPr>
      </p:pic>
      <p:pic>
        <p:nvPicPr>
          <p:cNvPr id="14" name="Picture 13" descr="yt-brand-standard-logo-95x40.png">
            <a:hlinkClick r:id="rId7"/>
          </p:cNvPr>
          <p:cNvPicPr>
            <a:picLocks noChangeAspect="1"/>
          </p:cNvPicPr>
          <p:nvPr/>
        </p:nvPicPr>
        <p:blipFill>
          <a:blip r:embed="rId8" cstate="print"/>
          <a:stretch>
            <a:fillRect/>
          </a:stretch>
        </p:blipFill>
        <p:spPr>
          <a:xfrm>
            <a:off x="2247702" y="4698923"/>
            <a:ext cx="857891" cy="361217"/>
          </a:xfrm>
          <a:prstGeom prst="rect">
            <a:avLst/>
          </a:prstGeom>
        </p:spPr>
      </p:pic>
      <p:pic>
        <p:nvPicPr>
          <p:cNvPr id="16" name="Picture 2">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118610" y="4718957"/>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18"/>
          <p:cNvSpPr>
            <a:spLocks noChangeArrowheads="1"/>
          </p:cNvSpPr>
          <p:nvPr/>
        </p:nvSpPr>
        <p:spPr bwMode="auto">
          <a:xfrm>
            <a:off x="0" y="2652786"/>
            <a:ext cx="2844915" cy="1564463"/>
          </a:xfrm>
          <a:prstGeom prst="cloudCallout">
            <a:avLst>
              <a:gd name="adj1" fmla="val 68363"/>
              <a:gd name="adj2" fmla="val 55457"/>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Draw what you think a bacterial cell looks like.</a:t>
            </a:r>
            <a:endParaRPr lang="en-GB" altLang="en-US" sz="1800" dirty="0">
              <a:solidFill>
                <a:srgbClr val="000000"/>
              </a:solidFill>
              <a:latin typeface="Arial" panose="020B0604020202020204" pitchFamily="34" charset="0"/>
            </a:endParaRPr>
          </a:p>
        </p:txBody>
      </p:sp>
      <p:pic>
        <p:nvPicPr>
          <p:cNvPr id="2" name="Picture 1"/>
          <p:cNvPicPr>
            <a:picLocks noChangeAspect="1"/>
          </p:cNvPicPr>
          <p:nvPr/>
        </p:nvPicPr>
        <p:blipFill>
          <a:blip r:embed="rId11"/>
          <a:stretch>
            <a:fillRect/>
          </a:stretch>
        </p:blipFill>
        <p:spPr>
          <a:xfrm>
            <a:off x="3588565" y="2899595"/>
            <a:ext cx="2812234" cy="1752695"/>
          </a:xfrm>
          <a:prstGeom prst="rect">
            <a:avLst/>
          </a:prstGeom>
        </p:spPr>
      </p:pic>
      <p:pic>
        <p:nvPicPr>
          <p:cNvPr id="5" name="Picture 4"/>
          <p:cNvPicPr>
            <a:picLocks noChangeAspect="1"/>
          </p:cNvPicPr>
          <p:nvPr/>
        </p:nvPicPr>
        <p:blipFill>
          <a:blip r:embed="rId12"/>
          <a:stretch>
            <a:fillRect/>
          </a:stretch>
        </p:blipFill>
        <p:spPr>
          <a:xfrm>
            <a:off x="6616510" y="2899595"/>
            <a:ext cx="2311780" cy="1731604"/>
          </a:xfrm>
          <a:prstGeom prst="rect">
            <a:avLst/>
          </a:prstGeom>
        </p:spPr>
      </p:pic>
    </p:spTree>
    <p:extLst>
      <p:ext uri="{BB962C8B-B14F-4D97-AF65-F5344CB8AC3E}">
        <p14:creationId xmlns:p14="http://schemas.microsoft.com/office/powerpoint/2010/main" val="30671714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987"/>
            <a:ext cx="7134836" cy="1988990"/>
          </a:xfrm>
        </p:spPr>
        <p:txBody>
          <a:bodyPr>
            <a:normAutofit/>
          </a:bodyPr>
          <a:lstStyle/>
          <a:p>
            <a:pPr marL="0" indent="0">
              <a:buNone/>
            </a:pPr>
            <a:endParaRPr lang="en-GB" dirty="0"/>
          </a:p>
          <a:p>
            <a:pPr marL="0" indent="0">
              <a:buNone/>
            </a:pPr>
            <a:r>
              <a:rPr lang="en-GB" dirty="0" smtClean="0"/>
              <a:t>Tape </a:t>
            </a:r>
            <a:r>
              <a:rPr lang="en-GB" dirty="0"/>
              <a:t>the plates </a:t>
            </a:r>
            <a:r>
              <a:rPr lang="en-GB" dirty="0" smtClean="0"/>
              <a:t>(not all the way around) and </a:t>
            </a:r>
            <a:r>
              <a:rPr lang="en-GB" dirty="0"/>
              <a:t>leave in a warm </a:t>
            </a:r>
            <a:r>
              <a:rPr lang="en-GB" dirty="0" smtClean="0"/>
              <a:t>place (incubator). </a:t>
            </a:r>
            <a:r>
              <a:rPr lang="en-GB" dirty="0"/>
              <a:t>Colonies of bacteria should be visible within 48 hours 	</a:t>
            </a:r>
          </a:p>
        </p:txBody>
      </p:sp>
      <p:sp>
        <p:nvSpPr>
          <p:cNvPr id="8" name="AutoShape 18"/>
          <p:cNvSpPr>
            <a:spLocks noChangeArrowheads="1"/>
          </p:cNvSpPr>
          <p:nvPr/>
        </p:nvSpPr>
        <p:spPr bwMode="auto">
          <a:xfrm>
            <a:off x="843008" y="2171977"/>
            <a:ext cx="3025775" cy="2755504"/>
          </a:xfrm>
          <a:prstGeom prst="cloudCallout">
            <a:avLst>
              <a:gd name="adj1" fmla="val -63977"/>
              <a:gd name="adj2" fmla="val 49398"/>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dirty="0" smtClean="0">
                <a:latin typeface="Comic Sans MS" panose="030F0702030302020204" pitchFamily="66" charset="0"/>
              </a:rPr>
              <a:t>Why are we putting the plates in an incubator?</a:t>
            </a:r>
          </a:p>
          <a:p>
            <a:pPr algn="ctr" eaLnBrk="1" hangingPunct="1">
              <a:spcBef>
                <a:spcPct val="0"/>
              </a:spcBef>
              <a:buFontTx/>
              <a:buNone/>
            </a:pPr>
            <a:r>
              <a:rPr lang="en-GB" altLang="en-US" sz="1800" dirty="0" smtClean="0">
                <a:latin typeface="Comic Sans MS" panose="030F0702030302020204" pitchFamily="66" charset="0"/>
              </a:rPr>
              <a:t>What do you think agar is?</a:t>
            </a:r>
            <a:endParaRPr lang="en-GB" altLang="en-US" sz="1800" dirty="0">
              <a:latin typeface="Comic Sans MS" panose="030F0702030302020204" pitchFamily="66" charset="0"/>
            </a:endParaRPr>
          </a:p>
        </p:txBody>
      </p:sp>
      <p:sp>
        <p:nvSpPr>
          <p:cNvPr id="11" name="AutoShape 18"/>
          <p:cNvSpPr>
            <a:spLocks noChangeArrowheads="1"/>
          </p:cNvSpPr>
          <p:nvPr/>
        </p:nvSpPr>
        <p:spPr bwMode="auto">
          <a:xfrm>
            <a:off x="6732588" y="2372274"/>
            <a:ext cx="2411412" cy="2325999"/>
          </a:xfrm>
          <a:prstGeom prst="cloudCallout">
            <a:avLst>
              <a:gd name="adj1" fmla="val 45329"/>
              <a:gd name="adj2" fmla="val 72199"/>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dirty="0" smtClean="0">
                <a:latin typeface="Comic Sans MS" panose="030F0702030302020204" pitchFamily="66" charset="0"/>
              </a:rPr>
              <a:t>Why can’t we open the tape next week once the colonies have grown?</a:t>
            </a:r>
            <a:endParaRPr lang="en-GB" altLang="en-US" sz="1800" dirty="0">
              <a:latin typeface="Comic Sans MS" panose="030F0702030302020204" pitchFamily="66" charset="0"/>
            </a:endParaRPr>
          </a:p>
        </p:txBody>
      </p:sp>
      <p:pic>
        <p:nvPicPr>
          <p:cNvPr id="12" name="Picture 2" descr="http://www.sciencehound.com/science_project_community/images/e3abd7548047454dd2154113c0e133ce-533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994" y="2787072"/>
            <a:ext cx="2296569" cy="219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23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1"/>
          <p:cNvSpPr>
            <a:spLocks noChangeArrowheads="1"/>
          </p:cNvSpPr>
          <p:nvPr/>
        </p:nvSpPr>
        <p:spPr bwMode="auto">
          <a:xfrm>
            <a:off x="236597" y="99739"/>
            <a:ext cx="8286618" cy="409219"/>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algn="l" defTabSz="685800" rtl="0" eaLnBrk="1" fontAlgn="base" latinLnBrk="0" hangingPunct="1">
              <a:lnSpc>
                <a:spcPct val="100000"/>
              </a:lnSpc>
              <a:spcBef>
                <a:spcPct val="0"/>
              </a:spcBef>
              <a:spcAft>
                <a:spcPct val="0"/>
              </a:spcAft>
              <a:buClrTx/>
              <a:buSzTx/>
              <a:buFont typeface="Wingdings 2" panose="05020102010507070707" pitchFamily="18" charset="2"/>
              <a:buChar char="!"/>
              <a:tabLst/>
              <a:defRPr/>
            </a:pPr>
            <a:r>
              <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Copy</a:t>
            </a:r>
            <a:r>
              <a:rPr kumimoji="0" lang="en-GB" altLang="en-US" sz="1800" b="0" i="0" u="none" strike="noStrike" kern="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and complete the word fill below</a:t>
            </a: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13" name="AutoShape 18"/>
          <p:cNvSpPr>
            <a:spLocks noChangeArrowheads="1"/>
          </p:cNvSpPr>
          <p:nvPr/>
        </p:nvSpPr>
        <p:spPr bwMode="auto">
          <a:xfrm>
            <a:off x="1879224" y="3260959"/>
            <a:ext cx="2844915" cy="1564463"/>
          </a:xfrm>
          <a:prstGeom prst="cloudCallout">
            <a:avLst>
              <a:gd name="adj1" fmla="val -70229"/>
              <a:gd name="adj2" fmla="val 2435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732" rtl="0" eaLnBrk="1" fontAlgn="auto" latinLnBrk="0" hangingPunct="1">
              <a:lnSpc>
                <a:spcPct val="100000"/>
              </a:lnSpc>
              <a:spcBef>
                <a:spcPct val="0"/>
              </a:spcBef>
              <a:spcAft>
                <a:spcPts val="0"/>
              </a:spcAft>
              <a:buClrTx/>
              <a:buSzTx/>
              <a:buFont typeface="Arial" panose="020B0604020202020204" pitchFamily="34" charset="0"/>
              <a:buNone/>
              <a:tabLst/>
              <a:defRPr/>
            </a:pPr>
            <a:r>
              <a:rPr lang="en-GB" altLang="en-US" sz="1800" dirty="0" smtClean="0">
                <a:solidFill>
                  <a:srgbClr val="000000"/>
                </a:solidFill>
                <a:latin typeface="Arial" panose="020B0604020202020204" pitchFamily="34" charset="0"/>
              </a:rPr>
              <a:t>Why are we waiting for at least 48h for the results? </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TextBox 3"/>
          <p:cNvSpPr txBox="1"/>
          <p:nvPr/>
        </p:nvSpPr>
        <p:spPr>
          <a:xfrm>
            <a:off x="198924" y="508958"/>
            <a:ext cx="8538991" cy="1938992"/>
          </a:xfrm>
          <a:prstGeom prst="rect">
            <a:avLst/>
          </a:prstGeom>
          <a:noFill/>
        </p:spPr>
        <p:txBody>
          <a:bodyPr wrap="square" rtlCol="0">
            <a:spAutoFit/>
          </a:bodyPr>
          <a:lstStyle/>
          <a:p>
            <a:r>
              <a:rPr lang="en-GB" sz="2400" dirty="0" smtClean="0"/>
              <a:t>Bacteria grow well if they have nutrients (such as ________), _________ and moisture. The nutrients are used for ____________ and making substances for growth and respiration.  The warmth allows enzymes to work faster, allowing the bacteria to _____faster. Moisture stops the cells drying out.</a:t>
            </a:r>
            <a:endParaRPr lang="en-GB" sz="2400" dirty="0"/>
          </a:p>
        </p:txBody>
      </p:sp>
      <p:sp>
        <p:nvSpPr>
          <p:cNvPr id="6" name="TextBox 5"/>
          <p:cNvSpPr txBox="1"/>
          <p:nvPr/>
        </p:nvSpPr>
        <p:spPr>
          <a:xfrm>
            <a:off x="1175657" y="2775857"/>
            <a:ext cx="6923314" cy="400110"/>
          </a:xfrm>
          <a:prstGeom prst="rect">
            <a:avLst/>
          </a:prstGeom>
          <a:solidFill>
            <a:srgbClr val="FFFF00"/>
          </a:solidFill>
        </p:spPr>
        <p:txBody>
          <a:bodyPr wrap="square" rtlCol="0">
            <a:spAutoFit/>
          </a:bodyPr>
          <a:lstStyle/>
          <a:p>
            <a:r>
              <a:rPr lang="en-GB" sz="2000" dirty="0" smtClean="0"/>
              <a:t>Warmth             sugar                      grow                             respiration</a:t>
            </a:r>
            <a:endParaRPr lang="en-GB" sz="2000" dirty="0"/>
          </a:p>
        </p:txBody>
      </p:sp>
      <p:sp>
        <p:nvSpPr>
          <p:cNvPr id="12" name="AutoShape 18"/>
          <p:cNvSpPr>
            <a:spLocks noChangeArrowheads="1"/>
          </p:cNvSpPr>
          <p:nvPr/>
        </p:nvSpPr>
        <p:spPr bwMode="auto">
          <a:xfrm>
            <a:off x="5378831" y="3346247"/>
            <a:ext cx="2844915" cy="1564463"/>
          </a:xfrm>
          <a:prstGeom prst="cloudCallout">
            <a:avLst>
              <a:gd name="adj1" fmla="val 49786"/>
              <a:gd name="adj2" fmla="val 4848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732"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How</a:t>
            </a:r>
            <a:r>
              <a:rPr kumimoji="0" lang="en-GB" altLang="en-US" sz="18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do bacteria grow?</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p:cNvSpPr txBox="1"/>
          <p:nvPr/>
        </p:nvSpPr>
        <p:spPr>
          <a:xfrm>
            <a:off x="6502659" y="508958"/>
            <a:ext cx="860235" cy="461665"/>
          </a:xfrm>
          <a:prstGeom prst="rect">
            <a:avLst/>
          </a:prstGeom>
          <a:noFill/>
        </p:spPr>
        <p:txBody>
          <a:bodyPr wrap="none" rtlCol="0">
            <a:spAutoFit/>
          </a:bodyPr>
          <a:lstStyle/>
          <a:p>
            <a:r>
              <a:rPr lang="en-GB" sz="2400" dirty="0" smtClean="0">
                <a:solidFill>
                  <a:srgbClr val="00CC00"/>
                </a:solidFill>
              </a:rPr>
              <a:t>sugar</a:t>
            </a:r>
            <a:endParaRPr lang="en-GB" sz="2400" dirty="0">
              <a:solidFill>
                <a:srgbClr val="00CC00"/>
              </a:solidFill>
            </a:endParaRPr>
          </a:p>
        </p:txBody>
      </p:sp>
      <p:sp>
        <p:nvSpPr>
          <p:cNvPr id="15" name="TextBox 14"/>
          <p:cNvSpPr txBox="1"/>
          <p:nvPr/>
        </p:nvSpPr>
        <p:spPr>
          <a:xfrm>
            <a:off x="315422" y="853373"/>
            <a:ext cx="1162562" cy="461665"/>
          </a:xfrm>
          <a:prstGeom prst="rect">
            <a:avLst/>
          </a:prstGeom>
          <a:noFill/>
        </p:spPr>
        <p:txBody>
          <a:bodyPr wrap="none" rtlCol="0">
            <a:spAutoFit/>
          </a:bodyPr>
          <a:lstStyle/>
          <a:p>
            <a:r>
              <a:rPr lang="en-GB" sz="2400" dirty="0" smtClean="0">
                <a:solidFill>
                  <a:srgbClr val="00CC00"/>
                </a:solidFill>
              </a:rPr>
              <a:t>warmth</a:t>
            </a:r>
            <a:endParaRPr lang="en-GB" sz="2400" dirty="0">
              <a:solidFill>
                <a:srgbClr val="00CC00"/>
              </a:solidFill>
            </a:endParaRPr>
          </a:p>
        </p:txBody>
      </p:sp>
      <p:sp>
        <p:nvSpPr>
          <p:cNvPr id="16" name="TextBox 15"/>
          <p:cNvSpPr txBox="1"/>
          <p:nvPr/>
        </p:nvSpPr>
        <p:spPr>
          <a:xfrm>
            <a:off x="7045928" y="865343"/>
            <a:ext cx="1537216" cy="461665"/>
          </a:xfrm>
          <a:prstGeom prst="rect">
            <a:avLst/>
          </a:prstGeom>
          <a:noFill/>
        </p:spPr>
        <p:txBody>
          <a:bodyPr wrap="none" rtlCol="0">
            <a:spAutoFit/>
          </a:bodyPr>
          <a:lstStyle/>
          <a:p>
            <a:r>
              <a:rPr lang="en-GB" sz="2400" dirty="0" smtClean="0">
                <a:solidFill>
                  <a:srgbClr val="00CC00"/>
                </a:solidFill>
              </a:rPr>
              <a:t>respiration</a:t>
            </a:r>
            <a:endParaRPr lang="en-GB" sz="2400" dirty="0">
              <a:solidFill>
                <a:srgbClr val="00CC00"/>
              </a:solidFill>
            </a:endParaRPr>
          </a:p>
        </p:txBody>
      </p:sp>
      <p:sp>
        <p:nvSpPr>
          <p:cNvPr id="17" name="TextBox 16"/>
          <p:cNvSpPr txBox="1"/>
          <p:nvPr/>
        </p:nvSpPr>
        <p:spPr>
          <a:xfrm>
            <a:off x="7045928" y="1634211"/>
            <a:ext cx="898446" cy="461665"/>
          </a:xfrm>
          <a:prstGeom prst="rect">
            <a:avLst/>
          </a:prstGeom>
          <a:noFill/>
        </p:spPr>
        <p:txBody>
          <a:bodyPr wrap="square" rtlCol="0">
            <a:spAutoFit/>
          </a:bodyPr>
          <a:lstStyle/>
          <a:p>
            <a:r>
              <a:rPr lang="en-GB" sz="2400" dirty="0" smtClean="0">
                <a:solidFill>
                  <a:srgbClr val="00CC00"/>
                </a:solidFill>
              </a:rPr>
              <a:t>grow</a:t>
            </a:r>
            <a:endParaRPr lang="en-GB" sz="2400" dirty="0">
              <a:solidFill>
                <a:srgbClr val="00CC00"/>
              </a:solidFill>
            </a:endParaRPr>
          </a:p>
        </p:txBody>
      </p:sp>
    </p:spTree>
    <p:extLst>
      <p:ext uri="{BB962C8B-B14F-4D97-AF65-F5344CB8AC3E}">
        <p14:creationId xmlns:p14="http://schemas.microsoft.com/office/powerpoint/2010/main" val="8081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597" y="758177"/>
            <a:ext cx="6430161" cy="523220"/>
          </a:xfrm>
          <a:prstGeom prst="rect">
            <a:avLst/>
          </a:prstGeom>
        </p:spPr>
        <p:txBody>
          <a:bodyPr wrap="square">
            <a:spAutoFit/>
          </a:bodyPr>
          <a:lstStyle/>
          <a:p>
            <a:r>
              <a:rPr lang="en-GB" dirty="0">
                <a:hlinkClick r:id="rId2"/>
              </a:rPr>
              <a:t>https://</a:t>
            </a:r>
            <a:r>
              <a:rPr lang="en-GB" dirty="0" smtClean="0">
                <a:hlinkClick r:id="rId2"/>
              </a:rPr>
              <a:t>www.activeteachonline.com/default/player/video/id/389231/external/0</a:t>
            </a:r>
            <a:endParaRPr lang="en-GB" dirty="0" smtClean="0"/>
          </a:p>
          <a:p>
            <a:endParaRPr lang="en-GB" dirty="0"/>
          </a:p>
        </p:txBody>
      </p:sp>
      <p:sp>
        <p:nvSpPr>
          <p:cNvPr id="3" name="AutoShape 21"/>
          <p:cNvSpPr>
            <a:spLocks noChangeArrowheads="1"/>
          </p:cNvSpPr>
          <p:nvPr/>
        </p:nvSpPr>
        <p:spPr bwMode="auto">
          <a:xfrm>
            <a:off x="236597" y="99739"/>
            <a:ext cx="8286618" cy="409219"/>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algn="l" defTabSz="685800" rtl="0" eaLnBrk="1" fontAlgn="base" latinLnBrk="0" hangingPunct="1">
              <a:lnSpc>
                <a:spcPct val="100000"/>
              </a:lnSpc>
              <a:spcBef>
                <a:spcPct val="0"/>
              </a:spcBef>
              <a:spcAft>
                <a:spcPct val="0"/>
              </a:spcAft>
              <a:buClrTx/>
              <a:buSzTx/>
              <a:buFont typeface="Wingdings 2" panose="05020102010507070707" pitchFamily="18" charset="2"/>
              <a:buChar char="!"/>
              <a:tabLst/>
              <a:defRPr/>
            </a:pPr>
            <a:r>
              <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Watch the video</a:t>
            </a:r>
            <a:r>
              <a:rPr kumimoji="0" lang="en-GB" altLang="en-US" sz="1800" b="0" i="0" u="none" strike="noStrike" kern="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and create your own definition for binary fission.</a:t>
            </a:r>
            <a:r>
              <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4" name="AutoShape 21"/>
          <p:cNvSpPr>
            <a:spLocks noChangeArrowheads="1"/>
          </p:cNvSpPr>
          <p:nvPr/>
        </p:nvSpPr>
        <p:spPr bwMode="auto">
          <a:xfrm>
            <a:off x="170883" y="1281397"/>
            <a:ext cx="8286618" cy="409219"/>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algn="l" defTabSz="685800" rtl="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Add to your definition in green pen.</a:t>
            </a:r>
            <a:r>
              <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5" name="TextBox 4"/>
          <p:cNvSpPr txBox="1"/>
          <p:nvPr/>
        </p:nvSpPr>
        <p:spPr>
          <a:xfrm>
            <a:off x="236597" y="1859893"/>
            <a:ext cx="8674217" cy="707886"/>
          </a:xfrm>
          <a:prstGeom prst="rect">
            <a:avLst/>
          </a:prstGeom>
          <a:noFill/>
        </p:spPr>
        <p:txBody>
          <a:bodyPr wrap="square" rtlCol="0">
            <a:spAutoFit/>
          </a:bodyPr>
          <a:lstStyle/>
          <a:p>
            <a:r>
              <a:rPr lang="en-GB" sz="2000" dirty="0" smtClean="0">
                <a:solidFill>
                  <a:srgbClr val="00CC00"/>
                </a:solidFill>
              </a:rPr>
              <a:t>Bacteria use a method of asexual reproduction called binary fission. In this process, one cell grows and then splits evenly into two identical parts.</a:t>
            </a:r>
            <a:endParaRPr lang="en-GB" sz="2000" dirty="0">
              <a:solidFill>
                <a:srgbClr val="00CC00"/>
              </a:solidFill>
            </a:endParaRPr>
          </a:p>
        </p:txBody>
      </p:sp>
      <p:pic>
        <p:nvPicPr>
          <p:cNvPr id="7" name="Picture 6"/>
          <p:cNvPicPr>
            <a:picLocks noChangeAspect="1"/>
          </p:cNvPicPr>
          <p:nvPr/>
        </p:nvPicPr>
        <p:blipFill>
          <a:blip r:embed="rId3"/>
          <a:stretch>
            <a:fillRect/>
          </a:stretch>
        </p:blipFill>
        <p:spPr>
          <a:xfrm>
            <a:off x="3261632" y="2567779"/>
            <a:ext cx="1682816" cy="2451845"/>
          </a:xfrm>
          <a:prstGeom prst="rect">
            <a:avLst/>
          </a:prstGeom>
        </p:spPr>
      </p:pic>
    </p:spTree>
    <p:extLst>
      <p:ext uri="{BB962C8B-B14F-4D97-AF65-F5344CB8AC3E}">
        <p14:creationId xmlns:p14="http://schemas.microsoft.com/office/powerpoint/2010/main" val="195049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638348"/>
        </p:xfrm>
        <a:graphic>
          <a:graphicData uri="http://schemas.openxmlformats.org/drawingml/2006/table">
            <a:tbl>
              <a:tblPr/>
              <a:tblGrid>
                <a:gridCol w="3405405">
                  <a:extLst>
                    <a:ext uri="{9D8B030D-6E8A-4147-A177-3AD203B41FA5}">
                      <a16:colId xmlns:a16="http://schemas.microsoft.com/office/drawing/2014/main" val="20000"/>
                    </a:ext>
                  </a:extLst>
                </a:gridCol>
                <a:gridCol w="2479139">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endParaRPr lang="en-GB" sz="2400" b="0" i="0" u="none" strike="noStrike" baseline="0" dirty="0" smtClean="0">
                        <a:latin typeface="+mn-lt"/>
                      </a:endParaRP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the conditions under which bacteria grow quickly. </a:t>
                      </a: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what happens in anaerobic respiration in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Explain why bacteria are used to make yoghurt. </a:t>
                      </a:r>
                    </a:p>
                    <a:p>
                      <a:pPr marL="285750" indent="-285750">
                        <a:buFont typeface="Arial" panose="020B0604020202020204" pitchFamily="34" charset="0"/>
                        <a:buChar char="•"/>
                      </a:pPr>
                      <a:r>
                        <a:rPr lang="en-GB" sz="1400" b="0" i="0" u="none" strike="noStrike" baseline="0" dirty="0" smtClean="0">
                          <a:solidFill>
                            <a:srgbClr val="000000"/>
                          </a:solidFill>
                          <a:latin typeface="+mn-lt"/>
                        </a:rPr>
                        <a:t>Use a statement key to identify different species of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Describe, identify and state the basic functions of the parts of a bacterial cell (soft cell wall, flagella, cytoplasm, cell membrane, chromosome). </a:t>
                      </a:r>
                    </a:p>
                    <a:p>
                      <a:r>
                        <a:rPr lang="en-GB" sz="1600" b="0" i="0" u="none" strike="noStrike" baseline="0" dirty="0" smtClean="0">
                          <a:solidFill>
                            <a:srgbClr val="000000"/>
                          </a:solidFill>
                          <a:latin typeface="Verdana" panose="020B0604030504040204" pitchFamily="34" charset="0"/>
                        </a:rPr>
                        <a:t>	</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endParaRPr lang="en-GB" sz="14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Explain why bacteria grow well in certain conditions. </a:t>
                      </a: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bacteria multiply by binary fission. </a:t>
                      </a:r>
                    </a:p>
                    <a:p>
                      <a:r>
                        <a:rPr lang="en-GB" sz="1400" b="0" i="0" u="none" strike="noStrike" kern="1200" baseline="0" dirty="0" smtClean="0">
                          <a:solidFill>
                            <a:schemeClr val="tx1"/>
                          </a:solidFill>
                          <a:latin typeface="+mn-lt"/>
                          <a:ea typeface="+mn-ea"/>
                          <a:cs typeface="+mn-cs"/>
                        </a:rPr>
                        <a:t>	</a:t>
                      </a:r>
                    </a:p>
                    <a:p>
                      <a:pPr marL="285750" lvl="0" indent="-285750">
                        <a:buFont typeface="Arial" panose="020B0604020202020204" pitchFamily="34" charset="0"/>
                        <a:buChar char="•"/>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Gram staining works and use results to identify differences between bacteria. </a:t>
                      </a:r>
                    </a:p>
                    <a:p>
                      <a:r>
                        <a:rPr lang="en-GB" sz="1400" b="0" i="0" u="none" strike="noStrike" kern="1200" baseline="0" dirty="0" smtClean="0">
                          <a:solidFill>
                            <a:schemeClr val="tx1"/>
                          </a:solidFill>
                          <a:latin typeface="+mn-lt"/>
                          <a:ea typeface="+mn-ea"/>
                          <a:cs typeface="+mn-cs"/>
                        </a:rPr>
                        <a:t>	</a:t>
                      </a: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8677647">
            <a:off x="3037387" y="4311941"/>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8677647">
            <a:off x="2963286" y="2064716"/>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8677647">
            <a:off x="5296823" y="2558699"/>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8677647">
            <a:off x="5437785" y="3665955"/>
            <a:ext cx="310386" cy="13085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30764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8"/>
          <p:cNvSpPr>
            <a:spLocks noChangeArrowheads="1"/>
          </p:cNvSpPr>
          <p:nvPr/>
        </p:nvSpPr>
        <p:spPr bwMode="auto">
          <a:xfrm>
            <a:off x="594559" y="211161"/>
            <a:ext cx="2844915" cy="1564463"/>
          </a:xfrm>
          <a:prstGeom prst="cloudCallout">
            <a:avLst>
              <a:gd name="adj1" fmla="val -50656"/>
              <a:gd name="adj2" fmla="val 70404"/>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732"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Why</a:t>
            </a:r>
            <a:r>
              <a:rPr kumimoji="0" lang="en-GB" altLang="en-US" sz="18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does yoghurt taste sour?</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AutoShape 18"/>
          <p:cNvSpPr>
            <a:spLocks noChangeArrowheads="1"/>
          </p:cNvSpPr>
          <p:nvPr/>
        </p:nvSpPr>
        <p:spPr bwMode="auto">
          <a:xfrm>
            <a:off x="5302630" y="211160"/>
            <a:ext cx="2844915" cy="1564463"/>
          </a:xfrm>
          <a:prstGeom prst="cloudCallout">
            <a:avLst>
              <a:gd name="adj1" fmla="val 52656"/>
              <a:gd name="adj2" fmla="val 6518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732"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What</a:t>
            </a:r>
            <a:r>
              <a:rPr kumimoji="0" lang="en-GB" altLang="en-US" sz="18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sort of respiration do bacteria do?</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2"/>
          <a:stretch>
            <a:fillRect/>
          </a:stretch>
        </p:blipFill>
        <p:spPr>
          <a:xfrm>
            <a:off x="2017016" y="2098221"/>
            <a:ext cx="2847975" cy="1600200"/>
          </a:xfrm>
          <a:prstGeom prst="rect">
            <a:avLst/>
          </a:prstGeom>
        </p:spPr>
      </p:pic>
      <p:pic>
        <p:nvPicPr>
          <p:cNvPr id="5" name="Picture 4"/>
          <p:cNvPicPr>
            <a:picLocks noChangeAspect="1"/>
          </p:cNvPicPr>
          <p:nvPr/>
        </p:nvPicPr>
        <p:blipFill>
          <a:blip r:embed="rId3"/>
          <a:stretch>
            <a:fillRect/>
          </a:stretch>
        </p:blipFill>
        <p:spPr>
          <a:xfrm>
            <a:off x="5302630" y="2098221"/>
            <a:ext cx="2143125" cy="2143125"/>
          </a:xfrm>
          <a:prstGeom prst="rect">
            <a:avLst/>
          </a:prstGeom>
        </p:spPr>
      </p:pic>
    </p:spTree>
    <p:extLst>
      <p:ext uri="{BB962C8B-B14F-4D97-AF65-F5344CB8AC3E}">
        <p14:creationId xmlns:p14="http://schemas.microsoft.com/office/powerpoint/2010/main" val="454284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253" y="851858"/>
            <a:ext cx="8538991" cy="830997"/>
          </a:xfrm>
          <a:prstGeom prst="rect">
            <a:avLst/>
          </a:prstGeom>
          <a:noFill/>
        </p:spPr>
        <p:txBody>
          <a:bodyPr wrap="square" rtlCol="0">
            <a:spAutoFit/>
          </a:bodyPr>
          <a:lstStyle/>
          <a:p>
            <a:r>
              <a:rPr lang="en-GB" sz="2400" dirty="0" smtClean="0"/>
              <a:t>Bacteria use anaerobic respiration to release their energy from _______.</a:t>
            </a:r>
            <a:endParaRPr lang="en-GB" sz="2400" dirty="0"/>
          </a:p>
        </p:txBody>
      </p:sp>
      <p:pic>
        <p:nvPicPr>
          <p:cNvPr id="2" name="Picture 1"/>
          <p:cNvPicPr>
            <a:picLocks noChangeAspect="1"/>
          </p:cNvPicPr>
          <p:nvPr/>
        </p:nvPicPr>
        <p:blipFill>
          <a:blip r:embed="rId2"/>
          <a:stretch>
            <a:fillRect/>
          </a:stretch>
        </p:blipFill>
        <p:spPr>
          <a:xfrm>
            <a:off x="1993447" y="1682855"/>
            <a:ext cx="4483876" cy="586816"/>
          </a:xfrm>
          <a:prstGeom prst="rect">
            <a:avLst/>
          </a:prstGeom>
        </p:spPr>
      </p:pic>
      <p:sp>
        <p:nvSpPr>
          <p:cNvPr id="5" name="TextBox 4"/>
          <p:cNvSpPr txBox="1"/>
          <p:nvPr/>
        </p:nvSpPr>
        <p:spPr>
          <a:xfrm>
            <a:off x="334996" y="2269671"/>
            <a:ext cx="8538991" cy="830997"/>
          </a:xfrm>
          <a:prstGeom prst="rect">
            <a:avLst/>
          </a:prstGeom>
          <a:noFill/>
        </p:spPr>
        <p:txBody>
          <a:bodyPr wrap="square" rtlCol="0">
            <a:spAutoFit/>
          </a:bodyPr>
          <a:lstStyle/>
          <a:p>
            <a:r>
              <a:rPr lang="en-GB" sz="2400" dirty="0" smtClean="0"/>
              <a:t>Lactic acid bacteria are used to turn _____ into yoghurt. The lactic acid produced turns milk sour and thickens it making it taste _____.</a:t>
            </a:r>
            <a:endParaRPr lang="en-GB" sz="2400" dirty="0"/>
          </a:p>
        </p:txBody>
      </p:sp>
      <p:sp>
        <p:nvSpPr>
          <p:cNvPr id="6" name="AutoShape 21"/>
          <p:cNvSpPr>
            <a:spLocks noChangeArrowheads="1"/>
          </p:cNvSpPr>
          <p:nvPr/>
        </p:nvSpPr>
        <p:spPr bwMode="auto">
          <a:xfrm>
            <a:off x="215253" y="149231"/>
            <a:ext cx="8286618" cy="409219"/>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algn="l" defTabSz="685800" rtl="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 Copy and complete the word fill below.</a:t>
            </a:r>
            <a:r>
              <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7" name="TextBox 6"/>
          <p:cNvSpPr txBox="1"/>
          <p:nvPr/>
        </p:nvSpPr>
        <p:spPr>
          <a:xfrm>
            <a:off x="1993447" y="3287374"/>
            <a:ext cx="3461823" cy="400110"/>
          </a:xfrm>
          <a:prstGeom prst="rect">
            <a:avLst/>
          </a:prstGeom>
          <a:solidFill>
            <a:srgbClr val="FFFF00"/>
          </a:solidFill>
        </p:spPr>
        <p:txBody>
          <a:bodyPr wrap="square" rtlCol="0">
            <a:spAutoFit/>
          </a:bodyPr>
          <a:lstStyle/>
          <a:p>
            <a:r>
              <a:rPr lang="en-GB" sz="2000" dirty="0" smtClean="0"/>
              <a:t>Sour            glucose            milk</a:t>
            </a:r>
            <a:endParaRPr lang="en-GB" sz="2000" dirty="0"/>
          </a:p>
        </p:txBody>
      </p:sp>
      <p:sp>
        <p:nvSpPr>
          <p:cNvPr id="8" name="TextBox 7"/>
          <p:cNvSpPr txBox="1"/>
          <p:nvPr/>
        </p:nvSpPr>
        <p:spPr>
          <a:xfrm>
            <a:off x="229312" y="1221190"/>
            <a:ext cx="1124667" cy="461665"/>
          </a:xfrm>
          <a:prstGeom prst="rect">
            <a:avLst/>
          </a:prstGeom>
          <a:noFill/>
        </p:spPr>
        <p:txBody>
          <a:bodyPr wrap="none" rtlCol="0">
            <a:spAutoFit/>
          </a:bodyPr>
          <a:lstStyle/>
          <a:p>
            <a:r>
              <a:rPr lang="en-GB" sz="2400" dirty="0" smtClean="0">
                <a:solidFill>
                  <a:srgbClr val="00CC00"/>
                </a:solidFill>
              </a:rPr>
              <a:t>glucose</a:t>
            </a:r>
            <a:endParaRPr lang="en-GB" sz="2400" dirty="0">
              <a:solidFill>
                <a:srgbClr val="00CC00"/>
              </a:solidFill>
            </a:endParaRPr>
          </a:p>
        </p:txBody>
      </p:sp>
      <p:sp>
        <p:nvSpPr>
          <p:cNvPr id="9" name="TextBox 8"/>
          <p:cNvSpPr txBox="1"/>
          <p:nvPr/>
        </p:nvSpPr>
        <p:spPr>
          <a:xfrm>
            <a:off x="4892936" y="2256161"/>
            <a:ext cx="710451" cy="461665"/>
          </a:xfrm>
          <a:prstGeom prst="rect">
            <a:avLst/>
          </a:prstGeom>
          <a:noFill/>
        </p:spPr>
        <p:txBody>
          <a:bodyPr wrap="none" rtlCol="0">
            <a:spAutoFit/>
          </a:bodyPr>
          <a:lstStyle/>
          <a:p>
            <a:r>
              <a:rPr lang="en-GB" sz="2400" dirty="0" smtClean="0">
                <a:solidFill>
                  <a:srgbClr val="00CC00"/>
                </a:solidFill>
              </a:rPr>
              <a:t>milk</a:t>
            </a:r>
            <a:endParaRPr lang="en-GB" sz="2400" dirty="0">
              <a:solidFill>
                <a:srgbClr val="00CC00"/>
              </a:solidFill>
            </a:endParaRPr>
          </a:p>
        </p:txBody>
      </p:sp>
      <p:sp>
        <p:nvSpPr>
          <p:cNvPr id="10" name="TextBox 9"/>
          <p:cNvSpPr txBox="1"/>
          <p:nvPr/>
        </p:nvSpPr>
        <p:spPr>
          <a:xfrm>
            <a:off x="8018145" y="2652513"/>
            <a:ext cx="736099" cy="461665"/>
          </a:xfrm>
          <a:prstGeom prst="rect">
            <a:avLst/>
          </a:prstGeom>
          <a:noFill/>
        </p:spPr>
        <p:txBody>
          <a:bodyPr wrap="none" rtlCol="0">
            <a:spAutoFit/>
          </a:bodyPr>
          <a:lstStyle/>
          <a:p>
            <a:r>
              <a:rPr lang="en-GB" sz="2400" dirty="0" smtClean="0">
                <a:solidFill>
                  <a:srgbClr val="00CC00"/>
                </a:solidFill>
              </a:rPr>
              <a:t>sour</a:t>
            </a:r>
            <a:endParaRPr lang="en-GB" sz="2400" dirty="0">
              <a:solidFill>
                <a:srgbClr val="00CC00"/>
              </a:solidFill>
            </a:endParaRPr>
          </a:p>
        </p:txBody>
      </p:sp>
      <p:sp>
        <p:nvSpPr>
          <p:cNvPr id="11" name="AutoShape 18"/>
          <p:cNvSpPr>
            <a:spLocks noChangeArrowheads="1"/>
          </p:cNvSpPr>
          <p:nvPr/>
        </p:nvSpPr>
        <p:spPr bwMode="auto">
          <a:xfrm>
            <a:off x="5656956" y="3114178"/>
            <a:ext cx="2844915" cy="1564463"/>
          </a:xfrm>
          <a:prstGeom prst="cloudCallout">
            <a:avLst>
              <a:gd name="adj1" fmla="val 52656"/>
              <a:gd name="adj2" fmla="val 6518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732"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What parts of</a:t>
            </a:r>
            <a:r>
              <a:rPr kumimoji="0" lang="en-GB" altLang="en-US" sz="18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our body contain bacteria?</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92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1"/>
          <p:cNvSpPr>
            <a:spLocks noChangeArrowheads="1"/>
          </p:cNvSpPr>
          <p:nvPr/>
        </p:nvSpPr>
        <p:spPr bwMode="auto">
          <a:xfrm>
            <a:off x="215253" y="149231"/>
            <a:ext cx="8286618" cy="765169"/>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algn="l" defTabSz="685800" rtl="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Use the picture to note down examples of where bacteria can be found in our body.</a:t>
            </a:r>
            <a:r>
              <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3" name="TextBox 2"/>
          <p:cNvSpPr txBox="1"/>
          <p:nvPr/>
        </p:nvSpPr>
        <p:spPr>
          <a:xfrm>
            <a:off x="330926" y="1105989"/>
            <a:ext cx="4589417" cy="307777"/>
          </a:xfrm>
          <a:prstGeom prst="rect">
            <a:avLst/>
          </a:prstGeom>
          <a:noFill/>
        </p:spPr>
        <p:txBody>
          <a:bodyPr wrap="square" rtlCol="0">
            <a:spAutoFit/>
          </a:bodyPr>
          <a:lstStyle/>
          <a:p>
            <a:r>
              <a:rPr lang="en-GB" dirty="0" smtClean="0"/>
              <a:t>In the body bacteria can be found in………</a:t>
            </a:r>
            <a:endParaRPr lang="en-GB" dirty="0"/>
          </a:p>
        </p:txBody>
      </p:sp>
      <p:pic>
        <p:nvPicPr>
          <p:cNvPr id="2050" name="Picture 2" descr="Image result for bacteria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84" y="953060"/>
            <a:ext cx="4221027" cy="4190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61509" y="3204754"/>
            <a:ext cx="1166948" cy="98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V="1">
            <a:off x="4528457" y="3291840"/>
            <a:ext cx="914400" cy="2264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AutoShape 18"/>
          <p:cNvSpPr>
            <a:spLocks noChangeArrowheads="1"/>
          </p:cNvSpPr>
          <p:nvPr/>
        </p:nvSpPr>
        <p:spPr bwMode="auto">
          <a:xfrm>
            <a:off x="718285" y="2509608"/>
            <a:ext cx="2844915" cy="1564463"/>
          </a:xfrm>
          <a:prstGeom prst="cloudCallout">
            <a:avLst>
              <a:gd name="adj1" fmla="val 52656"/>
              <a:gd name="adj2" fmla="val 6518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732"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Why</a:t>
            </a:r>
            <a:r>
              <a:rPr kumimoji="0" lang="en-GB" altLang="en-US" sz="18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do you think we need bacteria in </a:t>
            </a:r>
            <a:r>
              <a:rPr kumimoji="0" lang="en-GB" alt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mn-cs"/>
              </a:rPr>
              <a:t>our gut?</a:t>
            </a: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048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638348"/>
        </p:xfrm>
        <a:graphic>
          <a:graphicData uri="http://schemas.openxmlformats.org/drawingml/2006/table">
            <a:tbl>
              <a:tblPr/>
              <a:tblGrid>
                <a:gridCol w="3405405">
                  <a:extLst>
                    <a:ext uri="{9D8B030D-6E8A-4147-A177-3AD203B41FA5}">
                      <a16:colId xmlns:a16="http://schemas.microsoft.com/office/drawing/2014/main" val="20000"/>
                    </a:ext>
                  </a:extLst>
                </a:gridCol>
                <a:gridCol w="2479139">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endParaRPr lang="en-GB" sz="2400" b="0" i="0" u="none" strike="noStrike" baseline="0" dirty="0" smtClean="0">
                        <a:latin typeface="+mn-lt"/>
                      </a:endParaRP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the conditions under which bacteria grow quickly. </a:t>
                      </a: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what happens in anaerobic respiration in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Explain why bacteria are used to make yoghurt. </a:t>
                      </a:r>
                    </a:p>
                    <a:p>
                      <a:pPr marL="285750" indent="-285750">
                        <a:buFont typeface="Arial" panose="020B0604020202020204" pitchFamily="34" charset="0"/>
                        <a:buChar char="•"/>
                      </a:pPr>
                      <a:r>
                        <a:rPr lang="en-GB" sz="1400" b="0" i="0" u="none" strike="noStrike" baseline="0" dirty="0" smtClean="0">
                          <a:solidFill>
                            <a:srgbClr val="000000"/>
                          </a:solidFill>
                          <a:latin typeface="+mn-lt"/>
                        </a:rPr>
                        <a:t>Use a statement key to identify different species of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Describe, identify and state the basic functions of the parts of a bacterial cell (soft cell wall, flagella, cytoplasm, cell membrane, chromosome). </a:t>
                      </a:r>
                    </a:p>
                    <a:p>
                      <a:r>
                        <a:rPr lang="en-GB" sz="1600" b="0" i="0" u="none" strike="noStrike" baseline="0" dirty="0" smtClean="0">
                          <a:solidFill>
                            <a:srgbClr val="000000"/>
                          </a:solidFill>
                          <a:latin typeface="Verdana" panose="020B0604030504040204" pitchFamily="34" charset="0"/>
                        </a:rPr>
                        <a:t>	</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endParaRPr lang="en-GB" sz="14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Explain why bacteria grow well in certain conditions. </a:t>
                      </a: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bacteria multiply by binary fission. </a:t>
                      </a:r>
                    </a:p>
                    <a:p>
                      <a:r>
                        <a:rPr lang="en-GB" sz="1400" b="0" i="0" u="none" strike="noStrike" kern="1200" baseline="0" dirty="0" smtClean="0">
                          <a:solidFill>
                            <a:schemeClr val="tx1"/>
                          </a:solidFill>
                          <a:latin typeface="+mn-lt"/>
                          <a:ea typeface="+mn-ea"/>
                          <a:cs typeface="+mn-cs"/>
                        </a:rPr>
                        <a:t>	</a:t>
                      </a:r>
                    </a:p>
                    <a:p>
                      <a:pPr marL="285750" lvl="0" indent="-285750">
                        <a:buFont typeface="Arial" panose="020B0604020202020204" pitchFamily="34" charset="0"/>
                        <a:buChar char="•"/>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Gram staining works and use results to identify differences between bacteria. </a:t>
                      </a:r>
                    </a:p>
                    <a:p>
                      <a:r>
                        <a:rPr lang="en-GB" sz="1400" b="0" i="0" u="none" strike="noStrike" kern="1200" baseline="0" dirty="0" smtClean="0">
                          <a:solidFill>
                            <a:schemeClr val="tx1"/>
                          </a:solidFill>
                          <a:latin typeface="+mn-lt"/>
                          <a:ea typeface="+mn-ea"/>
                          <a:cs typeface="+mn-cs"/>
                        </a:rPr>
                        <a:t>	</a:t>
                      </a: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8677647">
            <a:off x="3037387" y="4311941"/>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8677647">
            <a:off x="2963286" y="2064716"/>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8677647">
            <a:off x="5296823" y="2558699"/>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8677647">
            <a:off x="5437785" y="3665955"/>
            <a:ext cx="310386" cy="13085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L-Shape 18"/>
          <p:cNvSpPr/>
          <p:nvPr/>
        </p:nvSpPr>
        <p:spPr>
          <a:xfrm rot="18677647">
            <a:off x="2927078" y="2492555"/>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0" name="L-Shape 19"/>
          <p:cNvSpPr/>
          <p:nvPr/>
        </p:nvSpPr>
        <p:spPr>
          <a:xfrm rot="18677647">
            <a:off x="2963287" y="2874514"/>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5296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Rectangle 3"/>
          <p:cNvSpPr>
            <a:spLocks noGrp="1" noChangeArrowheads="1"/>
          </p:cNvSpPr>
          <p:nvPr>
            <p:ph idx="1"/>
          </p:nvPr>
        </p:nvSpPr>
        <p:spPr>
          <a:xfrm>
            <a:off x="468315" y="1059139"/>
            <a:ext cx="8398848" cy="2268141"/>
          </a:xfrm>
        </p:spPr>
        <p:txBody>
          <a:bodyPr/>
          <a:lstStyle/>
          <a:p>
            <a:pPr marL="0" indent="0" eaLnBrk="1" hangingPunct="1">
              <a:buNone/>
            </a:pPr>
            <a:r>
              <a:rPr lang="en-GB" altLang="en-US" sz="2100" dirty="0">
                <a:solidFill>
                  <a:srgbClr val="6699FF"/>
                </a:solidFill>
              </a:rPr>
              <a:t>A statement key can be used to identify organisms.</a:t>
            </a:r>
          </a:p>
          <a:p>
            <a:pPr marL="0" indent="0" eaLnBrk="1" hangingPunct="1">
              <a:buNone/>
            </a:pPr>
            <a:endParaRPr lang="en-GB" altLang="en-US" sz="2100" dirty="0">
              <a:solidFill>
                <a:srgbClr val="6699FF"/>
              </a:solidFill>
            </a:endParaRPr>
          </a:p>
          <a:p>
            <a:pPr marL="0" indent="0" eaLnBrk="1" hangingPunct="1">
              <a:buNone/>
            </a:pPr>
            <a:r>
              <a:rPr lang="en-GB" altLang="en-US" sz="2100" dirty="0">
                <a:solidFill>
                  <a:srgbClr val="6699FF"/>
                </a:solidFill>
              </a:rPr>
              <a:t>To create a statement key, we need information about the different features of the organisms we might need to identify.</a:t>
            </a:r>
          </a:p>
        </p:txBody>
      </p:sp>
      <p:sp>
        <p:nvSpPr>
          <p:cNvPr id="5734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57348" name="Title 9"/>
          <p:cNvSpPr>
            <a:spLocks/>
          </p:cNvSpPr>
          <p:nvPr/>
        </p:nvSpPr>
        <p:spPr bwMode="auto">
          <a:xfrm>
            <a:off x="1657350" y="273327"/>
            <a:ext cx="58293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636825"/>
                </a:solidFill>
                <a:latin typeface="Arial" panose="020B0604020202020204" pitchFamily="34" charset="0"/>
              </a:defRPr>
            </a:lvl1pPr>
            <a:lvl2pPr algn="ctr" eaLnBrk="0" hangingPunct="0">
              <a:defRPr sz="4400">
                <a:solidFill>
                  <a:srgbClr val="636825"/>
                </a:solidFill>
                <a:latin typeface="Arial" panose="020B0604020202020204" pitchFamily="34" charset="0"/>
              </a:defRPr>
            </a:lvl2pPr>
            <a:lvl3pPr algn="ctr" eaLnBrk="0" hangingPunct="0">
              <a:defRPr sz="4400">
                <a:solidFill>
                  <a:srgbClr val="636825"/>
                </a:solidFill>
                <a:latin typeface="Arial" panose="020B0604020202020204" pitchFamily="34" charset="0"/>
              </a:defRPr>
            </a:lvl3pPr>
            <a:lvl4pPr algn="ctr" eaLnBrk="0" hangingPunct="0">
              <a:defRPr sz="4400">
                <a:solidFill>
                  <a:srgbClr val="636825"/>
                </a:solidFill>
                <a:latin typeface="Arial" panose="020B0604020202020204" pitchFamily="34" charset="0"/>
              </a:defRPr>
            </a:lvl4pPr>
            <a:lvl5pPr algn="ctr" eaLnBrk="0" hangingPunct="0">
              <a:defRPr sz="4400">
                <a:solidFill>
                  <a:srgbClr val="636825"/>
                </a:solidFill>
                <a:latin typeface="Arial" panose="020B0604020202020204" pitchFamily="34" charset="0"/>
              </a:defRPr>
            </a:lvl5pPr>
            <a:lvl6pPr marL="457200" algn="ctr" eaLnBrk="0" fontAlgn="base" hangingPunct="0">
              <a:spcBef>
                <a:spcPct val="0"/>
              </a:spcBef>
              <a:spcAft>
                <a:spcPct val="0"/>
              </a:spcAft>
              <a:defRPr sz="4400">
                <a:solidFill>
                  <a:srgbClr val="636825"/>
                </a:solidFill>
                <a:latin typeface="Arial" panose="020B0604020202020204" pitchFamily="34" charset="0"/>
              </a:defRPr>
            </a:lvl6pPr>
            <a:lvl7pPr marL="914400" algn="ctr" eaLnBrk="0" fontAlgn="base" hangingPunct="0">
              <a:spcBef>
                <a:spcPct val="0"/>
              </a:spcBef>
              <a:spcAft>
                <a:spcPct val="0"/>
              </a:spcAft>
              <a:defRPr sz="4400">
                <a:solidFill>
                  <a:srgbClr val="636825"/>
                </a:solidFill>
                <a:latin typeface="Arial" panose="020B0604020202020204" pitchFamily="34" charset="0"/>
              </a:defRPr>
            </a:lvl7pPr>
            <a:lvl8pPr marL="1371600" algn="ctr" eaLnBrk="0" fontAlgn="base" hangingPunct="0">
              <a:spcBef>
                <a:spcPct val="0"/>
              </a:spcBef>
              <a:spcAft>
                <a:spcPct val="0"/>
              </a:spcAft>
              <a:defRPr sz="4400">
                <a:solidFill>
                  <a:srgbClr val="636825"/>
                </a:solidFill>
                <a:latin typeface="Arial" panose="020B0604020202020204" pitchFamily="34" charset="0"/>
              </a:defRPr>
            </a:lvl8pPr>
            <a:lvl9pPr marL="1828800" algn="ctr" eaLnBrk="0" fontAlgn="base" hangingPunct="0">
              <a:spcBef>
                <a:spcPct val="0"/>
              </a:spcBef>
              <a:spcAft>
                <a:spcPct val="0"/>
              </a:spcAft>
              <a:defRPr sz="4400">
                <a:solidFill>
                  <a:srgbClr val="636825"/>
                </a:solidFill>
                <a:latin typeface="Arial" panose="020B0604020202020204" pitchFamily="34" charset="0"/>
              </a:defRPr>
            </a:lvl9pPr>
          </a:lstStyle>
          <a:p>
            <a:pPr defTabSz="685800" fontAlgn="base">
              <a:spcBef>
                <a:spcPct val="0"/>
              </a:spcBef>
              <a:spcAft>
                <a:spcPct val="0"/>
              </a:spcAft>
            </a:pPr>
            <a:r>
              <a:rPr lang="en-GB" altLang="en-US" sz="2700" dirty="0">
                <a:solidFill>
                  <a:srgbClr val="6699FF"/>
                </a:solidFill>
                <a:cs typeface="Arial" panose="020B0604020202020204" pitchFamily="34" charset="0"/>
              </a:rPr>
              <a:t>Statement keys</a:t>
            </a:r>
          </a:p>
        </p:txBody>
      </p:sp>
    </p:spTree>
    <p:extLst>
      <p:ext uri="{BB962C8B-B14F-4D97-AF65-F5344CB8AC3E}">
        <p14:creationId xmlns:p14="http://schemas.microsoft.com/office/powerpoint/2010/main" val="744785413"/>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75" y="1113235"/>
            <a:ext cx="8554673" cy="396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AutoShape 21"/>
          <p:cNvSpPr>
            <a:spLocks noChangeArrowheads="1"/>
          </p:cNvSpPr>
          <p:nvPr/>
        </p:nvSpPr>
        <p:spPr bwMode="auto">
          <a:xfrm>
            <a:off x="143660" y="77817"/>
            <a:ext cx="8758105" cy="534579"/>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indent="-265510" defTabSz="685800" fontAlgn="base">
              <a:spcBef>
                <a:spcPct val="0"/>
              </a:spcBef>
              <a:spcAft>
                <a:spcPct val="0"/>
              </a:spcAft>
              <a:buNone/>
            </a:pPr>
            <a:r>
              <a:rPr lang="en-GB" altLang="en-US" sz="1800" b="1">
                <a:solidFill>
                  <a:srgbClr val="000000"/>
                </a:solidFill>
                <a:cs typeface="Arial" panose="020B0604020202020204" pitchFamily="34" charset="0"/>
                <a:sym typeface="Wingdings" panose="05000000000000000000" pitchFamily="2" charset="2"/>
              </a:rPr>
              <a:t> </a:t>
            </a:r>
            <a:r>
              <a:rPr lang="en-GB" altLang="en-US" sz="1800">
                <a:solidFill>
                  <a:srgbClr val="000000"/>
                </a:solidFill>
                <a:latin typeface="Comic Sans MS" panose="030F0702030302020204" pitchFamily="66" charset="0"/>
                <a:cs typeface="Arial" panose="020B0604020202020204" pitchFamily="34" charset="0"/>
                <a:sym typeface="Wingdings" panose="05000000000000000000" pitchFamily="2" charset="2"/>
              </a:rPr>
              <a:t>In pairs work out which bacteria is which using the flow diagram below</a:t>
            </a:r>
          </a:p>
        </p:txBody>
      </p:sp>
      <p:pic>
        <p:nvPicPr>
          <p:cNvPr id="4" name="Picture 3"/>
          <p:cNvPicPr/>
          <p:nvPr/>
        </p:nvPicPr>
        <p:blipFill rotWithShape="1">
          <a:blip r:embed="rId3" cstate="print"/>
          <a:srcRect r="46482"/>
          <a:stretch/>
        </p:blipFill>
        <p:spPr bwMode="auto">
          <a:xfrm>
            <a:off x="143660" y="612396"/>
            <a:ext cx="3062646" cy="1266738"/>
          </a:xfrm>
          <a:prstGeom prst="rect">
            <a:avLst/>
          </a:prstGeom>
          <a:noFill/>
          <a:ln w="9525">
            <a:noFill/>
            <a:miter lim="800000"/>
            <a:headEnd/>
            <a:tailEnd/>
          </a:ln>
        </p:spPr>
      </p:pic>
      <p:pic>
        <p:nvPicPr>
          <p:cNvPr id="5" name="Picture 4"/>
          <p:cNvPicPr/>
          <p:nvPr/>
        </p:nvPicPr>
        <p:blipFill rotWithShape="1">
          <a:blip r:embed="rId3" cstate="print"/>
          <a:srcRect l="50046" r="-3564"/>
          <a:stretch/>
        </p:blipFill>
        <p:spPr bwMode="auto">
          <a:xfrm>
            <a:off x="5737402" y="672517"/>
            <a:ext cx="3062646" cy="1266738"/>
          </a:xfrm>
          <a:prstGeom prst="rect">
            <a:avLst/>
          </a:prstGeom>
          <a:noFill/>
          <a:ln w="9525">
            <a:noFill/>
            <a:miter lim="800000"/>
            <a:headEnd/>
            <a:tailEnd/>
          </a:ln>
        </p:spPr>
      </p:pic>
    </p:spTree>
    <p:extLst>
      <p:ext uri="{BB962C8B-B14F-4D97-AF65-F5344CB8AC3E}">
        <p14:creationId xmlns:p14="http://schemas.microsoft.com/office/powerpoint/2010/main" val="4033194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fontAlgn="base">
              <a:spcBef>
                <a:spcPct val="0"/>
              </a:spcBef>
              <a:spcAft>
                <a:spcPct val="0"/>
              </a:spcAft>
              <a:defRPr/>
            </a:pPr>
            <a:r>
              <a:rPr lang="en-GB" sz="2400" kern="0" dirty="0" smtClean="0">
                <a:solidFill>
                  <a:srgbClr val="FFFF00"/>
                </a:solidFill>
                <a:latin typeface="Trebuchet MS" pitchFamily="34" charset="0"/>
              </a:rPr>
              <a:t>Learning Objectives</a:t>
            </a:r>
            <a:endParaRPr lang="en-GB" sz="2400" kern="0" dirty="0">
              <a:solidFill>
                <a:srgbClr val="FFFF00"/>
              </a:solidFill>
              <a:latin typeface="Trebuchet MS" pitchFamily="34" charset="0"/>
            </a:endParaRPr>
          </a:p>
          <a:p>
            <a:pPr marL="198815" indent="-198815" fontAlgn="base">
              <a:spcBef>
                <a:spcPct val="0"/>
              </a:spcBef>
              <a:spcAft>
                <a:spcPct val="0"/>
              </a:spcAft>
              <a:defRPr/>
            </a:pPr>
            <a:endParaRPr lang="en-GB" sz="2400" kern="0" dirty="0">
              <a:solidFill>
                <a:srgbClr val="FFFF00"/>
              </a:solidFill>
              <a:latin typeface="Trebuchet MS" pitchFamily="34" charset="0"/>
            </a:endParaRPr>
          </a:p>
        </p:txBody>
      </p:sp>
      <p:graphicFrame>
        <p:nvGraphicFramePr>
          <p:cNvPr id="10" name="Group 24"/>
          <p:cNvGraphicFramePr>
            <a:graphicFrameLocks noGrp="1"/>
          </p:cNvGraphicFramePr>
          <p:nvPr>
            <p:extLst>
              <p:ext uri="{D42A27DB-BD31-4B8C-83A1-F6EECF244321}">
                <p14:modId xmlns:p14="http://schemas.microsoft.com/office/powerpoint/2010/main" val="2073921099"/>
              </p:ext>
            </p:extLst>
          </p:nvPr>
        </p:nvGraphicFramePr>
        <p:xfrm>
          <a:off x="101193" y="521121"/>
          <a:ext cx="8825948" cy="4638348"/>
        </p:xfrm>
        <a:graphic>
          <a:graphicData uri="http://schemas.openxmlformats.org/drawingml/2006/table">
            <a:tbl>
              <a:tblPr/>
              <a:tblGrid>
                <a:gridCol w="3405405">
                  <a:extLst>
                    <a:ext uri="{9D8B030D-6E8A-4147-A177-3AD203B41FA5}">
                      <a16:colId xmlns:a16="http://schemas.microsoft.com/office/drawing/2014/main" val="20000"/>
                    </a:ext>
                  </a:extLst>
                </a:gridCol>
                <a:gridCol w="2479139">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endParaRPr lang="en-GB" sz="2400" b="0" i="0" u="none" strike="noStrike" baseline="0" dirty="0" smtClean="0">
                        <a:latin typeface="+mn-lt"/>
                      </a:endParaRP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the conditions under which bacteria grow quickly. </a:t>
                      </a: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what happens in anaerobic respiration in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Explain why bacteria are used to make yoghurt. </a:t>
                      </a:r>
                    </a:p>
                    <a:p>
                      <a:pPr marL="285750" indent="-285750">
                        <a:buFont typeface="Arial" panose="020B0604020202020204" pitchFamily="34" charset="0"/>
                        <a:buChar char="•"/>
                      </a:pPr>
                      <a:r>
                        <a:rPr lang="en-GB" sz="1400" b="0" i="0" u="none" strike="noStrike" baseline="0" dirty="0" smtClean="0">
                          <a:solidFill>
                            <a:srgbClr val="000000"/>
                          </a:solidFill>
                          <a:latin typeface="+mn-lt"/>
                        </a:rPr>
                        <a:t>Use a statement key to identify different species of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Describe, identify and state the basic functions of the parts of a bacterial cell (soft cell wall, flagella, cytoplasm, cell membrane, chromosome). </a:t>
                      </a:r>
                    </a:p>
                    <a:p>
                      <a:r>
                        <a:rPr lang="en-GB" sz="1600" b="0" i="0" u="none" strike="noStrike" baseline="0" dirty="0" smtClean="0">
                          <a:solidFill>
                            <a:srgbClr val="000000"/>
                          </a:solidFill>
                          <a:latin typeface="Verdana" panose="020B0604030504040204" pitchFamily="34" charset="0"/>
                        </a:rPr>
                        <a:t>	</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endParaRPr lang="en-GB" sz="14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Explain why bacteria grow well in certain conditions. </a:t>
                      </a: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bacteria multiply by binary fission. </a:t>
                      </a:r>
                    </a:p>
                    <a:p>
                      <a:r>
                        <a:rPr lang="en-GB" sz="1400" b="0" i="0" u="none" strike="noStrike" kern="1200" baseline="0" dirty="0" smtClean="0">
                          <a:solidFill>
                            <a:schemeClr val="tx1"/>
                          </a:solidFill>
                          <a:latin typeface="+mn-lt"/>
                          <a:ea typeface="+mn-ea"/>
                          <a:cs typeface="+mn-cs"/>
                        </a:rPr>
                        <a:t>	</a:t>
                      </a:r>
                    </a:p>
                    <a:p>
                      <a:pPr marL="285750" lvl="0" indent="-285750">
                        <a:buFont typeface="Arial" panose="020B0604020202020204" pitchFamily="34" charset="0"/>
                        <a:buChar char="•"/>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Gram staining works and use results to identify differences between bacteria. </a:t>
                      </a:r>
                    </a:p>
                    <a:p>
                      <a:r>
                        <a:rPr lang="en-GB" sz="1400" b="0" i="0" u="none" strike="noStrike" kern="1200" baseline="0" dirty="0" smtClean="0">
                          <a:solidFill>
                            <a:schemeClr val="tx1"/>
                          </a:solidFill>
                          <a:latin typeface="+mn-lt"/>
                          <a:ea typeface="+mn-ea"/>
                          <a:cs typeface="+mn-cs"/>
                        </a:rPr>
                        <a:t>	</a:t>
                      </a: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1228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638348"/>
        </p:xfrm>
        <a:graphic>
          <a:graphicData uri="http://schemas.openxmlformats.org/drawingml/2006/table">
            <a:tbl>
              <a:tblPr/>
              <a:tblGrid>
                <a:gridCol w="3405405">
                  <a:extLst>
                    <a:ext uri="{9D8B030D-6E8A-4147-A177-3AD203B41FA5}">
                      <a16:colId xmlns:a16="http://schemas.microsoft.com/office/drawing/2014/main" val="20000"/>
                    </a:ext>
                  </a:extLst>
                </a:gridCol>
                <a:gridCol w="2479139">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endParaRPr lang="en-GB" sz="2400" b="0" i="0" u="none" strike="noStrike" baseline="0" dirty="0" smtClean="0">
                        <a:latin typeface="+mn-lt"/>
                      </a:endParaRP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the conditions under which bacteria grow quickly. </a:t>
                      </a: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what happens in anaerobic respiration in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Explain why bacteria are used to make yoghurt. </a:t>
                      </a:r>
                    </a:p>
                    <a:p>
                      <a:pPr marL="285750" indent="-285750">
                        <a:buFont typeface="Arial" panose="020B0604020202020204" pitchFamily="34" charset="0"/>
                        <a:buChar char="•"/>
                      </a:pPr>
                      <a:r>
                        <a:rPr lang="en-GB" sz="1400" b="0" i="0" u="none" strike="noStrike" baseline="0" dirty="0" smtClean="0">
                          <a:solidFill>
                            <a:srgbClr val="000000"/>
                          </a:solidFill>
                          <a:latin typeface="+mn-lt"/>
                        </a:rPr>
                        <a:t>Use a statement key to identify different species of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Describe, identify and state the basic functions of the parts of a bacterial cell (soft cell wall, flagella, cytoplasm, cell membrane, chromosome). </a:t>
                      </a:r>
                    </a:p>
                    <a:p>
                      <a:r>
                        <a:rPr lang="en-GB" sz="1600" b="0" i="0" u="none" strike="noStrike" baseline="0" dirty="0" smtClean="0">
                          <a:solidFill>
                            <a:srgbClr val="000000"/>
                          </a:solidFill>
                          <a:latin typeface="Verdana" panose="020B0604030504040204" pitchFamily="34" charset="0"/>
                        </a:rPr>
                        <a:t>	</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endParaRPr lang="en-GB" sz="14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Explain why bacteria grow well in certain conditions. </a:t>
                      </a: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bacteria multiply by binary fission. </a:t>
                      </a:r>
                    </a:p>
                    <a:p>
                      <a:r>
                        <a:rPr lang="en-GB" sz="1400" b="0" i="0" u="none" strike="noStrike" kern="1200" baseline="0" dirty="0" smtClean="0">
                          <a:solidFill>
                            <a:schemeClr val="tx1"/>
                          </a:solidFill>
                          <a:latin typeface="+mn-lt"/>
                          <a:ea typeface="+mn-ea"/>
                          <a:cs typeface="+mn-cs"/>
                        </a:rPr>
                        <a:t>	</a:t>
                      </a:r>
                    </a:p>
                    <a:p>
                      <a:pPr marL="285750" lvl="0" indent="-285750">
                        <a:buFont typeface="Arial" panose="020B0604020202020204" pitchFamily="34" charset="0"/>
                        <a:buChar char="•"/>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Gram staining works and use results to identify differences between bacteria. </a:t>
                      </a:r>
                    </a:p>
                    <a:p>
                      <a:r>
                        <a:rPr lang="en-GB" sz="1400" b="0" i="0" u="none" strike="noStrike" kern="1200" baseline="0" dirty="0" smtClean="0">
                          <a:solidFill>
                            <a:schemeClr val="tx1"/>
                          </a:solidFill>
                          <a:latin typeface="+mn-lt"/>
                          <a:ea typeface="+mn-ea"/>
                          <a:cs typeface="+mn-cs"/>
                        </a:rPr>
                        <a:t>	</a:t>
                      </a: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8677647">
            <a:off x="3037387" y="4311941"/>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8677647">
            <a:off x="2963286" y="2064716"/>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8677647">
            <a:off x="5296823" y="2558699"/>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8677647">
            <a:off x="5437785" y="3665955"/>
            <a:ext cx="310386" cy="13085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L-Shape 18"/>
          <p:cNvSpPr/>
          <p:nvPr/>
        </p:nvSpPr>
        <p:spPr>
          <a:xfrm rot="18677647">
            <a:off x="2927078" y="2492555"/>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0" name="L-Shape 19"/>
          <p:cNvSpPr/>
          <p:nvPr/>
        </p:nvSpPr>
        <p:spPr>
          <a:xfrm rot="18677647">
            <a:off x="2963287" y="2874514"/>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1" name="L-Shape 20"/>
          <p:cNvSpPr/>
          <p:nvPr/>
        </p:nvSpPr>
        <p:spPr>
          <a:xfrm rot="18677647">
            <a:off x="2852150" y="3288045"/>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6205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395" t="9806" r="25690" b="36672"/>
          <a:stretch/>
        </p:blipFill>
        <p:spPr>
          <a:xfrm>
            <a:off x="0" y="0"/>
            <a:ext cx="7231310" cy="4751085"/>
          </a:xfrm>
          <a:prstGeom prst="rect">
            <a:avLst/>
          </a:prstGeom>
        </p:spPr>
      </p:pic>
      <p:sp>
        <p:nvSpPr>
          <p:cNvPr id="3" name="AutoShape 21"/>
          <p:cNvSpPr>
            <a:spLocks noChangeArrowheads="1"/>
          </p:cNvSpPr>
          <p:nvPr/>
        </p:nvSpPr>
        <p:spPr bwMode="auto">
          <a:xfrm>
            <a:off x="6784637" y="845516"/>
            <a:ext cx="2191584" cy="1847349"/>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algn="l" defTabSz="685800" rtl="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 Read worksheet as a class and stick in your books and complete questions.</a:t>
            </a: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2145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51496" t="15129" r="8493" b="10068"/>
          <a:stretch/>
        </p:blipFill>
        <p:spPr>
          <a:xfrm>
            <a:off x="387532" y="139337"/>
            <a:ext cx="4096871" cy="4787153"/>
          </a:xfrm>
          <a:prstGeom prst="rect">
            <a:avLst/>
          </a:prstGeom>
        </p:spPr>
      </p:pic>
    </p:spTree>
    <p:extLst>
      <p:ext uri="{BB962C8B-B14F-4D97-AF65-F5344CB8AC3E}">
        <p14:creationId xmlns:p14="http://schemas.microsoft.com/office/powerpoint/2010/main" val="4185115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638348"/>
        </p:xfrm>
        <a:graphic>
          <a:graphicData uri="http://schemas.openxmlformats.org/drawingml/2006/table">
            <a:tbl>
              <a:tblPr/>
              <a:tblGrid>
                <a:gridCol w="3405405">
                  <a:extLst>
                    <a:ext uri="{9D8B030D-6E8A-4147-A177-3AD203B41FA5}">
                      <a16:colId xmlns:a16="http://schemas.microsoft.com/office/drawing/2014/main" val="20000"/>
                    </a:ext>
                  </a:extLst>
                </a:gridCol>
                <a:gridCol w="2479139">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endParaRPr lang="en-GB" sz="2400" b="0" i="0" u="none" strike="noStrike" baseline="0" dirty="0" smtClean="0">
                        <a:latin typeface="+mn-lt"/>
                      </a:endParaRP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the conditions under which bacteria grow quickly. </a:t>
                      </a: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what happens in anaerobic respiration in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Explain why bacteria are used to make yoghurt. </a:t>
                      </a:r>
                    </a:p>
                    <a:p>
                      <a:pPr marL="285750" indent="-285750">
                        <a:buFont typeface="Arial" panose="020B0604020202020204" pitchFamily="34" charset="0"/>
                        <a:buChar char="•"/>
                      </a:pPr>
                      <a:r>
                        <a:rPr lang="en-GB" sz="1400" b="0" i="0" u="none" strike="noStrike" baseline="0" dirty="0" smtClean="0">
                          <a:solidFill>
                            <a:srgbClr val="000000"/>
                          </a:solidFill>
                          <a:latin typeface="+mn-lt"/>
                        </a:rPr>
                        <a:t>Use a statement key to identify different species of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Describe, identify and state the basic functions of the parts of a bacterial cell (soft cell wall, flagella, cytoplasm, cell membrane, chromosome). </a:t>
                      </a:r>
                    </a:p>
                    <a:p>
                      <a:r>
                        <a:rPr lang="en-GB" sz="1600" b="0" i="0" u="none" strike="noStrike" baseline="0" dirty="0" smtClean="0">
                          <a:solidFill>
                            <a:srgbClr val="000000"/>
                          </a:solidFill>
                          <a:latin typeface="Verdana" panose="020B0604030504040204" pitchFamily="34" charset="0"/>
                        </a:rPr>
                        <a:t>	</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endParaRPr lang="en-GB" sz="14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Explain why bacteria grow well in certain conditions. </a:t>
                      </a: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bacteria multiply by binary fission. </a:t>
                      </a:r>
                    </a:p>
                    <a:p>
                      <a:r>
                        <a:rPr lang="en-GB" sz="1400" b="0" i="0" u="none" strike="noStrike" kern="1200" baseline="0" dirty="0" smtClean="0">
                          <a:solidFill>
                            <a:schemeClr val="tx1"/>
                          </a:solidFill>
                          <a:latin typeface="+mn-lt"/>
                          <a:ea typeface="+mn-ea"/>
                          <a:cs typeface="+mn-cs"/>
                        </a:rPr>
                        <a:t>	</a:t>
                      </a:r>
                    </a:p>
                    <a:p>
                      <a:pPr marL="285750" lvl="0" indent="-285750">
                        <a:buFont typeface="Arial" panose="020B0604020202020204" pitchFamily="34" charset="0"/>
                        <a:buChar char="•"/>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Gram staining works and use results to identify differences between bacteria. </a:t>
                      </a:r>
                    </a:p>
                    <a:p>
                      <a:r>
                        <a:rPr lang="en-GB" sz="1400" b="0" i="0" u="none" strike="noStrike" kern="1200" baseline="0" dirty="0" smtClean="0">
                          <a:solidFill>
                            <a:schemeClr val="tx1"/>
                          </a:solidFill>
                          <a:latin typeface="+mn-lt"/>
                          <a:ea typeface="+mn-ea"/>
                          <a:cs typeface="+mn-cs"/>
                        </a:rPr>
                        <a:t>	</a:t>
                      </a: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8677647">
            <a:off x="3037387" y="4311941"/>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8677647">
            <a:off x="2963286" y="2064716"/>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8677647">
            <a:off x="5296823" y="2558699"/>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8677647">
            <a:off x="5437785" y="3665955"/>
            <a:ext cx="310386" cy="13085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L-Shape 18"/>
          <p:cNvSpPr/>
          <p:nvPr/>
        </p:nvSpPr>
        <p:spPr>
          <a:xfrm rot="18677647">
            <a:off x="2927078" y="2492555"/>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0" name="L-Shape 19"/>
          <p:cNvSpPr/>
          <p:nvPr/>
        </p:nvSpPr>
        <p:spPr>
          <a:xfrm rot="18677647">
            <a:off x="2963287" y="2874514"/>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1" name="L-Shape 20"/>
          <p:cNvSpPr/>
          <p:nvPr/>
        </p:nvSpPr>
        <p:spPr>
          <a:xfrm rot="18677647">
            <a:off x="2852150" y="3288045"/>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2" name="L-Shape 21"/>
          <p:cNvSpPr/>
          <p:nvPr/>
        </p:nvSpPr>
        <p:spPr>
          <a:xfrm rot="18677647">
            <a:off x="7418985" y="3048561"/>
            <a:ext cx="310386" cy="13085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24450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1" y="2505787"/>
            <a:ext cx="3039926" cy="2637716"/>
          </a:xfrm>
          <a:prstGeom prst="rect">
            <a:avLst/>
          </a:prstGeom>
        </p:spPr>
      </p:pic>
      <p:sp>
        <p:nvSpPr>
          <p:cNvPr id="2" name="TextBox 1"/>
          <p:cNvSpPr txBox="1"/>
          <p:nvPr/>
        </p:nvSpPr>
        <p:spPr>
          <a:xfrm>
            <a:off x="7242545" y="-1"/>
            <a:ext cx="1901467" cy="523220"/>
          </a:xfrm>
          <a:prstGeom prst="rect">
            <a:avLst/>
          </a:prstGeom>
          <a:noFill/>
        </p:spPr>
        <p:txBody>
          <a:bodyPr wrap="square" lIns="91432" tIns="45716" rIns="91432" bIns="45716" rtlCol="0">
            <a:spAutoFit/>
          </a:bodyPr>
          <a:lstStyle/>
          <a:p>
            <a:pPr algn="r"/>
            <a:r>
              <a:rPr lang="en-GB" sz="2800" dirty="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81"/>
            <a:ext cx="6073796" cy="484457"/>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Give a clue or definition for these keywords.</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ctrTitle" idx="4294967295"/>
          </p:nvPr>
        </p:nvSpPr>
        <p:spPr bwMode="auto">
          <a:xfrm>
            <a:off x="467544" y="735546"/>
            <a:ext cx="7772400" cy="857250"/>
          </a:xfrm>
          <a:extLst/>
        </p:spPr>
        <p:txBody>
          <a:bodyPr/>
          <a:lstStyle/>
          <a:p>
            <a:pPr eaLnBrk="1" hangingPunct="1">
              <a:defRPr/>
            </a:pPr>
            <a:r>
              <a:rPr lang="en-US" sz="3600"/>
              <a:t>And finally . . .</a:t>
            </a:r>
            <a:endParaRPr lang="en-GB" sz="3600"/>
          </a:p>
        </p:txBody>
      </p:sp>
      <p:sp>
        <p:nvSpPr>
          <p:cNvPr id="25603" name="Rectangle 3"/>
          <p:cNvSpPr>
            <a:spLocks noGrp="1"/>
          </p:cNvSpPr>
          <p:nvPr>
            <p:ph type="subTitle" idx="4294967295"/>
          </p:nvPr>
        </p:nvSpPr>
        <p:spPr>
          <a:xfrm>
            <a:off x="1187452" y="1869281"/>
            <a:ext cx="7264400" cy="1314450"/>
          </a:xfrm>
        </p:spPr>
        <p:txBody>
          <a:bodyPr>
            <a:noAutofit/>
          </a:bodyPr>
          <a:lstStyle/>
          <a:p>
            <a:pPr marL="82152" indent="0" algn="ctr">
              <a:buNone/>
            </a:pPr>
            <a:r>
              <a:rPr lang="en-US" dirty="0" smtClean="0">
                <a:latin typeface="+mj-lt"/>
              </a:rPr>
              <a:t>What part of today’s lesson do you think you’ll remember the most?</a:t>
            </a:r>
          </a:p>
          <a:p>
            <a:pPr marL="82152" indent="0" algn="r">
              <a:buNone/>
            </a:pPr>
            <a:endParaRPr lang="en-US" dirty="0" smtClean="0">
              <a:latin typeface="+mj-lt"/>
            </a:endParaRPr>
          </a:p>
          <a:p>
            <a:pPr marL="82152" indent="0">
              <a:buNone/>
            </a:pPr>
            <a:r>
              <a:rPr lang="en-US" b="1" dirty="0" smtClean="0">
                <a:solidFill>
                  <a:srgbClr val="92D050"/>
                </a:solidFill>
                <a:latin typeface="+mj-lt"/>
              </a:rPr>
              <a:t>Can you explain why?</a:t>
            </a:r>
            <a:endParaRPr lang="en-GB" b="1" dirty="0" smtClean="0">
              <a:solidFill>
                <a:srgbClr val="92D050"/>
              </a:solidFill>
              <a:latin typeface="+mj-lt"/>
            </a:endParaRPr>
          </a:p>
        </p:txBody>
      </p:sp>
      <p:pic>
        <p:nvPicPr>
          <p:cNvPr id="25604" name="Picture 2" descr="C:\Users\Richard\Documents\Hummersknott 2011-12\Presentations\Presenter Media Powerpoints\stick_figure_wearing_glasses_800_clr.png"/>
          <p:cNvPicPr>
            <a:picLocks noChangeAspect="1" noChangeArrowheads="1"/>
          </p:cNvPicPr>
          <p:nvPr/>
        </p:nvPicPr>
        <p:blipFill>
          <a:blip r:embed="rId2" cstate="print"/>
          <a:srcRect/>
          <a:stretch>
            <a:fillRect/>
          </a:stretch>
        </p:blipFill>
        <p:spPr bwMode="auto">
          <a:xfrm>
            <a:off x="7019967" y="2680097"/>
            <a:ext cx="1516063" cy="2599134"/>
          </a:xfrm>
          <a:prstGeom prst="rect">
            <a:avLst/>
          </a:prstGeom>
          <a:noFill/>
          <a:ln w="9525">
            <a:noFill/>
            <a:miter lim="800000"/>
            <a:headEnd/>
            <a:tailEnd/>
          </a:ln>
        </p:spPr>
      </p:pic>
    </p:spTree>
    <p:extLst>
      <p:ext uri="{BB962C8B-B14F-4D97-AF65-F5344CB8AC3E}">
        <p14:creationId xmlns:p14="http://schemas.microsoft.com/office/powerpoint/2010/main" val="1547898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792088"/>
          </a:xfrm>
        </p:spPr>
        <p:txBody>
          <a:bodyPr>
            <a:normAutofit/>
          </a:bodyPr>
          <a:lstStyle/>
          <a:p>
            <a:r>
              <a:rPr lang="en-GB" u="sng" dirty="0" smtClean="0"/>
              <a:t>Requisitions</a:t>
            </a:r>
            <a:endParaRPr lang="en-GB" u="sng" dirty="0"/>
          </a:p>
        </p:txBody>
      </p:sp>
      <p:sp>
        <p:nvSpPr>
          <p:cNvPr id="3" name="TextBox 2"/>
          <p:cNvSpPr txBox="1"/>
          <p:nvPr/>
        </p:nvSpPr>
        <p:spPr>
          <a:xfrm>
            <a:off x="964733" y="1333850"/>
            <a:ext cx="4504889" cy="1384995"/>
          </a:xfrm>
          <a:prstGeom prst="rect">
            <a:avLst/>
          </a:prstGeom>
          <a:noFill/>
        </p:spPr>
        <p:txBody>
          <a:bodyPr wrap="square" rtlCol="0">
            <a:spAutoFit/>
          </a:bodyPr>
          <a:lstStyle/>
          <a:p>
            <a:pPr marL="285750" indent="-285750">
              <a:buFontTx/>
              <a:buChar char="-"/>
            </a:pPr>
            <a:r>
              <a:rPr lang="en-GB" dirty="0" smtClean="0"/>
              <a:t>Agar plates</a:t>
            </a:r>
          </a:p>
          <a:p>
            <a:pPr marL="285750" indent="-285750">
              <a:buFontTx/>
              <a:buChar char="-"/>
            </a:pPr>
            <a:r>
              <a:rPr lang="en-GB" dirty="0" smtClean="0"/>
              <a:t>Cotton swabs</a:t>
            </a:r>
          </a:p>
          <a:p>
            <a:pPr marL="285750" indent="-285750">
              <a:buFontTx/>
              <a:buChar char="-"/>
            </a:pPr>
            <a:r>
              <a:rPr lang="en-GB" dirty="0" err="1" smtClean="0"/>
              <a:t>Cellotape</a:t>
            </a:r>
            <a:endParaRPr lang="en-GB" dirty="0" smtClean="0"/>
          </a:p>
          <a:p>
            <a:pPr marL="285750" indent="-285750">
              <a:buFontTx/>
              <a:buChar char="-"/>
            </a:pPr>
            <a:r>
              <a:rPr lang="en-GB" dirty="0" smtClean="0"/>
              <a:t>Markers for agar plates</a:t>
            </a:r>
          </a:p>
          <a:p>
            <a:pPr marL="285750" indent="-285750">
              <a:buFontTx/>
              <a:buChar char="-"/>
            </a:pPr>
            <a:r>
              <a:rPr lang="en-GB" dirty="0"/>
              <a:t>Bacterium cards as card sort</a:t>
            </a:r>
          </a:p>
          <a:p>
            <a:pPr marL="285750" indent="-285750">
              <a:buFontTx/>
              <a:buChar char="-"/>
            </a:pPr>
            <a:endParaRPr lang="en-GB" dirty="0"/>
          </a:p>
        </p:txBody>
      </p:sp>
    </p:spTree>
    <p:extLst>
      <p:ext uri="{BB962C8B-B14F-4D97-AF65-F5344CB8AC3E}">
        <p14:creationId xmlns:p14="http://schemas.microsoft.com/office/powerpoint/2010/main" val="2469834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idx="4294967295"/>
          </p:nvPr>
        </p:nvSpPr>
        <p:spPr/>
        <p:txBody>
          <a:bodyPr/>
          <a:lstStyle/>
          <a:p>
            <a:r>
              <a:rPr lang="en-GB" altLang="en-US"/>
              <a:t>Glossary</a:t>
            </a:r>
          </a:p>
        </p:txBody>
      </p:sp>
      <p:pic>
        <p:nvPicPr>
          <p:cNvPr id="46083" name="Picture 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93" y="4625581"/>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21" descr="flash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32" y="86916"/>
            <a:ext cx="385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3"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90" y="113115"/>
            <a:ext cx="442912" cy="29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656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62267" y="3187979"/>
            <a:ext cx="2232025" cy="769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5" name="AutoShape 20"/>
          <p:cNvSpPr>
            <a:spLocks noChangeArrowheads="1"/>
          </p:cNvSpPr>
          <p:nvPr/>
        </p:nvSpPr>
        <p:spPr bwMode="auto">
          <a:xfrm>
            <a:off x="1339081" y="1102915"/>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6" name="AutoShape 20"/>
          <p:cNvSpPr>
            <a:spLocks noChangeArrowheads="1"/>
          </p:cNvSpPr>
          <p:nvPr/>
        </p:nvSpPr>
        <p:spPr bwMode="auto">
          <a:xfrm>
            <a:off x="4630327" y="1111708"/>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7" name="Rectangle 6"/>
          <p:cNvSpPr/>
          <p:nvPr/>
        </p:nvSpPr>
        <p:spPr>
          <a:xfrm>
            <a:off x="423665" y="2179321"/>
            <a:ext cx="1729155" cy="7502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8" name="Rectangle 7"/>
          <p:cNvSpPr/>
          <p:nvPr/>
        </p:nvSpPr>
        <p:spPr>
          <a:xfrm>
            <a:off x="406077" y="2167598"/>
            <a:ext cx="1764324" cy="779585"/>
          </a:xfrm>
          <a:prstGeom prst="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9" name="Text Box 26"/>
          <p:cNvSpPr txBox="1">
            <a:spLocks noChangeArrowheads="1"/>
          </p:cNvSpPr>
          <p:nvPr/>
        </p:nvSpPr>
        <p:spPr bwMode="auto">
          <a:xfrm>
            <a:off x="429524" y="2357458"/>
            <a:ext cx="1711569" cy="461665"/>
          </a:xfrm>
          <a:prstGeom prst="rect">
            <a:avLst/>
          </a:prstGeom>
          <a:noFill/>
          <a:ln w="38100">
            <a:noFill/>
            <a:miter lim="800000"/>
            <a:headEnd/>
            <a:tailEnd/>
          </a:ln>
        </p:spPr>
        <p:txBody>
          <a:bodyPr wrap="square" lIns="91432" tIns="45716" rIns="91432" bIns="45716">
            <a:spAutoFit/>
          </a:bodyPr>
          <a:lstStyle/>
          <a:p>
            <a:pPr algn="ctr">
              <a:spcBef>
                <a:spcPct val="50000"/>
              </a:spcBef>
            </a:pPr>
            <a:r>
              <a:rPr lang="en-GB" sz="2400" dirty="0">
                <a:solidFill>
                  <a:srgbClr val="000000"/>
                </a:solidFill>
                <a:latin typeface="Comic Sans MS" pitchFamily="66" charset="0"/>
              </a:rPr>
              <a:t>=</a:t>
            </a:r>
            <a:endParaRPr lang="en-US" sz="2400" dirty="0">
              <a:solidFill>
                <a:srgbClr val="000000"/>
              </a:solidFill>
              <a:latin typeface="Comic Sans MS" pitchFamily="66"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709125242"/>
              </p:ext>
            </p:extLst>
          </p:nvPr>
        </p:nvGraphicFramePr>
        <p:xfrm>
          <a:off x="2531359" y="2167589"/>
          <a:ext cx="902677" cy="789567"/>
        </p:xfrm>
        <a:graphic>
          <a:graphicData uri="http://schemas.openxmlformats.org/presentationml/2006/ole">
            <mc:AlternateContent xmlns:mc="http://schemas.openxmlformats.org/markup-compatibility/2006">
              <mc:Choice xmlns:v="urn:schemas-microsoft-com:vml" Requires="v">
                <p:oleObj spid="_x0000_s1204" name="Equation" r:id="rId4" imgW="380880" imgH="406080" progId="Equation.3">
                  <p:embed/>
                </p:oleObj>
              </mc:Choice>
              <mc:Fallback>
                <p:oleObj name="Equation" r:id="rId4" imgW="38088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59" y="2167589"/>
                        <a:ext cx="902677" cy="789567"/>
                      </a:xfrm>
                      <a:prstGeom prst="rect">
                        <a:avLst/>
                      </a:prstGeom>
                      <a:solidFill>
                        <a:srgbClr val="FFFF00"/>
                      </a:solidFill>
                      <a:ln w="38100">
                        <a:solidFill>
                          <a:srgbClr val="FF0000"/>
                        </a:solidFill>
                        <a:miter lim="800000"/>
                        <a:headEnd/>
                        <a:tailEnd/>
                      </a:ln>
                    </p:spPr>
                  </p:pic>
                </p:oleObj>
              </mc:Fallback>
            </mc:AlternateContent>
          </a:graphicData>
        </a:graphic>
      </p:graphicFrame>
      <p:sp>
        <p:nvSpPr>
          <p:cNvPr id="13" name="5-Point Star 12"/>
          <p:cNvSpPr/>
          <p:nvPr/>
        </p:nvSpPr>
        <p:spPr>
          <a:xfrm>
            <a:off x="3765309" y="2053028"/>
            <a:ext cx="1096108" cy="1072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grpSp>
        <p:nvGrpSpPr>
          <p:cNvPr id="18" name="Group 17"/>
          <p:cNvGrpSpPr/>
          <p:nvPr/>
        </p:nvGrpSpPr>
        <p:grpSpPr>
          <a:xfrm>
            <a:off x="707964" y="3140160"/>
            <a:ext cx="737819" cy="767044"/>
            <a:chOff x="196365" y="4260475"/>
            <a:chExt cx="1487507" cy="1487507"/>
          </a:xfrm>
        </p:grpSpPr>
        <p:pic>
          <p:nvPicPr>
            <p:cNvPr id="15" name="Picture 4" descr="http://daletedder.files.wordpress.com/2011/07/no-sign.png"/>
            <p:cNvPicPr>
              <a:picLocks noChangeAspect="1" noChangeArrowheads="1"/>
            </p:cNvPicPr>
            <p:nvPr/>
          </p:nvPicPr>
          <p:blipFill>
            <a:blip r:embed="rId6" cstate="print"/>
            <a:srcRect/>
            <a:stretch>
              <a:fillRect/>
            </a:stretch>
          </p:blipFill>
          <p:spPr bwMode="auto">
            <a:xfrm>
              <a:off x="196365" y="4260475"/>
              <a:ext cx="1487507" cy="1487507"/>
            </a:xfrm>
            <a:prstGeom prst="rect">
              <a:avLst/>
            </a:prstGeom>
            <a:noFill/>
          </p:spPr>
        </p:pic>
        <p:pic>
          <p:nvPicPr>
            <p:cNvPr id="17" name="Picture 4" descr="http://daletedder.files.wordpress.com/2011/07/no-sign.png"/>
            <p:cNvPicPr>
              <a:picLocks noChangeAspect="1" noChangeArrowheads="1"/>
            </p:cNvPicPr>
            <p:nvPr/>
          </p:nvPicPr>
          <p:blipFill>
            <a:blip r:embed="rId6" cstate="print"/>
            <a:srcRect t="17386" r="17640"/>
            <a:stretch>
              <a:fillRect/>
            </a:stretch>
          </p:blipFill>
          <p:spPr bwMode="auto">
            <a:xfrm>
              <a:off x="205538" y="4518015"/>
              <a:ext cx="1225111" cy="1228895"/>
            </a:xfrm>
            <a:prstGeom prst="rect">
              <a:avLst/>
            </a:prstGeom>
            <a:noFill/>
          </p:spPr>
        </p:pic>
      </p:grpSp>
      <p:pic>
        <p:nvPicPr>
          <p:cNvPr id="1029" name="Picture 5" descr="New PhET Logo"/>
          <p:cNvPicPr>
            <a:picLocks noChangeAspect="1" noChangeArrowheads="1"/>
          </p:cNvPicPr>
          <p:nvPr/>
        </p:nvPicPr>
        <p:blipFill>
          <a:blip r:embed="rId7" cstate="print"/>
          <a:srcRect/>
          <a:stretch>
            <a:fillRect/>
          </a:stretch>
        </p:blipFill>
        <p:spPr bwMode="auto">
          <a:xfrm>
            <a:off x="1863274" y="3125348"/>
            <a:ext cx="1382957" cy="917015"/>
          </a:xfrm>
          <a:prstGeom prst="rect">
            <a:avLst/>
          </a:prstGeom>
          <a:noFill/>
        </p:spPr>
      </p:pic>
      <p:pic>
        <p:nvPicPr>
          <p:cNvPr id="1033" name="Picture 9" descr="http://www.r-e-m.co.uk/logo/companion/iLOGstudio/sensors/small/EasyS_qadvanced_SM.jpg"/>
          <p:cNvPicPr>
            <a:picLocks noChangeAspect="1" noChangeArrowheads="1"/>
          </p:cNvPicPr>
          <p:nvPr/>
        </p:nvPicPr>
        <p:blipFill>
          <a:blip r:embed="rId8" cstate="print"/>
          <a:srcRect/>
          <a:stretch>
            <a:fillRect/>
          </a:stretch>
        </p:blipFill>
        <p:spPr bwMode="auto">
          <a:xfrm>
            <a:off x="3605579" y="3312596"/>
            <a:ext cx="892266" cy="538437"/>
          </a:xfrm>
          <a:prstGeom prst="rect">
            <a:avLst/>
          </a:prstGeom>
          <a:noFill/>
        </p:spPr>
      </p:pic>
      <p:pic>
        <p:nvPicPr>
          <p:cNvPr id="1035" name="Picture 11" descr="https://encrypted-tbn2.gstatic.com/images?q=tbn:ANd9GcQmN4Hz1m2z4hoqhQtyywvPl7GkxDHUNt9OJDZZvBN7_uNmBZFw">
            <a:hlinkClick r:id="rId9"/>
          </p:cNvPr>
          <p:cNvPicPr>
            <a:picLocks noChangeAspect="1" noChangeArrowheads="1"/>
          </p:cNvPicPr>
          <p:nvPr/>
        </p:nvPicPr>
        <p:blipFill>
          <a:blip r:embed="rId10" cstate="print"/>
          <a:srcRect/>
          <a:stretch>
            <a:fillRect/>
          </a:stretch>
        </p:blipFill>
        <p:spPr bwMode="auto">
          <a:xfrm>
            <a:off x="4635759" y="3319747"/>
            <a:ext cx="627917" cy="510353"/>
          </a:xfrm>
          <a:prstGeom prst="rect">
            <a:avLst/>
          </a:prstGeom>
          <a:noFill/>
        </p:spPr>
      </p:pic>
      <p:grpSp>
        <p:nvGrpSpPr>
          <p:cNvPr id="34" name="Group 33"/>
          <p:cNvGrpSpPr/>
          <p:nvPr/>
        </p:nvGrpSpPr>
        <p:grpSpPr>
          <a:xfrm>
            <a:off x="3765314" y="4618885"/>
            <a:ext cx="1809015" cy="415498"/>
            <a:chOff x="253025" y="5447323"/>
            <a:chExt cx="2412020" cy="553997"/>
          </a:xfrm>
        </p:grpSpPr>
        <p:pic>
          <p:nvPicPr>
            <p:cNvPr id="24"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53025" y="5547825"/>
              <a:ext cx="450360" cy="366040"/>
            </a:xfrm>
            <a:prstGeom prst="rect">
              <a:avLst/>
            </a:prstGeom>
            <a:noFill/>
          </p:spPr>
        </p:pic>
        <p:sp>
          <p:nvSpPr>
            <p:cNvPr id="25" name="TextBox 24"/>
            <p:cNvSpPr txBox="1"/>
            <p:nvPr/>
          </p:nvSpPr>
          <p:spPr>
            <a:xfrm>
              <a:off x="656492" y="5447323"/>
              <a:ext cx="2008553" cy="553997"/>
            </a:xfrm>
            <a:prstGeom prst="rect">
              <a:avLst/>
            </a:prstGeom>
            <a:noFill/>
          </p:spPr>
          <p:txBody>
            <a:bodyPr wrap="square" rtlCol="0">
              <a:spAutoFit/>
            </a:bodyPr>
            <a:lstStyle/>
            <a:p>
              <a:r>
                <a:rPr lang="en-GB" sz="2100" dirty="0">
                  <a:latin typeface="Trebuchet MS" pitchFamily="34" charset="0"/>
                </a:rPr>
                <a:t>@</a:t>
              </a:r>
              <a:r>
                <a:rPr lang="en-GB" sz="2100" b="1" dirty="0" err="1"/>
                <a:t>HPphysics</a:t>
              </a:r>
              <a:endParaRPr lang="en-GB" sz="2100" b="1" dirty="0"/>
            </a:p>
          </p:txBody>
        </p:sp>
      </p:grpSp>
      <p:grpSp>
        <p:nvGrpSpPr>
          <p:cNvPr id="35" name="Group 34"/>
          <p:cNvGrpSpPr/>
          <p:nvPr/>
        </p:nvGrpSpPr>
        <p:grpSpPr>
          <a:xfrm>
            <a:off x="3029684" y="4100140"/>
            <a:ext cx="1809015" cy="415498"/>
            <a:chOff x="2765671" y="5474677"/>
            <a:chExt cx="2412020" cy="553997"/>
          </a:xfrm>
        </p:grpSpPr>
        <p:pic>
          <p:nvPicPr>
            <p:cNvPr id="26"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765671" y="5575179"/>
              <a:ext cx="450360" cy="366040"/>
            </a:xfrm>
            <a:prstGeom prst="rect">
              <a:avLst/>
            </a:prstGeom>
            <a:noFill/>
          </p:spPr>
        </p:pic>
        <p:sp>
          <p:nvSpPr>
            <p:cNvPr id="27" name="TextBox 26"/>
            <p:cNvSpPr txBox="1"/>
            <p:nvPr/>
          </p:nvSpPr>
          <p:spPr>
            <a:xfrm>
              <a:off x="3169138" y="5474677"/>
              <a:ext cx="2008553" cy="553997"/>
            </a:xfrm>
            <a:prstGeom prst="rect">
              <a:avLst/>
            </a:prstGeom>
            <a:noFill/>
          </p:spPr>
          <p:txBody>
            <a:bodyPr wrap="square" rtlCol="0">
              <a:spAutoFit/>
            </a:bodyPr>
            <a:lstStyle/>
            <a:p>
              <a:r>
                <a:rPr lang="en-GB" sz="2100" b="1" dirty="0"/>
                <a:t>#</a:t>
              </a:r>
              <a:r>
                <a:rPr lang="en-GB" sz="2100" b="1" dirty="0" err="1"/>
                <a:t>HPphysics</a:t>
              </a:r>
              <a:endParaRPr lang="en-GB" sz="2100" b="1" dirty="0"/>
            </a:p>
          </p:txBody>
        </p:sp>
      </p:grpSp>
      <p:pic>
        <p:nvPicPr>
          <p:cNvPr id="30" name="Picture 29" descr="yt-brand-standard-logo-95x40.png"/>
          <p:cNvPicPr>
            <a:picLocks noChangeAspect="1"/>
          </p:cNvPicPr>
          <p:nvPr/>
        </p:nvPicPr>
        <p:blipFill>
          <a:blip r:embed="rId12" cstate="print"/>
          <a:stretch>
            <a:fillRect/>
          </a:stretch>
        </p:blipFill>
        <p:spPr>
          <a:xfrm>
            <a:off x="4754363" y="4122870"/>
            <a:ext cx="857891" cy="361217"/>
          </a:xfrm>
          <a:prstGeom prst="rect">
            <a:avLst/>
          </a:prstGeom>
        </p:spPr>
      </p:pic>
      <p:pic>
        <p:nvPicPr>
          <p:cNvPr id="1037" name="Picture 13" descr="BBC_iPlayer_logo.png"/>
          <p:cNvPicPr>
            <a:picLocks noChangeAspect="1" noChangeArrowheads="1"/>
          </p:cNvPicPr>
          <p:nvPr/>
        </p:nvPicPr>
        <p:blipFill>
          <a:blip r:embed="rId13" cstate="print"/>
          <a:srcRect/>
          <a:stretch>
            <a:fillRect/>
          </a:stretch>
        </p:blipFill>
        <p:spPr bwMode="auto">
          <a:xfrm>
            <a:off x="6679743" y="4041074"/>
            <a:ext cx="702652" cy="526989"/>
          </a:xfrm>
          <a:prstGeom prst="rect">
            <a:avLst/>
          </a:prstGeom>
          <a:noFill/>
        </p:spPr>
      </p:pic>
      <p:pic>
        <p:nvPicPr>
          <p:cNvPr id="1039" name="Picture 15" descr="4oD Logo"/>
          <p:cNvPicPr>
            <a:picLocks noChangeAspect="1" noChangeArrowheads="1"/>
          </p:cNvPicPr>
          <p:nvPr/>
        </p:nvPicPr>
        <p:blipFill>
          <a:blip r:embed="rId14" cstate="print"/>
          <a:srcRect/>
          <a:stretch>
            <a:fillRect/>
          </a:stretch>
        </p:blipFill>
        <p:spPr bwMode="auto">
          <a:xfrm>
            <a:off x="7293997" y="4606437"/>
            <a:ext cx="488613" cy="351802"/>
          </a:xfrm>
          <a:prstGeom prst="rect">
            <a:avLst/>
          </a:prstGeom>
          <a:noFill/>
        </p:spPr>
      </p:pic>
      <p:pic>
        <p:nvPicPr>
          <p:cNvPr id="1041" name="Picture 17" descr="https://encrypted-tbn3.gstatic.com/images?q=tbn:ANd9GcTdwCims0JSnepaaaa6nBK9udraonX_Gk9NAi4BchkWt3S19Gn1Wg">
            <a:hlinkClick r:id="rId15"/>
          </p:cNvPr>
          <p:cNvPicPr>
            <a:picLocks noChangeAspect="1" noChangeArrowheads="1"/>
          </p:cNvPicPr>
          <p:nvPr/>
        </p:nvPicPr>
        <p:blipFill>
          <a:blip r:embed="rId16" cstate="print"/>
          <a:srcRect/>
          <a:stretch>
            <a:fillRect/>
          </a:stretch>
        </p:blipFill>
        <p:spPr bwMode="auto">
          <a:xfrm>
            <a:off x="7730302" y="4100143"/>
            <a:ext cx="686533" cy="411920"/>
          </a:xfrm>
          <a:prstGeom prst="rect">
            <a:avLst/>
          </a:prstGeom>
          <a:noFill/>
        </p:spPr>
      </p:pic>
      <p:pic>
        <p:nvPicPr>
          <p:cNvPr id="1043" name="Picture 19" descr="https://encrypted-tbn0.gstatic.com/images?q=tbn:ANd9GcRVwcrbc0YEhR_GPBcyK38WpsFijY0ecm6gNXlH5EOY4ud9wq7s">
            <a:hlinkClick r:id="rId17"/>
          </p:cNvPr>
          <p:cNvPicPr>
            <a:picLocks noChangeAspect="1" noChangeArrowheads="1"/>
          </p:cNvPicPr>
          <p:nvPr/>
        </p:nvPicPr>
        <p:blipFill>
          <a:blip r:embed="rId18" cstate="print"/>
          <a:srcRect/>
          <a:stretch>
            <a:fillRect/>
          </a:stretch>
        </p:blipFill>
        <p:spPr bwMode="auto">
          <a:xfrm>
            <a:off x="8107505" y="4606437"/>
            <a:ext cx="606669" cy="404446"/>
          </a:xfrm>
          <a:prstGeom prst="rect">
            <a:avLst/>
          </a:prstGeom>
          <a:noFill/>
        </p:spPr>
      </p:pic>
      <p:pic>
        <p:nvPicPr>
          <p:cNvPr id="1045" name="Picture 21" descr="http://adriancheok.info/wp-content/uploads/2014/02/new-scientist-logo.gif">
            <a:hlinkClick r:id="rId19"/>
          </p:cNvPr>
          <p:cNvPicPr>
            <a:picLocks noChangeAspect="1" noChangeArrowheads="1"/>
          </p:cNvPicPr>
          <p:nvPr/>
        </p:nvPicPr>
        <p:blipFill>
          <a:blip r:embed="rId20" cstate="print"/>
          <a:srcRect/>
          <a:stretch>
            <a:fillRect/>
          </a:stretch>
        </p:blipFill>
        <p:spPr bwMode="auto">
          <a:xfrm>
            <a:off x="5644667" y="4484361"/>
            <a:ext cx="1459523" cy="659140"/>
          </a:xfrm>
          <a:prstGeom prst="rect">
            <a:avLst/>
          </a:prstGeom>
          <a:noFill/>
        </p:spPr>
      </p:pic>
      <p:pic>
        <p:nvPicPr>
          <p:cNvPr id="1047" name="Picture 23" descr="Show-Me® SUPERTOUGH Gridded Drywipe Boards"/>
          <p:cNvPicPr>
            <a:picLocks noChangeAspect="1" noChangeArrowheads="1"/>
          </p:cNvPicPr>
          <p:nvPr/>
        </p:nvPicPr>
        <p:blipFill>
          <a:blip r:embed="rId21" cstate="print"/>
          <a:srcRect t="11323"/>
          <a:stretch>
            <a:fillRect/>
          </a:stretch>
        </p:blipFill>
        <p:spPr bwMode="auto">
          <a:xfrm>
            <a:off x="423667" y="4116617"/>
            <a:ext cx="832339" cy="1028700"/>
          </a:xfrm>
          <a:prstGeom prst="rect">
            <a:avLst/>
          </a:prstGeom>
          <a:noFill/>
        </p:spPr>
      </p:pic>
      <p:pic>
        <p:nvPicPr>
          <p:cNvPr id="1053" name="Picture 29" descr="http://pixabay.com/static/uploads/photo/2013/07/12/15/04/paint-149371_640.png">
            <a:hlinkClick r:id="rId22"/>
          </p:cNvPr>
          <p:cNvPicPr>
            <a:picLocks noChangeAspect="1" noChangeArrowheads="1"/>
          </p:cNvPicPr>
          <p:nvPr/>
        </p:nvPicPr>
        <p:blipFill>
          <a:blip r:embed="rId23" cstate="print"/>
          <a:srcRect/>
          <a:stretch>
            <a:fillRect/>
          </a:stretch>
        </p:blipFill>
        <p:spPr bwMode="auto">
          <a:xfrm>
            <a:off x="1732861" y="4242940"/>
            <a:ext cx="362762" cy="724358"/>
          </a:xfrm>
          <a:prstGeom prst="rect">
            <a:avLst/>
          </a:prstGeom>
          <a:noFill/>
        </p:spPr>
      </p:pic>
      <p:sp>
        <p:nvSpPr>
          <p:cNvPr id="4" name="AutoShape 20"/>
          <p:cNvSpPr>
            <a:spLocks noChangeArrowheads="1"/>
          </p:cNvSpPr>
          <p:nvPr/>
        </p:nvSpPr>
        <p:spPr bwMode="auto">
          <a:xfrm>
            <a:off x="1330281" y="121108"/>
            <a:ext cx="6483150"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3" name="5-Point Star 42"/>
          <p:cNvSpPr/>
          <p:nvPr/>
        </p:nvSpPr>
        <p:spPr>
          <a:xfrm>
            <a:off x="1400909" y="648878"/>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pic>
        <p:nvPicPr>
          <p:cNvPr id="46" name="Picture 26"/>
          <p:cNvPicPr>
            <a:picLocks noChangeAspect="1" noChangeArrowheads="1"/>
          </p:cNvPicPr>
          <p:nvPr/>
        </p:nvPicPr>
        <p:blipFill>
          <a:blip r:embed="rId24" cstate="print">
            <a:clrChange>
              <a:clrFrom>
                <a:srgbClr val="FFFFFF"/>
              </a:clrFrom>
              <a:clrTo>
                <a:srgbClr val="FFFFFF">
                  <a:alpha val="0"/>
                </a:srgbClr>
              </a:clrTo>
            </a:clrChange>
            <a:lum bright="6000" contrast="12000"/>
          </a:blip>
          <a:srcRect t="7083" r="72884" b="-2083"/>
          <a:stretch>
            <a:fillRect/>
          </a:stretch>
        </p:blipFill>
        <p:spPr bwMode="auto">
          <a:xfrm>
            <a:off x="3058544" y="4606436"/>
            <a:ext cx="370467" cy="412032"/>
          </a:xfrm>
          <a:prstGeom prst="rect">
            <a:avLst/>
          </a:prstGeom>
          <a:noFill/>
          <a:ln w="9525">
            <a:noFill/>
            <a:miter lim="800000"/>
            <a:headEnd/>
            <a:tailEnd/>
          </a:ln>
          <a:effectLst/>
        </p:spPr>
      </p:pic>
      <p:pic>
        <p:nvPicPr>
          <p:cNvPr id="50" name="Picture 36"/>
          <p:cNvPicPr>
            <a:picLocks noChangeAspect="1" noChangeArrowheads="1"/>
          </p:cNvPicPr>
          <p:nvPr/>
        </p:nvPicPr>
        <p:blipFill>
          <a:blip r:embed="rId25" cstate="print"/>
          <a:srcRect/>
          <a:stretch>
            <a:fillRect/>
          </a:stretch>
        </p:blipFill>
        <p:spPr bwMode="auto">
          <a:xfrm>
            <a:off x="2345639" y="4449554"/>
            <a:ext cx="491547" cy="491547"/>
          </a:xfrm>
          <a:prstGeom prst="rect">
            <a:avLst/>
          </a:prstGeom>
          <a:noFill/>
          <a:ln w="9525">
            <a:noFill/>
            <a:miter lim="800000"/>
            <a:headEnd/>
            <a:tailEnd/>
          </a:ln>
          <a:effectLst/>
        </p:spPr>
      </p:pic>
      <p:pic>
        <p:nvPicPr>
          <p:cNvPr id="51" name="Picture 6" descr="Excel 2013 Logo"/>
          <p:cNvPicPr>
            <a:picLocks noChangeAspect="1" noChangeArrowheads="1"/>
          </p:cNvPicPr>
          <p:nvPr/>
        </p:nvPicPr>
        <p:blipFill>
          <a:blip r:embed="rId26" cstate="print"/>
          <a:srcRect/>
          <a:stretch>
            <a:fillRect/>
          </a:stretch>
        </p:blipFill>
        <p:spPr bwMode="auto">
          <a:xfrm>
            <a:off x="5462405" y="3299496"/>
            <a:ext cx="498780" cy="498780"/>
          </a:xfrm>
          <a:prstGeom prst="rect">
            <a:avLst/>
          </a:prstGeom>
          <a:noFill/>
        </p:spPr>
      </p:pic>
      <p:pic>
        <p:nvPicPr>
          <p:cNvPr id="1059" name="Picture 35" descr="Mobile Apps">
            <a:hlinkClick r:id="rId27"/>
          </p:cNvPr>
          <p:cNvPicPr>
            <a:picLocks noChangeAspect="1" noChangeArrowheads="1"/>
          </p:cNvPicPr>
          <p:nvPr/>
        </p:nvPicPr>
        <p:blipFill>
          <a:blip r:embed="rId28" cstate="print"/>
          <a:srcRect/>
          <a:stretch>
            <a:fillRect/>
          </a:stretch>
        </p:blipFill>
        <p:spPr bwMode="auto">
          <a:xfrm>
            <a:off x="6061564" y="3261946"/>
            <a:ext cx="559778" cy="559778"/>
          </a:xfrm>
          <a:prstGeom prst="rect">
            <a:avLst/>
          </a:prstGeom>
          <a:noFill/>
        </p:spPr>
      </p:pic>
      <p:pic>
        <p:nvPicPr>
          <p:cNvPr id="36" name="Picture 35" descr="YouTube White dark background.png"/>
          <p:cNvPicPr>
            <a:picLocks noChangeAspect="1"/>
          </p:cNvPicPr>
          <p:nvPr/>
        </p:nvPicPr>
        <p:blipFill>
          <a:blip r:embed="rId29" cstate="print"/>
          <a:stretch>
            <a:fillRect/>
          </a:stretch>
        </p:blipFill>
        <p:spPr>
          <a:xfrm>
            <a:off x="5712365" y="4104231"/>
            <a:ext cx="759396" cy="347922"/>
          </a:xfrm>
          <a:prstGeom prst="rect">
            <a:avLst/>
          </a:prstGeom>
        </p:spPr>
      </p:pic>
      <p:sp>
        <p:nvSpPr>
          <p:cNvPr id="2" name="Isosceles Triangle 1"/>
          <p:cNvSpPr/>
          <p:nvPr/>
        </p:nvSpPr>
        <p:spPr>
          <a:xfrm>
            <a:off x="4900230" y="2069532"/>
            <a:ext cx="1324708" cy="1134208"/>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12" name="AutoShape 18"/>
          <p:cNvSpPr>
            <a:spLocks noChangeArrowheads="1"/>
          </p:cNvSpPr>
          <p:nvPr/>
        </p:nvSpPr>
        <p:spPr bwMode="auto">
          <a:xfrm>
            <a:off x="5531198" y="387508"/>
            <a:ext cx="1793631" cy="1265084"/>
          </a:xfrm>
          <a:prstGeom prst="cloudCallout">
            <a:avLst>
              <a:gd name="adj1" fmla="val 71446"/>
              <a:gd name="adj2" fmla="val 48926"/>
            </a:avLst>
          </a:prstGeom>
          <a:solidFill>
            <a:srgbClr val="DDDDFF"/>
          </a:solidFill>
          <a:ln w="9525">
            <a:noFill/>
            <a:round/>
            <a:headEnd/>
            <a:tailEnd/>
          </a:ln>
          <a:effectLst/>
        </p:spPr>
        <p:txBody>
          <a:bodyPr lIns="91432" tIns="45716" rIns="91432" bIns="45716" anchor="ctr" anchorCtr="1"/>
          <a:lstStyle/>
          <a:p>
            <a:pPr algn="ctr">
              <a:defRPr/>
            </a:pPr>
            <a:endParaRPr lang="en-GB" sz="2400" kern="0" dirty="0">
              <a:solidFill>
                <a:sysClr val="windowText" lastClr="000000"/>
              </a:solidFill>
              <a:latin typeface="Trebuchet MS" pitchFamily="34" charset="0"/>
            </a:endParaRPr>
          </a:p>
        </p:txBody>
      </p:sp>
      <p:cxnSp>
        <p:nvCxnSpPr>
          <p:cNvPr id="10" name="Straight Connector 9"/>
          <p:cNvCxnSpPr/>
          <p:nvPr/>
        </p:nvCxnSpPr>
        <p:spPr>
          <a:xfrm>
            <a:off x="5231407" y="2636634"/>
            <a:ext cx="66235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56721" y="2631263"/>
            <a:ext cx="5862" cy="57247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144320" y="2198419"/>
            <a:ext cx="2696307" cy="309830"/>
          </a:xfrm>
          <a:prstGeom prst="rect">
            <a:avLst/>
          </a:prstGeom>
        </p:spPr>
      </p:pic>
      <p:pic>
        <p:nvPicPr>
          <p:cNvPr id="41" name="Picture 2" descr="https://firefly.archbishoptemple.lancs.sch.uk/Templates/lib/core/login/images/school-logo.png">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529503" y="2694884"/>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33" cstate="print">
            <a:extLst>
              <a:ext uri="{28A0092B-C50C-407E-A947-70E740481C1C}">
                <a14:useLocalDpi xmlns:a14="http://schemas.microsoft.com/office/drawing/2010/main" val="0"/>
              </a:ext>
            </a:extLst>
          </a:blip>
          <a:srcRect l="7700" t="24811" r="9341" b="30218"/>
          <a:stretch/>
        </p:blipFill>
        <p:spPr>
          <a:xfrm>
            <a:off x="7044048" y="3283388"/>
            <a:ext cx="1667299" cy="5375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0"/>
          <p:cNvSpPr>
            <a:spLocks noChangeArrowheads="1"/>
          </p:cNvSpPr>
          <p:nvPr/>
        </p:nvSpPr>
        <p:spPr bwMode="auto">
          <a:xfrm>
            <a:off x="1233576" y="71284"/>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3" name="AutoShape 20"/>
          <p:cNvSpPr>
            <a:spLocks noChangeArrowheads="1"/>
          </p:cNvSpPr>
          <p:nvPr/>
        </p:nvSpPr>
        <p:spPr bwMode="auto">
          <a:xfrm>
            <a:off x="1224775" y="1053091"/>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 name="AutoShape 20"/>
          <p:cNvSpPr>
            <a:spLocks noChangeArrowheads="1"/>
          </p:cNvSpPr>
          <p:nvPr/>
        </p:nvSpPr>
        <p:spPr bwMode="auto">
          <a:xfrm>
            <a:off x="4583725" y="80077"/>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b="1"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5" name="AutoShape 20"/>
          <p:cNvSpPr>
            <a:spLocks noChangeArrowheads="1"/>
          </p:cNvSpPr>
          <p:nvPr/>
        </p:nvSpPr>
        <p:spPr bwMode="auto">
          <a:xfrm>
            <a:off x="4574932" y="1091191"/>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pic>
        <p:nvPicPr>
          <p:cNvPr id="6" name="Picture 31" descr="https://encrypted-tbn0.gstatic.com/images?q=tbn:ANd9GcRZW-ACb79V_8AThgy2Kf1QAsq2YYOiEQmjX_oIwzNPGhuHBehbRA">
            <a:hlinkClick r:id="rId2"/>
          </p:cNvPr>
          <p:cNvPicPr>
            <a:picLocks noChangeAspect="1" noChangeArrowheads="1"/>
          </p:cNvPicPr>
          <p:nvPr/>
        </p:nvPicPr>
        <p:blipFill>
          <a:blip r:embed="rId3" cstate="print">
            <a:clrChange>
              <a:clrFrom>
                <a:srgbClr val="F8E4C1"/>
              </a:clrFrom>
              <a:clrTo>
                <a:srgbClr val="F8E4C1">
                  <a:alpha val="0"/>
                </a:srgbClr>
              </a:clrTo>
            </a:clrChange>
          </a:blip>
          <a:srcRect/>
          <a:stretch>
            <a:fillRect/>
          </a:stretch>
        </p:blipFill>
        <p:spPr bwMode="auto">
          <a:xfrm>
            <a:off x="1300530" y="2118123"/>
            <a:ext cx="1204690" cy="1703602"/>
          </a:xfrm>
          <a:prstGeom prst="rect">
            <a:avLst/>
          </a:prstGeom>
          <a:noFill/>
        </p:spPr>
      </p:pic>
      <p:sp>
        <p:nvSpPr>
          <p:cNvPr id="44034" name="AutoShape 2" descr="data:image/jpeg;base64,/9j/4AAQSkZJRgABAQAAAQABAAD/2wCEAAkGBxMHBhUSBxAVFRUWGR0bFxgYFR0XIRscIB0iHxcWHRUcJSggGxonHR4XJjEtJykrLi4uISA0ODMsNygtLysBCgoKDg0OGxAQGzUlICQvLiwtLCwtLSwsLCwuNjcsLCwsLC0uLCwsLCwsLCwsLCwsLDQsLCwsLCwsLCwsLCwsLP/AABEIAMwAzAMBEQACEQEDEQH/xAAcAAEAAwEBAQEBAAAAAAAAAAAABQYHBAMCAQj/xABJEAABAwICAgoOBwgCAwAAAAABAAIDBBEFBgcSITE2QVFTcXORkxMVFyIyM1RhgZKhs8LRFBY0crHS0yNCUmJ0lMHDJPBEgqL/xAAZAQEAAwEBAAAAAAAAAAAAAAAAAQMFAgT/xAAwEQEAAgAEAggHAQEAAwAAAAAAAQIDBBExEjMUIUFRUnGB8BORobHB0eFhQiMyRP/aAAwDAQACEQMRAD8Aq6pYIgICAgICAgICAgICAgICAgICAgICAgICAgICAgICAgICAgICAgICAgICAgICAgICAgICAgICAgICAgICAgICAgXRAiRAQEBAQEBAQEBAQEBAQEBAQEC6Ie9NRS1TrUsUjz/IxzvwCOorM7QmqTJFfVeDSuaOF5DfYTf2KeGVtcviz2Jqk0XVUn2mWJnJd3yU8ErYyV+2UzSaKYm/bKqR3mY1rPadZTwLYyNe2U3SaPqCm24S8/zvLvZtexTwwtrlcKOxN0mC01GP+LTxN5GD8VOkLow6xtDGdI27ap5Y/dMVdt2Vmebb0+ytqFIgICAgICAgICAgICD6ijdNIGwtLnHaABJPmAGyUN03R5OrqvxdJIBwvAj9jrH2KeGVtcDEn/lN0mjCrl+0vij9Jd+AU8Erq5O87ymaTRQwfbKt54Qxgb7XX/BTwLYyMdspqj0c0FN4cb5DwvefwbYexTwwtrlMOE3SZfpaP7NTRN/9B/lTpC2uFSu0JJrQ0WaLBSsfqAgICAgwrSPu3qeWP3TFVbdkZnm29PsrahQICAgICAgICAgICAgnMjbr6bnPhKmu63A5tfNvqtbIgICAgICAgICAgymro46/TG+OtY17HEXa4XBtTAjY5QFX/wBM6axbMzE++pevqhQeRQ+oF3pD19HwvDHyPqhQeRQ+oE0g6PheGPkfVCg8ih9QJpB0fC8MfI+qFB5FD6gTSDo+F4Y+R9UKDyKH1AmkHR8Lwx8j6oUHkUPqBNIOj4Xhj5H1QoPIofUCaQdHwvDHyQ2csrUdNlieSlpo2PYwua5o1SCPON5RMRoqx8DDjDmYhjarZggICAgnMjbr6bnPhKmu63A5tfNvqtbIgICAgICAgICAgxTOeIyYVpFnmoXBr2lliQDtwMB2DsbRKqmdJZWNeaY82j31PPuh4hx7eqZ8k4pR0vF7zuh4hx7eqZ8k4pOl4vetGjrNdVjmPOixKQOYIXOADGt2Q9gBuBwOK6rMzL0ZbHve+lu5wZxzpWYXmaaGilaGMLdUGNp22NJ2SL7ZKibTq4xsxiVxJrCG7oeIce3qmfJRxSq6Xi953Q8Q49vVM+ScUnS8XvXXRnmOox+SoGKPDuxiPVs0Ntra99rb8ELuszL15XGtia8XZonc87kKnmypnZbmOVbyYGqmOICAgIJzI26+m5z4SprutwObXzb6rWyICAgICAgICAgIMK0j7t6nlj90xVW3ZGZ5tvT7K2oUCC76IN1T/wCnf7yNdU3erJcz0/SK0ibtanlZ7pii26vM823vsV1QpEGk6F/HVfJF/sXdHuyO9vT8rnnnchU82V1Oz1ZjlW8mBqpjiAgICCcyNuvpuc+Eqa7rcDm182+q1siAgICAg+XPDB35A5UHPJiMMZtJNGOV7R/lNXM2rHa6kdCAgyDHIKep0rSMxotEJLdcuf2MfZ2lt33Fu+1d9Vz/AO3WzMSKzmJi+38WDtFgPHU/96f1FOlV3wst3x8/6dosB46n/vT+omlT4WW74+f9S+WMMwyjxEuy7JE6XUIIZUGU6l2370uNhcN2bfipjh16luFTBidab+ermxzCMIqcWe/GZIRMba4dVGM+CA27NcW73V3kmK6ucTDwJtreevz0/Lh7RYDx1P8A3p/UUaVcfCy3fHz/AKdosB46n/vT+omlT4WW74+f9T2VKDD6J0n1afG4u1eyak5l2tbUvdztXbdy+hTGnYvwa4Vdfh/fV6Z53IVPNlTOxmOVbyYGqmOICAgIJzI26+m5z4SprutwObXzb6rWyICCj6T56rD6KOfCp3saDqyBp4fBd03HpC5tq8mam9Yi1ZUHBs3VNPjMUlZUyPYHjXDnXBadh2xyE+my4iZeOmPeLRMy3Vrg5t27IO0rWuyDSzi/0zGm08ZuyEd953u2T0C3SVXaWZnL8VuHshw6NMDGKZhD5G/s4e/Pnd+43p2fR50rGsuMrhcV9eyG3KxrCAgwrSPu3qeWP3TFVbdkZnm29PsrahQILvog3VP/AKd/vI11Td6slzPT9IrSJu1qeVnumKLbq8zzbe+xXVCkQaToX8dV8kX+xd0e7I729PyueedyFTzZXU7PVmOVbyYGqmOICAgIJzI26+m5z4SprutwObXzb6rWyICDixnD24thUkE21I0i/Ad53KDYpLjEpF6zWe1/PFXTOpKl0dQLOYS1w842CqWJMTE6S2XKGY2vyN2erOzTtc1/nLB3vpI1fSVZE9TUwcb/AMPFPYxusqXVtW+SfZc9xceUlVsy1pmdZbdo+wXtLl1glFpJO/f5ifBb6Bb03VlY0hq5bD4Kde8rKunoEBBh+faZ9Zn6oZSMc95LLNaLk2hYTYDzAqqd2TmKzbGmI99SL+rNb5HP1Tvko0lX8HE8Mn1ZrfI5+qd8k0k+DieGVw0W4PUYfmR766nljaYHC72FovrxkC537A9C6rHW9OUw71xNZjs/SNz1gVVV5unfS0sz2OLLObG4g2jaDYgcIKWidXGYwrziTMR70QP1ZrfI5+qd8lzpKn4OJ4ZPqzW+Rz9U75JpJ8HE8Mr/AKJcLnw6Wp+nwyR6wi1ddpbe2ve19u1x0rukPZk6WrNuKNNvytGedyFTzZXU7PRmOVbyYGqmOICAgIJzI26+m5z4SprutwObXzb6rWyICAgyHSzg/wBExhtREO9mFneZ7fm23QVXaGZnMPS3F3/dUIMSkgwySCM95KWlw87dr/vmC51eaLzFZr3pbIWC9usxMEgvHH38nIPBb6Tb0XU1jWVmXw+O8d0N3VrYEBAQY3mXFjgek+WojYHlhb3pOre9O1u3Y8KrmdLMvFvwZibe9kh3WJPI2dafyqeN3063h+v8O6xJ5GzrT+VOM6dbw/X+J/JeeH5kxZ0MtO2MCMvuHl205otaw/i9imLayuwMzOJbhmNHHmXSI/Bcdlp46ZrxGWjWMhF7tDtrVPCom2kucXNzS81iNv8AUZ3WJPI2dafypxq+nW8P1/h3WJPI2dafypxnTreH6/xacjZudmh8wlhEfYgzaeXX1tbhAtbV9qmttXoy+POLrrGmjuzzuQqebKmdneY5VvJgaqY4gICAgnMjbr6bnPhKmu63A5tfNvqtbIgICCm6VZ448rltQLue5vY/vA3J5LX6VzbZ5c3MRh6SxhVstp+hypj7DPHa0tw6/Cy1gByG/Su6PfkpjSY7WlLt7xAQEGFaR929Tyx+6YqrbsjM823p9lbUKBBd9EG6p/8ATv8AeRrqm71ZLmen6RWkTdrU8rPdMUW3V5nm299iuqFIg0nQv46r5Iv9i7o92R3t6flc887kKnmyup2erMcq3kwNVMcQEBAQTmRt19NznwlTXdbgc2vm31WtkQEBBiGkjGu2+Yi2J144e8bwa1+/d07HoVVp1lk5nE47/wCQj4MvvmytJWi+qyQNtwt2nO9DiB0pp1auIwpnDm7yyxi5wPHI5mnYBs8cLDsOHRs8oCROkowr8F4s/oKOQSxh0ZuCLg+Y7StbT6QEBBj+PYSMc0qS08ry0PLe+ABItTtdv8irmNbMzEpx5iaz76k53KIfKpfVap4FvQa+KfodyiHyqX1WpwHQa+KfomMq5Ijy3iRmhne8lhZZwA2C5pvsfdCmK6LcHLRh24olzY9o8jxrGJKiSokaZCLtDWkCzQ3f5EmuqMTKVvabauDuUQ+VS+q1RwK+g18U/Q7lEPlUvqtTgOg18U/RYco5SZld0pgldJ2TVvrAC2rrWtb7y6iNF+DgRha6Tu9s87kKnmyk7JzHKt5MDVTHEBAQEE5kbdfTc58JU13W4HNr5t9VrZEBBAZ3xrtHl6R7DaRw1I/vHf8AQLn0KJnSFOPicFJntYRDG6onDY9lziAN+5JsPaqmPEa9Tf6HAo6fLIo3i7OxljvOSO+PLckq3Tq0bNcKIw+DsYLiFG7D658U/hMcWn0b/pVTHtWazMS1vRXjXbDA+wTG74Ngedh8Ho2R6ArKy0spicVOGexdl09YgIMM0hvMeeagxkg3j2QbHxLN8Kq27IzM6Y1vfYgPpsvGyeu75qFPFbvn5n02XjZPXd80OK3fPzXXRJUPlzQ8SyOcOwP2C4n9+PZsV1Xd6snaZxOuez9IvSDVSR5zqBHI8AFlgHkDxbN4FRbdxmLT8Wev3or302XjZPXd81Cjit3z8z6bLxsnru+aHFbvn5tG0OTummquzPc6witrOJt4zhXdHuyUzM21nu/K3553IVPNldTs9OY5VvJgaqY4gICAgnMjbr6bnPhKmu63A5tfNvqtbIgIKFpByxW5irmGiMXYmN71peQdY+E4jVtwAbPDwrm0TLx5nBxMSY02RuS8hz4fmBs2LsaGRgubZ4dd/wC7sebZPKAoivWrwMtat9bdjT120GWaT8syzYy2ow2JzxI39pqi9nN2L+ltuhcWhnZrBtNuKsILKDqjL+YY5JYJQwnUk/Zu8E7+1vGx9C5jWJVYPHh3idJbeDcbCtaz9QEGFaSDbO1Tfhj90xVW3Y+Z5tvT7KzrjhHSoUawa44R0oawvGh9wOan2P8A47/eRrqm715LmT5fpFaRXAZ2qbkbbPdMUW3V5mf/AC299iua44R0qFGsGuOEdKGsNK0Km81XY70X+xdUe/I729PyumedyFTzZXc7PVmOVbyYGqmOICAgIJzI26+m5z4SprutwObXzb6rWyICAgICAgICAgIMhxvE48H0ryT1jXOYwtuGgE7NO1o2CQNsjfVczpZmXvFMxNp99Sw90uh4ibq4/wA6nihf0zD7pO6XQ8RN1cf504oOmYfdKWyznCmx/ETFh8UjXBheS5jWiwLQRcOJvdwUxaJWYWYpiW0iHPjeeqTCcVfBWQyuewjWLWMIN2hwsS4HaI3km0Qi+ZpS01mHD3S6HiJurj/Oo4ocdMw+6Tul0PETdXH+dOKDpmH3Sncq5ngzE6QYbG9nY9XW1mtbfW1rW1Sf4SuonVdhY1cTXh7H3nnchU82UnYzHKt5MDVTHEBAQEE5kbdfTc58JU13W4HNr5t9VrZEBAQEBAQEBAQEGFaR929Tyx+6YqrbsjM823p9lbUKBBd9EG6p/wDTv95GuqbvVkuZ6fpFaRN2tTys90xRbdXmebb32K6oUiDSdC/jqvki/wBi7o92R3t6flc887kKnmyup2erMcq3kwNVMcQEBAQTmRt19NznwlTXdbgc2vm31WtkQEBAQEBAQEBAQYxmzC341pKmgpC0PeW2LyQNiBrjcgE7QO8qpjWWVjUm+PNY99T17l1bxlN1kn6anglPQ8T/AD6/o7l1bxlN1kn6acEnQ8T/AD6/pY8hZLqMu406avfCWmJzAGOcTcuYRsOaBazTv8CmtZiV+Xy9sO3FbucWbMgVWMZimnpHwBjy0gOe8HYY1puAwjbB30mszLnGyt73m0adaJ7l1bxlN1kn6ajglV0PE/z6/o7l1bxlN1kn6acEnQ8T/Pr+lv0eZVny1JOcQdEeyBmr2NzneDr3vrNb/EPauqxMPVlsC2HrxdqWzzuQqebKmdlmY5VvJgaqY4gICAgnMjbr6bnPhKmu63A5tfNvqtbIgICAgICAgICAgy10rYdNDnTODQDskmw+yjfKr/6Z/wD9XvuaP2zg4+PrG/NWavfxR3nbODj4+sb801OKO87ZwcfH1jfmmpxR3nbODj4+sb801OKO87ZwcfH1jfmmpxR3nbODj4+sb801OKO87ZwcfH1jfmmpxR3oLPOJwnKdQGzRkuYWgB4JJO0LBRM9SjMWj4VuvsYcqmSICAgIPakqn0VS2SkcWvabtcN48OyiYmYnWFopNI9dT+NeyT7zAD0tt+C64peiubxI3603SaV3D7ZSA/cfb2EFTxrYzvfCZo9J9HN9obNHysDh/wDBJ9inihbXO4c76wm6PN9FWeJqo78DjqnodZTrC6uPh22lLwVDKht4HtcP5SD+ClZExOz1RIgICAgIMK0j7Odqm/DH7piqtux8zzben2VrVHAoUaQao4ENINUcCGkGqOBDSDVHAhpBqjgQ0g1RwIaQAW2kNH6iRAQEBAQEBAQEH1HIYnXicWnhBI/BCOrZK0eaK2i8RVy8jn646H3U6ysrjYldrT7803SaSq2Dx3Y5B522PSCp4pXVzmJG6apNK/llJ6WSf4I/yp41sZ7vqmqTSZRT+O7LH95l/awuU8ULYzmHO/Um6PNNHWH/AI9VETwF1j0FTrC2uNh22lKxStmbeJwcOEG/tClZE6sN0j7t6nlj90xVW3ZOZ5tvT7K2oUCAgICAgICAgICAgICAgICAgICAgICAiHpDO6B94HuaeFri09IRMTMbFRO+qmL6l7nuNruc4uJsLC7jsnYACEzMzrLzQEBAQEBAQEBAQEBAQEBAQEBAQEBAQEBAQEBAQEBAQEBAQEBAQEBAQEBAQEBAQEBAQEBAQEBAQEBAQEBAQEBAQEBAQEBAQEBAQEBAQEBAQEBAQEBAQEBAQEH/2Q==">
            <a:hlinkClick r:id="rId4"/>
          </p:cNvPr>
          <p:cNvSpPr>
            <a:spLocks noChangeAspect="1" noChangeArrowheads="1"/>
          </p:cNvSpPr>
          <p:nvPr/>
        </p:nvSpPr>
        <p:spPr bwMode="auto">
          <a:xfrm>
            <a:off x="1171575" y="-873919"/>
            <a:ext cx="1828800" cy="1828800"/>
          </a:xfrm>
          <a:prstGeom prst="rect">
            <a:avLst/>
          </a:prstGeom>
          <a:noFill/>
        </p:spPr>
        <p:txBody>
          <a:bodyPr vert="horz" wrap="square" lIns="68574" tIns="34289" rIns="68574" bIns="34289" numCol="1" anchor="t" anchorCtr="0" compatLnSpc="1">
            <a:prstTxWarp prst="textNoShape">
              <a:avLst/>
            </a:prstTxWarp>
          </a:bodyPr>
          <a:lstStyle/>
          <a:p>
            <a:endParaRPr lang="en-GB" sz="1100"/>
          </a:p>
        </p:txBody>
      </p:sp>
      <p:pic>
        <p:nvPicPr>
          <p:cNvPr id="10" name="Picture 9" descr="ScienceIsAwesomeLogo.png"/>
          <p:cNvPicPr>
            <a:picLocks noChangeAspect="1"/>
          </p:cNvPicPr>
          <p:nvPr/>
        </p:nvPicPr>
        <p:blipFill>
          <a:blip r:embed="rId5" cstate="print"/>
          <a:stretch>
            <a:fillRect/>
          </a:stretch>
        </p:blipFill>
        <p:spPr>
          <a:xfrm>
            <a:off x="5417529" y="3229710"/>
            <a:ext cx="646234" cy="646234"/>
          </a:xfrm>
          <a:prstGeom prst="rect">
            <a:avLst/>
          </a:prstGeom>
        </p:spPr>
      </p:pic>
      <p:pic>
        <p:nvPicPr>
          <p:cNvPr id="11" name="Picture 10" descr="logo_spongelab_v17.png"/>
          <p:cNvPicPr>
            <a:picLocks noChangeAspect="1"/>
          </p:cNvPicPr>
          <p:nvPr/>
        </p:nvPicPr>
        <p:blipFill>
          <a:blip r:embed="rId6" cstate="print"/>
          <a:stretch>
            <a:fillRect/>
          </a:stretch>
        </p:blipFill>
        <p:spPr>
          <a:xfrm>
            <a:off x="6159181" y="3300139"/>
            <a:ext cx="1038803" cy="559355"/>
          </a:xfrm>
          <a:prstGeom prst="rect">
            <a:avLst/>
          </a:prstGeom>
        </p:spPr>
      </p:pic>
      <p:pic>
        <p:nvPicPr>
          <p:cNvPr id="12" name="Picture 11" descr="scimuseum.jpg"/>
          <p:cNvPicPr>
            <a:picLocks noChangeAspect="1"/>
          </p:cNvPicPr>
          <p:nvPr/>
        </p:nvPicPr>
        <p:blipFill>
          <a:blip r:embed="rId7" cstate="print"/>
          <a:stretch>
            <a:fillRect/>
          </a:stretch>
        </p:blipFill>
        <p:spPr>
          <a:xfrm>
            <a:off x="7262449" y="3216006"/>
            <a:ext cx="533780" cy="690712"/>
          </a:xfrm>
          <a:prstGeom prst="rect">
            <a:avLst/>
          </a:prstGeom>
        </p:spPr>
      </p:pic>
      <p:pic>
        <p:nvPicPr>
          <p:cNvPr id="2049" name="Object"/>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143011"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Rectangle 3"/>
          <p:cNvSpPr>
            <a:spLocks noGrp="1" noChangeArrowheads="1"/>
          </p:cNvSpPr>
          <p:nvPr>
            <p:ph idx="1"/>
          </p:nvPr>
        </p:nvSpPr>
        <p:spPr>
          <a:xfrm>
            <a:off x="1289379" y="545902"/>
            <a:ext cx="6155531" cy="647700"/>
          </a:xfrm>
        </p:spPr>
        <p:txBody>
          <a:bodyPr/>
          <a:lstStyle/>
          <a:p>
            <a:pPr marL="0" indent="0" eaLnBrk="1" hangingPunct="1">
              <a:buNone/>
            </a:pPr>
            <a:r>
              <a:rPr lang="en-GB" altLang="en-US" dirty="0" smtClean="0"/>
              <a:t>Bacteria are prokaryotes as their cells are very simple and they have no nucleus or mitochondria.</a:t>
            </a:r>
          </a:p>
        </p:txBody>
      </p:sp>
      <p:sp>
        <p:nvSpPr>
          <p:cNvPr id="5734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56333" name="TextBox 56332"/>
          <p:cNvSpPr txBox="1">
            <a:spLocks noChangeArrowheads="1"/>
          </p:cNvSpPr>
          <p:nvPr/>
        </p:nvSpPr>
        <p:spPr bwMode="auto">
          <a:xfrm>
            <a:off x="5630636" y="1697831"/>
            <a:ext cx="22145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US" altLang="en-US" sz="1800" dirty="0">
                <a:solidFill>
                  <a:srgbClr val="000000"/>
                </a:solidFill>
              </a:rPr>
              <a:t>Bacterial cells are </a:t>
            </a:r>
            <a:br>
              <a:rPr lang="en-US" altLang="en-US" sz="1800" dirty="0">
                <a:solidFill>
                  <a:srgbClr val="000000"/>
                </a:solidFill>
              </a:rPr>
            </a:br>
            <a:r>
              <a:rPr lang="en-US" altLang="en-US" sz="1800" dirty="0">
                <a:solidFill>
                  <a:srgbClr val="000000"/>
                </a:solidFill>
              </a:rPr>
              <a:t>also small – about </a:t>
            </a:r>
            <a:br>
              <a:rPr lang="en-US" altLang="en-US" sz="1800" dirty="0">
                <a:solidFill>
                  <a:srgbClr val="000000"/>
                </a:solidFill>
              </a:rPr>
            </a:br>
            <a:r>
              <a:rPr lang="en-US" altLang="en-US" sz="1800" dirty="0">
                <a:solidFill>
                  <a:srgbClr val="000000"/>
                </a:solidFill>
              </a:rPr>
              <a:t>1/10 the size of an </a:t>
            </a:r>
            <a:br>
              <a:rPr lang="en-US" altLang="en-US" sz="1800" dirty="0">
                <a:solidFill>
                  <a:srgbClr val="000000"/>
                </a:solidFill>
              </a:rPr>
            </a:br>
            <a:r>
              <a:rPr lang="en-US" altLang="en-US" sz="1800" dirty="0">
                <a:solidFill>
                  <a:srgbClr val="000000"/>
                </a:solidFill>
              </a:rPr>
              <a:t>average animal or </a:t>
            </a:r>
            <a:br>
              <a:rPr lang="en-US" altLang="en-US" sz="1800" dirty="0">
                <a:solidFill>
                  <a:srgbClr val="000000"/>
                </a:solidFill>
              </a:rPr>
            </a:br>
            <a:r>
              <a:rPr lang="en-US" altLang="en-US" sz="1800" dirty="0">
                <a:solidFill>
                  <a:srgbClr val="000000"/>
                </a:solidFill>
              </a:rPr>
              <a:t>plant cell. </a:t>
            </a:r>
          </a:p>
        </p:txBody>
      </p:sp>
      <p:pic>
        <p:nvPicPr>
          <p:cNvPr id="57393" name="Picture 49" descr="esws_at_8Dc_act_aw_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992" y="1697831"/>
            <a:ext cx="3511153" cy="293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97272"/>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63" y="473754"/>
            <a:ext cx="664589" cy="3046988"/>
          </a:xfrm>
          <a:prstGeom prst="rect">
            <a:avLst/>
          </a:prstGeom>
          <a:noFill/>
        </p:spPr>
        <p:txBody>
          <a:bodyPr wrap="square" lIns="91432" tIns="45716" rIns="91432" bIns="45716" rtlCol="0" anchor="t">
            <a:spAutoFit/>
          </a:bodyPr>
          <a:lstStyle/>
          <a:p>
            <a:pPr algn="ctr"/>
            <a:r>
              <a:rPr lang="en-GB" sz="3200" b="1" dirty="0">
                <a:latin typeface="Calibri"/>
              </a:rPr>
              <a:t>Q</a:t>
            </a:r>
          </a:p>
          <a:p>
            <a:pPr algn="ctr"/>
            <a:r>
              <a:rPr lang="en-GB" sz="3200" b="1" dirty="0">
                <a:latin typeface="Calibri"/>
              </a:rPr>
              <a:t>E</a:t>
            </a:r>
          </a:p>
          <a:p>
            <a:pPr algn="ctr"/>
            <a:r>
              <a:rPr lang="en-GB" sz="3200" b="1" dirty="0">
                <a:latin typeface="Calibri"/>
              </a:rPr>
              <a:t>R</a:t>
            </a:r>
          </a:p>
          <a:p>
            <a:pPr algn="ctr"/>
            <a:r>
              <a:rPr lang="en-GB" sz="3200" b="1" dirty="0">
                <a:latin typeface="Calibri"/>
              </a:rPr>
              <a:t>N</a:t>
            </a:r>
          </a:p>
          <a:p>
            <a:pPr algn="ctr"/>
            <a:r>
              <a:rPr lang="en-GB" sz="3200" b="1" dirty="0">
                <a:latin typeface="Calibri"/>
              </a:rPr>
              <a:t>C</a:t>
            </a:r>
          </a:p>
          <a:p>
            <a:pPr algn="ctr"/>
            <a:r>
              <a:rPr lang="en-GB" sz="3200" b="1" dirty="0">
                <a:latin typeface="Calibri"/>
              </a:rPr>
              <a:t>U</a:t>
            </a:r>
          </a:p>
        </p:txBody>
      </p:sp>
      <p:sp>
        <p:nvSpPr>
          <p:cNvPr id="3" name="TextBox 2"/>
          <p:cNvSpPr txBox="1"/>
          <p:nvPr/>
        </p:nvSpPr>
        <p:spPr>
          <a:xfrm>
            <a:off x="503581" y="473759"/>
            <a:ext cx="1918892" cy="584767"/>
          </a:xfrm>
          <a:prstGeom prst="rect">
            <a:avLst/>
          </a:prstGeom>
          <a:noFill/>
        </p:spPr>
        <p:txBody>
          <a:bodyPr wrap="square" lIns="91432" tIns="45716" rIns="91432" bIns="45716" rtlCol="0">
            <a:spAutoFit/>
          </a:bodyPr>
          <a:lstStyle/>
          <a:p>
            <a:r>
              <a:rPr lang="en-GB" sz="3200" dirty="0">
                <a:latin typeface="Calibri"/>
              </a:rPr>
              <a:t>UANTITIES</a:t>
            </a:r>
          </a:p>
        </p:txBody>
      </p:sp>
      <p:sp>
        <p:nvSpPr>
          <p:cNvPr id="4" name="TextBox 3"/>
          <p:cNvSpPr txBox="1"/>
          <p:nvPr/>
        </p:nvSpPr>
        <p:spPr>
          <a:xfrm>
            <a:off x="474007" y="955130"/>
            <a:ext cx="1901246" cy="584775"/>
          </a:xfrm>
          <a:prstGeom prst="rect">
            <a:avLst/>
          </a:prstGeom>
          <a:noFill/>
        </p:spPr>
        <p:txBody>
          <a:bodyPr wrap="square" lIns="91432" tIns="45716" rIns="91432" bIns="45716" rtlCol="0">
            <a:spAutoFit/>
          </a:bodyPr>
          <a:lstStyle/>
          <a:p>
            <a:r>
              <a:rPr lang="en-GB" sz="3200" dirty="0">
                <a:latin typeface="Calibri"/>
              </a:rPr>
              <a:t>QUATION</a:t>
            </a:r>
          </a:p>
        </p:txBody>
      </p:sp>
      <p:sp>
        <p:nvSpPr>
          <p:cNvPr id="5" name="TextBox 4"/>
          <p:cNvSpPr txBox="1"/>
          <p:nvPr/>
        </p:nvSpPr>
        <p:spPr>
          <a:xfrm>
            <a:off x="503581" y="1459457"/>
            <a:ext cx="2665058" cy="584775"/>
          </a:xfrm>
          <a:prstGeom prst="rect">
            <a:avLst/>
          </a:prstGeom>
          <a:noFill/>
        </p:spPr>
        <p:txBody>
          <a:bodyPr wrap="square" lIns="91432" tIns="45716" rIns="91432" bIns="45716" rtlCol="0">
            <a:spAutoFit/>
          </a:bodyPr>
          <a:lstStyle/>
          <a:p>
            <a:r>
              <a:rPr lang="en-GB" sz="3200" dirty="0">
                <a:latin typeface="Calibri"/>
              </a:rPr>
              <a:t>EARRANGE</a:t>
            </a:r>
          </a:p>
        </p:txBody>
      </p:sp>
      <p:sp>
        <p:nvSpPr>
          <p:cNvPr id="6" name="TextBox 5"/>
          <p:cNvSpPr txBox="1"/>
          <p:nvPr/>
        </p:nvSpPr>
        <p:spPr>
          <a:xfrm>
            <a:off x="503580" y="1941092"/>
            <a:ext cx="1724290" cy="584775"/>
          </a:xfrm>
          <a:prstGeom prst="rect">
            <a:avLst/>
          </a:prstGeom>
          <a:noFill/>
        </p:spPr>
        <p:txBody>
          <a:bodyPr wrap="square" lIns="91432" tIns="45716" rIns="91432" bIns="45716" rtlCol="0">
            <a:spAutoFit/>
          </a:bodyPr>
          <a:lstStyle/>
          <a:p>
            <a:r>
              <a:rPr lang="en-GB" sz="3200" dirty="0">
                <a:latin typeface="Calibri"/>
              </a:rPr>
              <a:t>UMBERS</a:t>
            </a:r>
          </a:p>
        </p:txBody>
      </p:sp>
      <p:sp>
        <p:nvSpPr>
          <p:cNvPr id="7" name="TextBox 6"/>
          <p:cNvSpPr txBox="1"/>
          <p:nvPr/>
        </p:nvSpPr>
        <p:spPr>
          <a:xfrm>
            <a:off x="503579" y="2426054"/>
            <a:ext cx="2005839" cy="584775"/>
          </a:xfrm>
          <a:prstGeom prst="rect">
            <a:avLst/>
          </a:prstGeom>
          <a:noFill/>
        </p:spPr>
        <p:txBody>
          <a:bodyPr wrap="square" lIns="91432" tIns="45716" rIns="91432" bIns="45716" rtlCol="0">
            <a:spAutoFit/>
          </a:bodyPr>
          <a:lstStyle/>
          <a:p>
            <a:r>
              <a:rPr lang="en-GB" sz="3200" dirty="0">
                <a:latin typeface="Calibri"/>
              </a:rPr>
              <a:t>ALCULATE</a:t>
            </a:r>
          </a:p>
        </p:txBody>
      </p:sp>
      <p:sp>
        <p:nvSpPr>
          <p:cNvPr id="8" name="TextBox 7"/>
          <p:cNvSpPr txBox="1"/>
          <p:nvPr/>
        </p:nvSpPr>
        <p:spPr>
          <a:xfrm>
            <a:off x="503579" y="2908715"/>
            <a:ext cx="1604778" cy="584775"/>
          </a:xfrm>
          <a:prstGeom prst="rect">
            <a:avLst/>
          </a:prstGeom>
          <a:noFill/>
        </p:spPr>
        <p:txBody>
          <a:bodyPr wrap="square" lIns="91432" tIns="45716" rIns="91432" bIns="45716" rtlCol="0">
            <a:spAutoFit/>
          </a:bodyPr>
          <a:lstStyle/>
          <a:p>
            <a:r>
              <a:rPr lang="en-GB" sz="3200" dirty="0">
                <a:latin typeface="Calibri"/>
              </a:rPr>
              <a:t>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94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07506" y="116632"/>
            <a:ext cx="7695968" cy="4920190"/>
            <a:chOff x="113" y="164"/>
            <a:chExt cx="5647" cy="3629"/>
          </a:xfrm>
        </p:grpSpPr>
        <p:pic>
          <p:nvPicPr>
            <p:cNvPr id="5" name="Picture 3"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113"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2929"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7974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7-10 at 2.26.46 PM.png"/>
          <p:cNvPicPr>
            <a:picLocks noChangeAspect="1"/>
          </p:cNvPicPr>
          <p:nvPr/>
        </p:nvPicPr>
        <p:blipFill>
          <a:blip r:embed="rId2" cstate="print">
            <a:extLst>
              <a:ext uri="{28A0092B-C50C-407E-A947-70E740481C1C}">
                <a14:useLocalDpi xmlns:a14="http://schemas.microsoft.com/office/drawing/2010/main" val="0"/>
              </a:ext>
            </a:extLst>
          </a:blip>
          <a:srcRect l="31207" t="27350" r="260" b="25470"/>
          <a:stretch>
            <a:fillRect/>
          </a:stretch>
        </p:blipFill>
        <p:spPr>
          <a:xfrm>
            <a:off x="1582616" y="1383322"/>
            <a:ext cx="2667000" cy="1408340"/>
          </a:xfrm>
          <a:prstGeom prst="rect">
            <a:avLst/>
          </a:prstGeom>
        </p:spPr>
      </p:pic>
      <p:pic>
        <p:nvPicPr>
          <p:cNvPr id="49156" name="Picture 4" descr="http://4.bp.blogspot.com/-fzqWo07SXiA/UF8v2zGw1FI/AAAAAAAAAD0/29ok1MNQQTA/s320/ClassDojo-Logo-Wordpress.jpg">
            <a:hlinkClick r:id="rId3"/>
          </p:cNvPr>
          <p:cNvPicPr>
            <a:picLocks noChangeAspect="1" noChangeArrowheads="1"/>
          </p:cNvPicPr>
          <p:nvPr/>
        </p:nvPicPr>
        <p:blipFill>
          <a:blip r:embed="rId4" cstate="print"/>
          <a:srcRect/>
          <a:stretch>
            <a:fillRect/>
          </a:stretch>
        </p:blipFill>
        <p:spPr bwMode="auto">
          <a:xfrm>
            <a:off x="1143004" y="166322"/>
            <a:ext cx="3585339" cy="1030785"/>
          </a:xfrm>
          <a:prstGeom prst="rect">
            <a:avLst/>
          </a:prstGeom>
          <a:noFill/>
        </p:spPr>
      </p:pic>
      <p:sp>
        <p:nvSpPr>
          <p:cNvPr id="7" name="AutoShape 20"/>
          <p:cNvSpPr>
            <a:spLocks noChangeArrowheads="1"/>
          </p:cNvSpPr>
          <p:nvPr/>
        </p:nvSpPr>
        <p:spPr bwMode="auto">
          <a:xfrm>
            <a:off x="4706831" y="121107"/>
            <a:ext cx="3200401" cy="1256356"/>
          </a:xfrm>
          <a:prstGeom prst="roundRect">
            <a:avLst>
              <a:gd name="adj" fmla="val 9610"/>
            </a:avLst>
          </a:prstGeom>
          <a:solidFill>
            <a:srgbClr val="CC0000"/>
          </a:solidFill>
          <a:ln w="25400">
            <a:noFill/>
            <a:round/>
            <a:headEnd/>
            <a:tailEnd/>
          </a:ln>
          <a:effectLst/>
        </p:spPr>
        <p:txBody>
          <a:bodyPr lIns="91432" tIns="45716" rIns="91432" bIns="45716"/>
          <a:lstStyle/>
          <a:p>
            <a:pPr>
              <a:defRPr/>
            </a:pPr>
            <a:r>
              <a:rPr lang="en-GB" sz="1800" kern="0" dirty="0">
                <a:solidFill>
                  <a:srgbClr val="FFFFFF"/>
                </a:solidFill>
                <a:latin typeface="Calibri" pitchFamily="34" charset="0"/>
                <a:sym typeface="Webdings"/>
              </a:rPr>
              <a:t>We will be using Class Dojo to track good work &amp; behaviour and (if necessary) track poor effort and behaviour.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pic>
        <p:nvPicPr>
          <p:cNvPr id="8" name="Picture 31" descr="https://encrypted-tbn0.gstatic.com/images?q=tbn:ANd9GcRZW-ACb79V_8AThgy2Kf1QAsq2YYOiEQmjX_oIwzNPGhuHBehbRA">
            <a:hlinkClick r:id="rId5"/>
          </p:cNvPr>
          <p:cNvPicPr>
            <a:picLocks noChangeAspect="1" noChangeArrowheads="1"/>
          </p:cNvPicPr>
          <p:nvPr/>
        </p:nvPicPr>
        <p:blipFill>
          <a:blip r:embed="rId6" cstate="print">
            <a:clrChange>
              <a:clrFrom>
                <a:srgbClr val="F8E4C1"/>
              </a:clrFrom>
              <a:clrTo>
                <a:srgbClr val="F8E4C1">
                  <a:alpha val="0"/>
                </a:srgbClr>
              </a:clrTo>
            </a:clrChange>
          </a:blip>
          <a:srcRect/>
          <a:stretch>
            <a:fillRect/>
          </a:stretch>
        </p:blipFill>
        <p:spPr bwMode="auto">
          <a:xfrm>
            <a:off x="1319048" y="2971810"/>
            <a:ext cx="1454875" cy="2057399"/>
          </a:xfrm>
          <a:prstGeom prst="rect">
            <a:avLst/>
          </a:prstGeom>
          <a:noFill/>
        </p:spPr>
      </p:pic>
      <p:sp>
        <p:nvSpPr>
          <p:cNvPr id="12" name="TextBox 11"/>
          <p:cNvSpPr txBox="1"/>
          <p:nvPr/>
        </p:nvSpPr>
        <p:spPr>
          <a:xfrm>
            <a:off x="4296516" y="1559169"/>
            <a:ext cx="3516923" cy="2862322"/>
          </a:xfrm>
          <a:prstGeom prst="rect">
            <a:avLst/>
          </a:prstGeom>
          <a:noFill/>
        </p:spPr>
        <p:txBody>
          <a:bodyPr wrap="square" lIns="91432" tIns="45716" rIns="91432" bIns="45716" rtlCol="0">
            <a:spAutoFit/>
          </a:bodyPr>
          <a:lstStyle/>
          <a:p>
            <a:r>
              <a:rPr lang="en-GB" sz="1800" dirty="0">
                <a:latin typeface="Trebuchet MS" pitchFamily="34" charset="0"/>
              </a:rPr>
              <a:t>If I or someone else is talking or you have been told to work in silence, you must:</a:t>
            </a:r>
          </a:p>
          <a:p>
            <a:endParaRPr lang="en-GB" sz="1800" dirty="0">
              <a:latin typeface="Trebuchet MS" pitchFamily="34" charset="0"/>
            </a:endParaRPr>
          </a:p>
          <a:p>
            <a:pPr marL="134529" indent="-134529">
              <a:buFont typeface="Arial" pitchFamily="34" charset="0"/>
              <a:buChar char="•"/>
            </a:pPr>
            <a:r>
              <a:rPr lang="en-GB" sz="1800" dirty="0">
                <a:latin typeface="Trebuchet MS" pitchFamily="34" charset="0"/>
              </a:rPr>
              <a:t>Listen or work without speaking about anything – even the work.</a:t>
            </a:r>
          </a:p>
          <a:p>
            <a:pPr marL="134529" indent="-134529">
              <a:buFont typeface="Arial" pitchFamily="34" charset="0"/>
              <a:buChar char="•"/>
            </a:pPr>
            <a:r>
              <a:rPr lang="en-GB" sz="1800" dirty="0">
                <a:latin typeface="Trebuchet MS" pitchFamily="34" charset="0"/>
              </a:rPr>
              <a:t>Put up your hand if you want to say something and wait until asked to speak.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Show-Me® SUPERTOUGH Gridded Drywipe Boards"/>
          <p:cNvPicPr>
            <a:picLocks noChangeAspect="1" noChangeArrowheads="1"/>
          </p:cNvPicPr>
          <p:nvPr/>
        </p:nvPicPr>
        <p:blipFill>
          <a:blip r:embed="rId2" cstate="print"/>
          <a:srcRect t="11323"/>
          <a:stretch>
            <a:fillRect/>
          </a:stretch>
        </p:blipFill>
        <p:spPr bwMode="auto">
          <a:xfrm>
            <a:off x="403528" y="2308312"/>
            <a:ext cx="1887416" cy="2332685"/>
          </a:xfrm>
          <a:prstGeom prst="rect">
            <a:avLst/>
          </a:prstGeom>
          <a:noFill/>
        </p:spPr>
      </p:pic>
      <p:sp>
        <p:nvSpPr>
          <p:cNvPr id="4" name="AutoShape 20"/>
          <p:cNvSpPr>
            <a:spLocks noChangeArrowheads="1"/>
          </p:cNvSpPr>
          <p:nvPr/>
        </p:nvSpPr>
        <p:spPr bwMode="auto">
          <a:xfrm>
            <a:off x="166978" y="94728"/>
            <a:ext cx="4270208" cy="1920928"/>
          </a:xfrm>
          <a:prstGeom prst="roundRect">
            <a:avLst>
              <a:gd name="adj" fmla="val 6039"/>
            </a:avLst>
          </a:prstGeom>
          <a:solidFill>
            <a:srgbClr val="0066FF"/>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ingdings"/>
              </a:rPr>
              <a:t>Whiteboards are to be used for the tasks set, </a:t>
            </a:r>
            <a:r>
              <a:rPr lang="en-GB" sz="1800" b="1" kern="0" dirty="0">
                <a:solidFill>
                  <a:srgbClr val="FFFFFF"/>
                </a:solidFill>
                <a:latin typeface="Calibri" pitchFamily="34" charset="0"/>
                <a:sym typeface="Wingdings"/>
              </a:rPr>
              <a:t>not random scribbling</a:t>
            </a:r>
            <a:r>
              <a:rPr lang="en-GB" sz="1800" kern="0" dirty="0">
                <a:solidFill>
                  <a:srgbClr val="FFFFFF"/>
                </a:solidFill>
                <a:latin typeface="Calibri" pitchFamily="34" charset="0"/>
                <a:sym typeface="Wingdings"/>
              </a:rPr>
              <a:t>.</a:t>
            </a:r>
          </a:p>
          <a:p>
            <a:pPr marL="134529" indent="-134529">
              <a:buFont typeface="Arial" pitchFamily="34" charset="0"/>
              <a:buChar char="•"/>
              <a:defRPr/>
            </a:pPr>
            <a:r>
              <a:rPr lang="en-GB" sz="1800" kern="0" dirty="0">
                <a:solidFill>
                  <a:srgbClr val="FFFFFF"/>
                </a:solidFill>
                <a:latin typeface="Calibri" pitchFamily="34" charset="0"/>
                <a:sym typeface="Wingdings"/>
              </a:rPr>
              <a:t>They are to be returned at the end of the class </a:t>
            </a:r>
            <a:r>
              <a:rPr lang="en-GB" sz="1800" b="1" kern="0" dirty="0">
                <a:solidFill>
                  <a:srgbClr val="FFFFFF"/>
                </a:solidFill>
                <a:latin typeface="Calibri" pitchFamily="34" charset="0"/>
                <a:sym typeface="Wingdings"/>
              </a:rPr>
              <a:t>wiped clean </a:t>
            </a:r>
            <a:r>
              <a:rPr lang="en-GB" sz="1800" kern="0" dirty="0">
                <a:solidFill>
                  <a:srgbClr val="FFFFFF"/>
                </a:solidFill>
                <a:latin typeface="Calibri" pitchFamily="34" charset="0"/>
                <a:sym typeface="Wingdings"/>
              </a:rPr>
              <a:t>and </a:t>
            </a:r>
            <a:r>
              <a:rPr lang="en-GB" sz="1800" b="1" kern="0" dirty="0">
                <a:solidFill>
                  <a:srgbClr val="FFFFFF"/>
                </a:solidFill>
                <a:latin typeface="Calibri" pitchFamily="34" charset="0"/>
                <a:sym typeface="Wingdings"/>
              </a:rPr>
              <a:t>with their pen and rubber </a:t>
            </a:r>
            <a:r>
              <a:rPr lang="en-GB" sz="1800" kern="0" dirty="0">
                <a:solidFill>
                  <a:srgbClr val="FFFFFF"/>
                </a:solidFill>
                <a:latin typeface="Calibri" pitchFamily="34" charset="0"/>
                <a:sym typeface="Wingdings"/>
              </a:rPr>
              <a:t>placed neatly in the centre of your desk. 	</a:t>
            </a:r>
            <a:endParaRPr lang="en-GB" sz="1800" kern="0" dirty="0">
              <a:solidFill>
                <a:srgbClr val="FFFFFF"/>
              </a:solidFill>
              <a:latin typeface="Calibri" pitchFamily="34" charset="0"/>
            </a:endParaRPr>
          </a:p>
        </p:txBody>
      </p:sp>
      <p:sp>
        <p:nvSpPr>
          <p:cNvPr id="5" name="AutoShape 20"/>
          <p:cNvSpPr>
            <a:spLocks noChangeArrowheads="1"/>
          </p:cNvSpPr>
          <p:nvPr/>
        </p:nvSpPr>
        <p:spPr bwMode="auto">
          <a:xfrm>
            <a:off x="4700954" y="121105"/>
            <a:ext cx="4256190" cy="1906478"/>
          </a:xfrm>
          <a:prstGeom prst="roundRect">
            <a:avLst>
              <a:gd name="adj" fmla="val 7689"/>
            </a:avLst>
          </a:prstGeom>
          <a:solidFill>
            <a:srgbClr val="009242"/>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ebdings"/>
              </a:rPr>
              <a:t>We will be doing lots of </a:t>
            </a:r>
            <a:r>
              <a:rPr lang="en-GB" sz="1800" b="1" kern="0" dirty="0">
                <a:solidFill>
                  <a:srgbClr val="FFFFFF"/>
                </a:solidFill>
                <a:latin typeface="Calibri" pitchFamily="34" charset="0"/>
                <a:sym typeface="Webdings"/>
              </a:rPr>
              <a:t>peer</a:t>
            </a:r>
            <a:r>
              <a:rPr lang="en-GB" sz="1800" kern="0" dirty="0">
                <a:solidFill>
                  <a:srgbClr val="FFFFFF"/>
                </a:solidFill>
                <a:latin typeface="Calibri" pitchFamily="34" charset="0"/>
                <a:sym typeface="Webdings"/>
              </a:rPr>
              <a:t> and </a:t>
            </a:r>
            <a:r>
              <a:rPr lang="en-GB" sz="1800" b="1" kern="0" dirty="0">
                <a:solidFill>
                  <a:srgbClr val="FFFFFF"/>
                </a:solidFill>
                <a:latin typeface="Calibri" pitchFamily="34" charset="0"/>
                <a:sym typeface="Webdings"/>
              </a:rPr>
              <a:t>self-assessment</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This </a:t>
            </a:r>
            <a:r>
              <a:rPr lang="en-GB" sz="1800" b="1" kern="0" dirty="0">
                <a:solidFill>
                  <a:srgbClr val="FFFFFF"/>
                </a:solidFill>
                <a:latin typeface="Calibri" pitchFamily="34" charset="0"/>
                <a:sym typeface="Webdings"/>
              </a:rPr>
              <a:t>should</a:t>
            </a:r>
            <a:r>
              <a:rPr lang="en-GB" sz="1800" kern="0" dirty="0">
                <a:solidFill>
                  <a:srgbClr val="FFFFFF"/>
                </a:solidFill>
                <a:latin typeface="Calibri" pitchFamily="34" charset="0"/>
                <a:sym typeface="Webdings"/>
              </a:rPr>
              <a:t> be done in </a:t>
            </a:r>
            <a:r>
              <a:rPr lang="en-GB" sz="1800" b="1" kern="0" dirty="0">
                <a:solidFill>
                  <a:srgbClr val="FFFFFF"/>
                </a:solidFill>
                <a:latin typeface="Calibri" pitchFamily="34" charset="0"/>
                <a:sym typeface="Webdings"/>
              </a:rPr>
              <a:t>green pen or at least a different colour</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The more green pen in your book </a:t>
            </a:r>
            <a:r>
              <a:rPr lang="en-GB" sz="1800" b="1" kern="0" dirty="0">
                <a:solidFill>
                  <a:srgbClr val="FFFFFF"/>
                </a:solidFill>
                <a:latin typeface="Calibri" pitchFamily="34" charset="0"/>
                <a:sym typeface="Webdings"/>
              </a:rPr>
              <a:t>the better</a:t>
            </a:r>
            <a:r>
              <a:rPr lang="en-GB" sz="1800" kern="0" dirty="0">
                <a:solidFill>
                  <a:srgbClr val="FFFFFF"/>
                </a:solidFill>
                <a:latin typeface="Calibri" pitchFamily="34" charset="0"/>
                <a:sym typeface="Webdings"/>
              </a:rPr>
              <a:t>!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6" name="AutoShape 18"/>
          <p:cNvSpPr>
            <a:spLocks noChangeArrowheads="1"/>
          </p:cNvSpPr>
          <p:nvPr/>
        </p:nvSpPr>
        <p:spPr bwMode="auto">
          <a:xfrm>
            <a:off x="2611908" y="2404565"/>
            <a:ext cx="2368061" cy="1523999"/>
          </a:xfrm>
          <a:prstGeom prst="cloudCallout">
            <a:avLst>
              <a:gd name="adj1" fmla="val -39485"/>
              <a:gd name="adj2" fmla="val 102917"/>
            </a:avLst>
          </a:prstGeom>
          <a:solidFill>
            <a:srgbClr val="DDDDFF"/>
          </a:solidFill>
          <a:ln w="9525">
            <a:noFill/>
            <a:round/>
            <a:headEnd/>
            <a:tailEnd/>
          </a:ln>
          <a:effectLst/>
        </p:spPr>
        <p:txBody>
          <a:bodyPr lIns="91432" tIns="45716" rIns="91432" bIns="45716" anchor="ctr" anchorCtr="1"/>
          <a:lstStyle/>
          <a:p>
            <a:pPr algn="ctr">
              <a:defRPr/>
            </a:pPr>
            <a:r>
              <a:rPr lang="en-GB" sz="1800" kern="0" dirty="0">
                <a:solidFill>
                  <a:srgbClr val="002060"/>
                </a:solidFill>
                <a:latin typeface="Trebuchet MS" pitchFamily="34" charset="0"/>
              </a:rPr>
              <a:t>How will these help your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4275" name="Group 3"/>
          <p:cNvGraphicFramePr>
            <a:graphicFrameLocks noGrp="1"/>
          </p:cNvGraphicFramePr>
          <p:nvPr>
            <p:extLst>
              <p:ext uri="{D42A27DB-BD31-4B8C-83A1-F6EECF244321}">
                <p14:modId xmlns:p14="http://schemas.microsoft.com/office/powerpoint/2010/main" val="3937835186"/>
              </p:ext>
            </p:extLst>
          </p:nvPr>
        </p:nvGraphicFramePr>
        <p:xfrm>
          <a:off x="161020" y="1868875"/>
          <a:ext cx="8790167" cy="2801952"/>
        </p:xfrm>
        <a:graphic>
          <a:graphicData uri="http://schemas.openxmlformats.org/drawingml/2006/table">
            <a:tbl>
              <a:tblPr/>
              <a:tblGrid>
                <a:gridCol w="2595846">
                  <a:extLst>
                    <a:ext uri="{9D8B030D-6E8A-4147-A177-3AD203B41FA5}">
                      <a16:colId xmlns:a16="http://schemas.microsoft.com/office/drawing/2014/main" val="20000"/>
                    </a:ext>
                  </a:extLst>
                </a:gridCol>
                <a:gridCol w="6194321">
                  <a:extLst>
                    <a:ext uri="{9D8B030D-6E8A-4147-A177-3AD203B41FA5}">
                      <a16:colId xmlns:a16="http://schemas.microsoft.com/office/drawing/2014/main" val="20001"/>
                    </a:ext>
                  </a:extLst>
                </a:gridCol>
              </a:tblGrid>
              <a:tr h="43204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Research Group</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 Topic</a:t>
                      </a: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A</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B</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C</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D</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67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E</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AutoShape 20"/>
          <p:cNvSpPr>
            <a:spLocks noChangeArrowheads="1"/>
          </p:cNvSpPr>
          <p:nvPr/>
        </p:nvSpPr>
        <p:spPr bwMode="auto">
          <a:xfrm>
            <a:off x="121920" y="91909"/>
            <a:ext cx="6670482" cy="1619771"/>
          </a:xfrm>
          <a:prstGeom prst="roundRect">
            <a:avLst>
              <a:gd name="adj" fmla="val 6828"/>
            </a:avLst>
          </a:prstGeom>
          <a:solidFill>
            <a:srgbClr val="CC0000"/>
          </a:solidFill>
          <a:ln w="25400">
            <a:noFill/>
            <a:round/>
            <a:headEnd/>
            <a:tailEnd/>
          </a:ln>
          <a:effectLst/>
        </p:spPr>
        <p:txBody>
          <a:bodyPr lIns="91432" tIns="45716" rIns="91432" bIns="45716"/>
          <a:lstStyle/>
          <a:p>
            <a:pPr marL="269057" indent="-269057"/>
            <a:r>
              <a:rPr lang="en-GB" sz="1800" kern="0" dirty="0">
                <a:solidFill>
                  <a:srgbClr val="FFFFFF"/>
                </a:solidFill>
                <a:latin typeface="+mj-lt"/>
                <a:sym typeface="Webdings"/>
              </a:rPr>
              <a:t></a:t>
            </a:r>
            <a:r>
              <a:rPr lang="en-GB" sz="1800" kern="0" dirty="0">
                <a:solidFill>
                  <a:srgbClr val="FFFFFF"/>
                </a:solidFill>
                <a:latin typeface="Calibri" pitchFamily="34" charset="0"/>
                <a:sym typeface="Wingdings"/>
              </a:rPr>
              <a:t>	JIGSAW LEARNING: </a:t>
            </a:r>
            <a:r>
              <a:rPr lang="en-GB" sz="1800" dirty="0">
                <a:solidFill>
                  <a:schemeClr val="bg1"/>
                </a:solidFill>
                <a:latin typeface="Trebuchet MS" pitchFamily="34" charset="0"/>
              </a:rPr>
              <a:t>You will be working in </a:t>
            </a:r>
            <a:r>
              <a:rPr lang="en-GB" sz="1800" b="1" dirty="0">
                <a:solidFill>
                  <a:srgbClr val="FFFF00"/>
                </a:solidFill>
                <a:latin typeface="Trebuchet MS" pitchFamily="34" charset="0"/>
              </a:rPr>
              <a:t>Home Groups</a:t>
            </a:r>
            <a:r>
              <a:rPr lang="en-GB" sz="1800" dirty="0">
                <a:solidFill>
                  <a:schemeClr val="bg1"/>
                </a:solidFill>
                <a:latin typeface="Trebuchet MS" pitchFamily="34" charset="0"/>
              </a:rPr>
              <a:t> and </a:t>
            </a:r>
            <a:r>
              <a:rPr lang="en-GB" sz="1800" b="1" dirty="0">
                <a:solidFill>
                  <a:srgbClr val="FFFF00"/>
                </a:solidFill>
                <a:latin typeface="Trebuchet MS" pitchFamily="34" charset="0"/>
              </a:rPr>
              <a:t>Research Groups</a:t>
            </a:r>
            <a:r>
              <a:rPr lang="en-GB" sz="1800" dirty="0">
                <a:solidFill>
                  <a:schemeClr val="bg1"/>
                </a:solidFill>
                <a:latin typeface="Trebuchet MS" pitchFamily="34" charset="0"/>
              </a:rPr>
              <a:t>.</a:t>
            </a:r>
          </a:p>
          <a:p>
            <a:pPr marL="269057" indent="-269057"/>
            <a:r>
              <a:rPr lang="en-GB" sz="1800" dirty="0">
                <a:solidFill>
                  <a:schemeClr val="bg1"/>
                </a:solidFill>
                <a:latin typeface="Trebuchet MS" pitchFamily="34" charset="0"/>
              </a:rPr>
              <a:t>	Each member of the Home Group will </a:t>
            </a:r>
            <a:r>
              <a:rPr lang="en-GB" sz="1800" b="1" dirty="0">
                <a:solidFill>
                  <a:srgbClr val="FFFF00"/>
                </a:solidFill>
                <a:latin typeface="Trebuchet MS" pitchFamily="34" charset="0"/>
              </a:rPr>
              <a:t>RESEARCH</a:t>
            </a:r>
            <a:r>
              <a:rPr lang="en-GB" sz="1800" dirty="0">
                <a:solidFill>
                  <a:schemeClr val="bg1"/>
                </a:solidFill>
                <a:latin typeface="Trebuchet MS" pitchFamily="34" charset="0"/>
              </a:rPr>
              <a:t> a different topic.  You will then </a:t>
            </a:r>
            <a:r>
              <a:rPr lang="en-GB" sz="1800" b="1" dirty="0">
                <a:solidFill>
                  <a:srgbClr val="FFFF00"/>
                </a:solidFill>
                <a:latin typeface="Trebuchet MS" pitchFamily="34" charset="0"/>
              </a:rPr>
              <a:t>TEACH</a:t>
            </a:r>
            <a:r>
              <a:rPr lang="en-GB" sz="1800" dirty="0">
                <a:solidFill>
                  <a:schemeClr val="bg1"/>
                </a:solidFill>
                <a:latin typeface="Trebuchet MS" pitchFamily="34" charset="0"/>
              </a:rPr>
              <a:t> each other in your Home Group what you have found out.</a:t>
            </a:r>
          </a:p>
          <a:p>
            <a:pPr marL="269057" indent="-269057">
              <a:defRPr/>
            </a:pPr>
            <a:endParaRPr lang="en-GB" sz="1800" kern="0" dirty="0">
              <a:solidFill>
                <a:srgbClr val="FFFFFF"/>
              </a:solidFill>
              <a:latin typeface="Calibri" pitchFamily="34" charset="0"/>
            </a:endParaRPr>
          </a:p>
        </p:txBody>
      </p:sp>
      <p:pic>
        <p:nvPicPr>
          <p:cNvPr id="7" name="Picture 23" descr="Show-Me® SUPERTOUGH Gridded Drywipe Boards"/>
          <p:cNvPicPr>
            <a:picLocks noChangeAspect="1" noChangeArrowheads="1"/>
          </p:cNvPicPr>
          <p:nvPr/>
        </p:nvPicPr>
        <p:blipFill>
          <a:blip r:embed="rId2" cstate="print"/>
          <a:srcRect t="11323"/>
          <a:stretch>
            <a:fillRect/>
          </a:stretch>
        </p:blipFill>
        <p:spPr bwMode="auto">
          <a:xfrm>
            <a:off x="7551519" y="87312"/>
            <a:ext cx="1399662" cy="172986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3010008"/>
              </p:ext>
            </p:extLst>
          </p:nvPr>
        </p:nvGraphicFramePr>
        <p:xfrm>
          <a:off x="220649" y="142509"/>
          <a:ext cx="8760348" cy="4111536"/>
        </p:xfrm>
        <a:graphic>
          <a:graphicData uri="http://schemas.openxmlformats.org/drawingml/2006/table">
            <a:tbl>
              <a:tblPr firstRow="1" bandRow="1">
                <a:tableStyleId>{5940675A-B579-460E-94D1-54222C63F5DA}</a:tableStyleId>
              </a:tblPr>
              <a:tblGrid>
                <a:gridCol w="1460058">
                  <a:extLst>
                    <a:ext uri="{9D8B030D-6E8A-4147-A177-3AD203B41FA5}">
                      <a16:colId xmlns:a16="http://schemas.microsoft.com/office/drawing/2014/main" val="20000"/>
                    </a:ext>
                  </a:extLst>
                </a:gridCol>
                <a:gridCol w="1460058">
                  <a:extLst>
                    <a:ext uri="{9D8B030D-6E8A-4147-A177-3AD203B41FA5}">
                      <a16:colId xmlns:a16="http://schemas.microsoft.com/office/drawing/2014/main" val="20001"/>
                    </a:ext>
                  </a:extLst>
                </a:gridCol>
                <a:gridCol w="1460058">
                  <a:extLst>
                    <a:ext uri="{9D8B030D-6E8A-4147-A177-3AD203B41FA5}">
                      <a16:colId xmlns:a16="http://schemas.microsoft.com/office/drawing/2014/main" val="20002"/>
                    </a:ext>
                  </a:extLst>
                </a:gridCol>
                <a:gridCol w="1460188">
                  <a:extLst>
                    <a:ext uri="{9D8B030D-6E8A-4147-A177-3AD203B41FA5}">
                      <a16:colId xmlns:a16="http://schemas.microsoft.com/office/drawing/2014/main" val="20003"/>
                    </a:ext>
                  </a:extLst>
                </a:gridCol>
                <a:gridCol w="1459928">
                  <a:extLst>
                    <a:ext uri="{9D8B030D-6E8A-4147-A177-3AD203B41FA5}">
                      <a16:colId xmlns:a16="http://schemas.microsoft.com/office/drawing/2014/main" val="20004"/>
                    </a:ext>
                  </a:extLst>
                </a:gridCol>
                <a:gridCol w="1460058">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chemeClr val="bg1"/>
                    </a:solidFill>
                  </a:tcPr>
                </a:tc>
                <a:tc>
                  <a:txBody>
                    <a:bodyPr/>
                    <a:lstStyle/>
                    <a:p>
                      <a:pPr algn="ctr"/>
                      <a:r>
                        <a:rPr lang="en-GB" sz="1500" b="1" dirty="0">
                          <a:latin typeface="+mn-lt"/>
                        </a:rPr>
                        <a:t>Research Group C</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chemeClr val="bg1"/>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7314670"/>
              </p:ext>
            </p:extLst>
          </p:nvPr>
        </p:nvGraphicFramePr>
        <p:xfrm>
          <a:off x="250465" y="160718"/>
          <a:ext cx="8658972" cy="4111536"/>
        </p:xfrm>
        <a:graphic>
          <a:graphicData uri="http://schemas.openxmlformats.org/drawingml/2006/table">
            <a:tbl>
              <a:tblPr firstRow="1" bandRow="1">
                <a:tableStyleId>{5940675A-B579-460E-94D1-54222C63F5DA}</a:tableStyleId>
              </a:tblPr>
              <a:tblGrid>
                <a:gridCol w="1443162">
                  <a:extLst>
                    <a:ext uri="{9D8B030D-6E8A-4147-A177-3AD203B41FA5}">
                      <a16:colId xmlns:a16="http://schemas.microsoft.com/office/drawing/2014/main" val="20000"/>
                    </a:ext>
                  </a:extLst>
                </a:gridCol>
                <a:gridCol w="1443162">
                  <a:extLst>
                    <a:ext uri="{9D8B030D-6E8A-4147-A177-3AD203B41FA5}">
                      <a16:colId xmlns:a16="http://schemas.microsoft.com/office/drawing/2014/main" val="20001"/>
                    </a:ext>
                  </a:extLst>
                </a:gridCol>
                <a:gridCol w="1443162">
                  <a:extLst>
                    <a:ext uri="{9D8B030D-6E8A-4147-A177-3AD203B41FA5}">
                      <a16:colId xmlns:a16="http://schemas.microsoft.com/office/drawing/2014/main" val="20002"/>
                    </a:ext>
                  </a:extLst>
                </a:gridCol>
                <a:gridCol w="1443290">
                  <a:extLst>
                    <a:ext uri="{9D8B030D-6E8A-4147-A177-3AD203B41FA5}">
                      <a16:colId xmlns:a16="http://schemas.microsoft.com/office/drawing/2014/main" val="20003"/>
                    </a:ext>
                  </a:extLst>
                </a:gridCol>
                <a:gridCol w="1443034">
                  <a:extLst>
                    <a:ext uri="{9D8B030D-6E8A-4147-A177-3AD203B41FA5}">
                      <a16:colId xmlns:a16="http://schemas.microsoft.com/office/drawing/2014/main" val="20004"/>
                    </a:ext>
                  </a:extLst>
                </a:gridCol>
                <a:gridCol w="1443162">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rgbClr val="99CCFF"/>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rgbClr val="FFFF99"/>
                    </a:solidFill>
                  </a:tcPr>
                </a:tc>
                <a:tc>
                  <a:txBody>
                    <a:bodyPr/>
                    <a:lstStyle/>
                    <a:p>
                      <a:pPr algn="ctr"/>
                      <a:r>
                        <a:rPr lang="en-GB" sz="1500" b="1" dirty="0">
                          <a:latin typeface="+mn-lt"/>
                        </a:rPr>
                        <a:t>Research Group C</a:t>
                      </a:r>
                    </a:p>
                  </a:txBody>
                  <a:tcPr marL="68585" marR="68585" marT="34292" marB="34292" anchor="ctr">
                    <a:solidFill>
                      <a:srgbClr val="FFCCCC"/>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rgbClr val="99FFCC"/>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0"/>
          <p:cNvSpPr>
            <a:spLocks noChangeArrowheads="1"/>
          </p:cNvSpPr>
          <p:nvPr/>
        </p:nvSpPr>
        <p:spPr bwMode="auto">
          <a:xfrm>
            <a:off x="131197" y="121106"/>
            <a:ext cx="8843838" cy="3015684"/>
          </a:xfrm>
          <a:prstGeom prst="roundRect">
            <a:avLst>
              <a:gd name="adj" fmla="val 3551"/>
            </a:avLst>
          </a:prstGeom>
          <a:solidFill>
            <a:srgbClr val="0066FF"/>
          </a:solidFill>
          <a:ln w="25400">
            <a:noFill/>
            <a:round/>
            <a:headEnd/>
            <a:tailEnd/>
          </a:ln>
          <a:effectLst/>
        </p:spPr>
        <p:txBody>
          <a:bodyPr lIns="91432" tIns="45716" rIns="91432" bIns="45716"/>
          <a:lstStyle/>
          <a:p>
            <a:pPr marL="334534" indent="-334534">
              <a:defRPr/>
            </a:pPr>
            <a:r>
              <a:rPr lang="en-GB" sz="1800" kern="0" dirty="0">
                <a:solidFill>
                  <a:srgbClr val="FFFFFF"/>
                </a:solidFill>
                <a:latin typeface="Calibri" pitchFamily="34" charset="0"/>
                <a:sym typeface="Wingdings"/>
              </a:rPr>
              <a:t>	</a:t>
            </a:r>
            <a:r>
              <a:rPr lang="en-GB" sz="1800" b="1" dirty="0">
                <a:solidFill>
                  <a:schemeClr val="bg1"/>
                </a:solidFill>
                <a:latin typeface="+mj-lt"/>
              </a:rPr>
              <a:t>JIGSAW LEARNING:  Part 1</a:t>
            </a:r>
          </a:p>
          <a:p>
            <a:pPr>
              <a:defRPr/>
            </a:pPr>
            <a:endParaRPr lang="en-GB" sz="1800" b="1" u="sng" dirty="0">
              <a:solidFill>
                <a:schemeClr val="bg1"/>
              </a:solidFill>
              <a:latin typeface="+mj-lt"/>
            </a:endParaRPr>
          </a:p>
          <a:p>
            <a:pPr marL="342866" indent="-342866">
              <a:buFont typeface="Arial" charset="0"/>
              <a:buAutoNum type="arabicPeriod"/>
              <a:defRPr/>
            </a:pPr>
            <a:r>
              <a:rPr lang="en-GB" sz="1800" dirty="0">
                <a:solidFill>
                  <a:schemeClr val="bg1"/>
                </a:solidFill>
                <a:latin typeface="+mj-lt"/>
              </a:rPr>
              <a:t>In your RESEARCH GROUP, read the relevant textbook &amp; C/W pages and highlight bullet points from the exam spec.</a:t>
            </a:r>
          </a:p>
          <a:p>
            <a:pPr marL="342866" indent="-342866">
              <a:buFont typeface="Arial" charset="0"/>
              <a:buAutoNum type="arabicPeriod"/>
              <a:defRPr/>
            </a:pPr>
            <a:r>
              <a:rPr lang="en-GB" sz="1800" dirty="0">
                <a:solidFill>
                  <a:schemeClr val="bg1"/>
                </a:solidFill>
                <a:latin typeface="+mj-lt"/>
              </a:rPr>
              <a:t>Write a set of notes AND produce a practice exam question on a whiteboard (with mark scheme on paper) – you have </a:t>
            </a:r>
            <a:r>
              <a:rPr lang="en-GB" sz="1800" b="1" dirty="0">
                <a:solidFill>
                  <a:schemeClr val="bg1"/>
                </a:solidFill>
                <a:latin typeface="+mj-lt"/>
              </a:rPr>
              <a:t>15 minutes only.</a:t>
            </a:r>
          </a:p>
          <a:p>
            <a:pPr marL="342866" indent="-342866">
              <a:buFont typeface="Arial" charset="0"/>
              <a:buAutoNum type="arabicPeriod"/>
              <a:defRPr/>
            </a:pPr>
            <a:r>
              <a:rPr lang="en-GB" sz="1800" dirty="0">
                <a:solidFill>
                  <a:schemeClr val="bg1"/>
                </a:solidFill>
                <a:latin typeface="+mj-lt"/>
              </a:rPr>
              <a:t>Make sure you understand your topic so you can explain it to other members of your Home Group when you return.</a:t>
            </a:r>
          </a:p>
          <a:p>
            <a:pPr marL="334534" indent="-334534">
              <a:defRPr/>
            </a:pPr>
            <a:r>
              <a:rPr lang="en-GB" sz="1800" b="1" dirty="0">
                <a:solidFill>
                  <a:schemeClr val="bg1"/>
                </a:solidFill>
                <a:latin typeface="+mj-lt"/>
              </a:rPr>
              <a:t>	</a:t>
            </a:r>
            <a:r>
              <a:rPr lang="en-GB" sz="1800" dirty="0">
                <a:solidFill>
                  <a:schemeClr val="bg1"/>
                </a:solidFill>
                <a:latin typeface="+mj-lt"/>
              </a:rPr>
              <a:t>Include a 6 mark QWC question.</a:t>
            </a:r>
          </a:p>
          <a:p>
            <a:pPr marL="269057" indent="-269057">
              <a:defRPr/>
            </a:pP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5" name="5-Point Star 4"/>
          <p:cNvSpPr/>
          <p:nvPr/>
        </p:nvSpPr>
        <p:spPr>
          <a:xfrm>
            <a:off x="190009" y="2315878"/>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131713" y="3259119"/>
            <a:ext cx="1242647" cy="1535806"/>
          </a:xfrm>
          <a:prstGeom prst="rect">
            <a:avLst/>
          </a:prstGeom>
          <a:noFill/>
        </p:spPr>
      </p:pic>
      <p:pic>
        <p:nvPicPr>
          <p:cNvPr id="3073"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1"/>
          <p:cNvSpPr>
            <a:spLocks noChangeArrowheads="1"/>
          </p:cNvSpPr>
          <p:nvPr/>
        </p:nvSpPr>
        <p:spPr bwMode="auto">
          <a:xfrm>
            <a:off x="236597" y="99739"/>
            <a:ext cx="8286618" cy="688826"/>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Draw a bacterial cell and label the names of the organelles.</a:t>
            </a:r>
          </a:p>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kumimoji="0" lang="en-GB" altLang="en-US" sz="1800" b="1" i="0" u="sng"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Underline</a:t>
            </a:r>
            <a:r>
              <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 the features that </a:t>
            </a:r>
            <a:r>
              <a:rPr kumimoji="0" lang="en-GB" altLang="en-US" sz="1800" b="1" i="0" u="sng"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are not found </a:t>
            </a:r>
            <a:r>
              <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in plant or animal cells</a:t>
            </a: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endParaRPr>
          </a:p>
        </p:txBody>
      </p:sp>
      <p:sp>
        <p:nvSpPr>
          <p:cNvPr id="5" name="Rectangle 4"/>
          <p:cNvSpPr/>
          <p:nvPr/>
        </p:nvSpPr>
        <p:spPr>
          <a:xfrm>
            <a:off x="6719581" y="942735"/>
            <a:ext cx="2105638" cy="3416320"/>
          </a:xfrm>
          <a:prstGeom prst="rect">
            <a:avLst/>
          </a:prstGeom>
        </p:spPr>
        <p:txBody>
          <a:bodyPr wrap="square">
            <a:spAutoFit/>
          </a:bodyPr>
          <a:lstStyle/>
          <a:p>
            <a:r>
              <a:rPr lang="en-GB" sz="2400" dirty="0">
                <a:solidFill>
                  <a:srgbClr val="000000"/>
                </a:solidFill>
              </a:rPr>
              <a:t>soft cell </a:t>
            </a:r>
            <a:r>
              <a:rPr lang="en-GB" sz="2400" dirty="0" smtClean="0">
                <a:solidFill>
                  <a:srgbClr val="000000"/>
                </a:solidFill>
              </a:rPr>
              <a:t>wall</a:t>
            </a:r>
          </a:p>
          <a:p>
            <a:endParaRPr lang="en-GB" sz="2400" dirty="0" smtClean="0">
              <a:solidFill>
                <a:srgbClr val="000000"/>
              </a:solidFill>
            </a:endParaRPr>
          </a:p>
          <a:p>
            <a:r>
              <a:rPr lang="en-GB" sz="2400" dirty="0" smtClean="0">
                <a:solidFill>
                  <a:srgbClr val="000000"/>
                </a:solidFill>
              </a:rPr>
              <a:t>flagellum</a:t>
            </a:r>
          </a:p>
          <a:p>
            <a:endParaRPr lang="en-GB" sz="2400" dirty="0" smtClean="0">
              <a:solidFill>
                <a:srgbClr val="000000"/>
              </a:solidFill>
            </a:endParaRPr>
          </a:p>
          <a:p>
            <a:r>
              <a:rPr lang="en-GB" sz="2400" dirty="0">
                <a:solidFill>
                  <a:srgbClr val="000000"/>
                </a:solidFill>
              </a:rPr>
              <a:t>c</a:t>
            </a:r>
            <a:r>
              <a:rPr lang="en-GB" sz="2400" dirty="0" smtClean="0">
                <a:solidFill>
                  <a:srgbClr val="000000"/>
                </a:solidFill>
              </a:rPr>
              <a:t>ytoplasm</a:t>
            </a:r>
          </a:p>
          <a:p>
            <a:endParaRPr lang="en-GB" sz="2400" dirty="0" smtClean="0">
              <a:solidFill>
                <a:srgbClr val="000000"/>
              </a:solidFill>
            </a:endParaRPr>
          </a:p>
          <a:p>
            <a:r>
              <a:rPr lang="en-GB" sz="2400" dirty="0" smtClean="0">
                <a:solidFill>
                  <a:srgbClr val="000000"/>
                </a:solidFill>
              </a:rPr>
              <a:t>cell membrane </a:t>
            </a:r>
          </a:p>
          <a:p>
            <a:endParaRPr lang="en-GB" sz="2400" dirty="0" smtClean="0">
              <a:solidFill>
                <a:srgbClr val="000000"/>
              </a:solidFill>
            </a:endParaRPr>
          </a:p>
          <a:p>
            <a:r>
              <a:rPr lang="en-GB" sz="2400" dirty="0" smtClean="0">
                <a:solidFill>
                  <a:srgbClr val="000000"/>
                </a:solidFill>
              </a:rPr>
              <a:t>chromosome</a:t>
            </a:r>
            <a:endParaRPr lang="en-GB" sz="2400" dirty="0"/>
          </a:p>
        </p:txBody>
      </p:sp>
      <p:pic>
        <p:nvPicPr>
          <p:cNvPr id="7" name="Picture 6"/>
          <p:cNvPicPr>
            <a:picLocks noChangeAspect="1"/>
          </p:cNvPicPr>
          <p:nvPr/>
        </p:nvPicPr>
        <p:blipFill rotWithShape="1">
          <a:blip r:embed="rId3"/>
          <a:srcRect l="28800" t="11148" r="28847" b="31910"/>
          <a:stretch/>
        </p:blipFill>
        <p:spPr>
          <a:xfrm>
            <a:off x="697138" y="959487"/>
            <a:ext cx="4806040" cy="3634632"/>
          </a:xfrm>
          <a:prstGeom prst="rect">
            <a:avLst/>
          </a:prstGeom>
        </p:spPr>
      </p:pic>
      <p:sp>
        <p:nvSpPr>
          <p:cNvPr id="8" name="Rectangle 7"/>
          <p:cNvSpPr/>
          <p:nvPr/>
        </p:nvSpPr>
        <p:spPr>
          <a:xfrm>
            <a:off x="4219662" y="1182848"/>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719743" y="922789"/>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184246" y="2382447"/>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84246" y="2919342"/>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294701" y="3634011"/>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936146" y="4155705"/>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utoShape 18"/>
          <p:cNvSpPr>
            <a:spLocks noChangeArrowheads="1"/>
          </p:cNvSpPr>
          <p:nvPr/>
        </p:nvSpPr>
        <p:spPr bwMode="auto">
          <a:xfrm>
            <a:off x="78298" y="2610549"/>
            <a:ext cx="2354510" cy="1691375"/>
          </a:xfrm>
          <a:prstGeom prst="cloudCallout">
            <a:avLst>
              <a:gd name="adj1" fmla="val 60532"/>
              <a:gd name="adj2" fmla="val 73704"/>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600" dirty="0" smtClean="0">
                <a:solidFill>
                  <a:srgbClr val="000000"/>
                </a:solidFill>
                <a:latin typeface="Arial" panose="020B0604020202020204" pitchFamily="34" charset="0"/>
              </a:rPr>
              <a:t>How is DNA found in human cells different to bacterial cells?</a:t>
            </a:r>
            <a:endParaRPr lang="en-GB" altLang="en-US"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62332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0"/>
          <p:cNvSpPr>
            <a:spLocks noChangeArrowheads="1"/>
          </p:cNvSpPr>
          <p:nvPr/>
        </p:nvSpPr>
        <p:spPr bwMode="auto">
          <a:xfrm>
            <a:off x="149087" y="121106"/>
            <a:ext cx="8843838" cy="3132048"/>
          </a:xfrm>
          <a:prstGeom prst="roundRect">
            <a:avLst>
              <a:gd name="adj" fmla="val 3551"/>
            </a:avLst>
          </a:prstGeom>
          <a:solidFill>
            <a:srgbClr val="CC0000"/>
          </a:solidFill>
          <a:ln w="25400">
            <a:noFill/>
            <a:round/>
            <a:headEnd/>
            <a:tailEnd/>
          </a:ln>
          <a:effectLst/>
        </p:spPr>
        <p:txBody>
          <a:bodyPr lIns="91432" tIns="45716" rIns="91432" bIns="45716"/>
          <a:lstStyle/>
          <a:p>
            <a:pPr marL="334534" indent="-334534">
              <a:defRPr/>
            </a:pPr>
            <a:r>
              <a:rPr lang="en-GB" sz="1800" kern="0" dirty="0">
                <a:solidFill>
                  <a:srgbClr val="FFFFFF"/>
                </a:solidFill>
                <a:sym typeface="Wingdings"/>
              </a:rPr>
              <a:t>	</a:t>
            </a:r>
            <a:r>
              <a:rPr lang="en-GB" sz="1800" b="1" dirty="0">
                <a:solidFill>
                  <a:prstClr val="white"/>
                </a:solidFill>
              </a:rPr>
              <a:t>JIGSAW LEARNING:  Part 2</a:t>
            </a:r>
          </a:p>
          <a:p>
            <a:pPr>
              <a:defRPr/>
            </a:pPr>
            <a:endParaRPr lang="en-GB" sz="1800" b="1" u="sng" dirty="0">
              <a:solidFill>
                <a:prstClr val="white"/>
              </a:solidFill>
            </a:endParaRPr>
          </a:p>
          <a:p>
            <a:pPr marL="334534" indent="-334534">
              <a:defRPr/>
            </a:pPr>
            <a:r>
              <a:rPr lang="en-GB" sz="1800" dirty="0">
                <a:solidFill>
                  <a:prstClr val="white"/>
                </a:solidFill>
              </a:rPr>
              <a:t>1.	Return to your HOME GROUP.  </a:t>
            </a:r>
          </a:p>
          <a:p>
            <a:pPr marL="334534" indent="-334534">
              <a:defRPr/>
            </a:pPr>
            <a:r>
              <a:rPr lang="en-GB" sz="1800" dirty="0">
                <a:solidFill>
                  <a:prstClr val="white"/>
                </a:solidFill>
              </a:rPr>
              <a:t>2.	Take it in turns to teach each other what you covered in your research groups, without showing each other your written work, but making full use of whiteboards. Set the practice exam question, then go through it on your whiteboard.</a:t>
            </a:r>
          </a:p>
          <a:p>
            <a:pPr marL="334534" indent="-334534">
              <a:defRPr/>
            </a:pPr>
            <a:endParaRPr lang="en-GB" sz="600" dirty="0">
              <a:solidFill>
                <a:prstClr val="white"/>
              </a:solidFill>
            </a:endParaRPr>
          </a:p>
          <a:p>
            <a:pPr marL="334534" indent="-334534">
              <a:defRPr/>
            </a:pPr>
            <a:r>
              <a:rPr lang="en-GB" sz="1800" dirty="0">
                <a:solidFill>
                  <a:prstClr val="white"/>
                </a:solidFill>
              </a:rPr>
              <a:t>	You have 5 </a:t>
            </a:r>
            <a:r>
              <a:rPr lang="en-GB" sz="1800" dirty="0" err="1">
                <a:solidFill>
                  <a:prstClr val="white"/>
                </a:solidFill>
              </a:rPr>
              <a:t>mins</a:t>
            </a:r>
            <a:r>
              <a:rPr lang="en-GB" sz="1800" dirty="0">
                <a:solidFill>
                  <a:prstClr val="white"/>
                </a:solidFill>
              </a:rPr>
              <a:t> for each topic = 25 </a:t>
            </a:r>
            <a:r>
              <a:rPr lang="en-GB" sz="1800" dirty="0" err="1">
                <a:solidFill>
                  <a:prstClr val="white"/>
                </a:solidFill>
              </a:rPr>
              <a:t>mins</a:t>
            </a:r>
            <a:r>
              <a:rPr lang="en-GB" sz="1800" dirty="0">
                <a:solidFill>
                  <a:prstClr val="white"/>
                </a:solidFill>
              </a:rPr>
              <a:t> in total to complete revision notes &amp; questions on </a:t>
            </a:r>
            <a:r>
              <a:rPr lang="en-GB" sz="1800" b="1" dirty="0">
                <a:solidFill>
                  <a:prstClr val="white"/>
                </a:solidFill>
              </a:rPr>
              <a:t>all topics</a:t>
            </a:r>
            <a:r>
              <a:rPr lang="en-GB" sz="1800" dirty="0">
                <a:solidFill>
                  <a:prstClr val="white"/>
                </a:solidFill>
              </a:rPr>
              <a:t>.</a:t>
            </a:r>
          </a:p>
          <a:p>
            <a:pPr marL="334534" indent="-334534">
              <a:defRPr/>
            </a:pPr>
            <a:endParaRPr lang="en-GB" sz="600" dirty="0">
              <a:solidFill>
                <a:prstClr val="white"/>
              </a:solidFill>
            </a:endParaRPr>
          </a:p>
          <a:p>
            <a:pPr marL="334534" indent="-334534">
              <a:defRPr/>
            </a:pPr>
            <a:r>
              <a:rPr lang="en-GB" sz="1800" dirty="0">
                <a:solidFill>
                  <a:prstClr val="white"/>
                </a:solidFill>
              </a:rPr>
              <a:t>	Agree on a perfect QWC model answer for 6 marks.</a:t>
            </a:r>
          </a:p>
          <a:p>
            <a:pPr marL="269057" indent="-269057"/>
            <a:r>
              <a:rPr lang="en-GB" sz="1800" kern="0" dirty="0">
                <a:solidFill>
                  <a:srgbClr val="FFFFFF"/>
                </a:solidFill>
                <a:sym typeface="Wingdings"/>
              </a:rPr>
              <a:t>	</a:t>
            </a:r>
            <a:endParaRPr lang="en-GB" sz="1800" kern="0" dirty="0">
              <a:solidFill>
                <a:srgbClr val="FFFFFF"/>
              </a:solidFill>
            </a:endParaRPr>
          </a:p>
        </p:txBody>
      </p:sp>
      <p:sp>
        <p:nvSpPr>
          <p:cNvPr id="5" name="5-Point Star 4"/>
          <p:cNvSpPr/>
          <p:nvPr/>
        </p:nvSpPr>
        <p:spPr>
          <a:xfrm>
            <a:off x="195461" y="2527607"/>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solidFill>
                <a:prstClr val="white"/>
              </a:solidFill>
            </a:endParaRPr>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4" y="3607695"/>
            <a:ext cx="1242647" cy="1535806"/>
          </a:xfrm>
          <a:prstGeom prst="rect">
            <a:avLst/>
          </a:prstGeom>
          <a:noFill/>
        </p:spPr>
      </p:pic>
      <p:pic>
        <p:nvPicPr>
          <p:cNvPr id="4097"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1"/>
          <p:cNvSpPr>
            <a:spLocks noChangeArrowheads="1"/>
          </p:cNvSpPr>
          <p:nvPr/>
        </p:nvSpPr>
        <p:spPr bwMode="auto">
          <a:xfrm>
            <a:off x="236597" y="99739"/>
            <a:ext cx="8286618" cy="688826"/>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Draw a bacterial cell and label the names of the organelles.</a:t>
            </a:r>
          </a:p>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kumimoji="0" lang="en-GB" altLang="en-US" sz="1800" b="1" i="0" u="sng"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Underline</a:t>
            </a:r>
            <a:r>
              <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 the features that </a:t>
            </a:r>
            <a:r>
              <a:rPr kumimoji="0" lang="en-GB" altLang="en-US" sz="1800" b="1" i="0" u="sng"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are not found </a:t>
            </a:r>
            <a:r>
              <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in plant or animal cells</a:t>
            </a: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endParaRPr>
          </a:p>
        </p:txBody>
      </p:sp>
      <p:sp>
        <p:nvSpPr>
          <p:cNvPr id="5" name="Rectangle 4"/>
          <p:cNvSpPr/>
          <p:nvPr/>
        </p:nvSpPr>
        <p:spPr>
          <a:xfrm>
            <a:off x="6719581" y="942735"/>
            <a:ext cx="2105638" cy="3416320"/>
          </a:xfrm>
          <a:prstGeom prst="rect">
            <a:avLst/>
          </a:prstGeom>
        </p:spPr>
        <p:txBody>
          <a:bodyPr wrap="square">
            <a:spAutoFit/>
          </a:bodyPr>
          <a:lstStyle/>
          <a:p>
            <a:r>
              <a:rPr lang="en-GB" sz="2400" dirty="0">
                <a:solidFill>
                  <a:srgbClr val="000000"/>
                </a:solidFill>
              </a:rPr>
              <a:t>soft cell </a:t>
            </a:r>
            <a:r>
              <a:rPr lang="en-GB" sz="2400" dirty="0" smtClean="0">
                <a:solidFill>
                  <a:srgbClr val="000000"/>
                </a:solidFill>
              </a:rPr>
              <a:t>wall</a:t>
            </a:r>
          </a:p>
          <a:p>
            <a:endParaRPr lang="en-GB" sz="2400" dirty="0" smtClean="0">
              <a:solidFill>
                <a:srgbClr val="000000"/>
              </a:solidFill>
            </a:endParaRPr>
          </a:p>
          <a:p>
            <a:r>
              <a:rPr lang="en-GB" sz="2400" dirty="0" smtClean="0">
                <a:solidFill>
                  <a:srgbClr val="000000"/>
                </a:solidFill>
              </a:rPr>
              <a:t>flagellum</a:t>
            </a:r>
          </a:p>
          <a:p>
            <a:endParaRPr lang="en-GB" sz="2400" dirty="0" smtClean="0">
              <a:solidFill>
                <a:srgbClr val="000000"/>
              </a:solidFill>
            </a:endParaRPr>
          </a:p>
          <a:p>
            <a:r>
              <a:rPr lang="en-GB" sz="2400" dirty="0">
                <a:solidFill>
                  <a:srgbClr val="000000"/>
                </a:solidFill>
              </a:rPr>
              <a:t>c</a:t>
            </a:r>
            <a:r>
              <a:rPr lang="en-GB" sz="2400" dirty="0" smtClean="0">
                <a:solidFill>
                  <a:srgbClr val="000000"/>
                </a:solidFill>
              </a:rPr>
              <a:t>ytoplasm</a:t>
            </a:r>
          </a:p>
          <a:p>
            <a:endParaRPr lang="en-GB" sz="2400" dirty="0" smtClean="0">
              <a:solidFill>
                <a:srgbClr val="000000"/>
              </a:solidFill>
            </a:endParaRPr>
          </a:p>
          <a:p>
            <a:r>
              <a:rPr lang="en-GB" sz="2400" dirty="0" smtClean="0">
                <a:solidFill>
                  <a:srgbClr val="000000"/>
                </a:solidFill>
              </a:rPr>
              <a:t>cell membrane </a:t>
            </a:r>
          </a:p>
          <a:p>
            <a:endParaRPr lang="en-GB" sz="2400" dirty="0" smtClean="0">
              <a:solidFill>
                <a:srgbClr val="000000"/>
              </a:solidFill>
            </a:endParaRPr>
          </a:p>
          <a:p>
            <a:r>
              <a:rPr lang="en-GB" sz="2400" dirty="0" smtClean="0">
                <a:solidFill>
                  <a:srgbClr val="000000"/>
                </a:solidFill>
              </a:rPr>
              <a:t>chromosome</a:t>
            </a:r>
            <a:endParaRPr lang="en-GB" sz="2400" dirty="0"/>
          </a:p>
        </p:txBody>
      </p:sp>
      <p:pic>
        <p:nvPicPr>
          <p:cNvPr id="7" name="Picture 6"/>
          <p:cNvPicPr>
            <a:picLocks noChangeAspect="1"/>
          </p:cNvPicPr>
          <p:nvPr/>
        </p:nvPicPr>
        <p:blipFill rotWithShape="1">
          <a:blip r:embed="rId2"/>
          <a:srcRect l="28800" t="11148" r="28847" b="31910"/>
          <a:stretch/>
        </p:blipFill>
        <p:spPr>
          <a:xfrm>
            <a:off x="697138" y="959487"/>
            <a:ext cx="4806040" cy="3634632"/>
          </a:xfrm>
          <a:prstGeom prst="rect">
            <a:avLst/>
          </a:prstGeom>
        </p:spPr>
      </p:pic>
      <p:sp>
        <p:nvSpPr>
          <p:cNvPr id="8" name="Rectangle 7"/>
          <p:cNvSpPr/>
          <p:nvPr/>
        </p:nvSpPr>
        <p:spPr>
          <a:xfrm>
            <a:off x="4219662" y="1182848"/>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719743" y="922789"/>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184246" y="2382447"/>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84246" y="2919342"/>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294701" y="3634011"/>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936146" y="4155705"/>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925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154"/>
          <a:stretch/>
        </p:blipFill>
        <p:spPr>
          <a:xfrm>
            <a:off x="694534" y="672860"/>
            <a:ext cx="7547772" cy="2846717"/>
          </a:xfrm>
          <a:prstGeom prst="rect">
            <a:avLst/>
          </a:prstGeom>
        </p:spPr>
      </p:pic>
      <p:sp>
        <p:nvSpPr>
          <p:cNvPr id="3" name="AutoShape 21"/>
          <p:cNvSpPr>
            <a:spLocks noChangeArrowheads="1"/>
          </p:cNvSpPr>
          <p:nvPr/>
        </p:nvSpPr>
        <p:spPr bwMode="auto">
          <a:xfrm>
            <a:off x="236597" y="99739"/>
            <a:ext cx="8286618" cy="409219"/>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kumimoji="0" lang="en-GB" altLang="en-US" sz="18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rPr>
              <a:t> Match the parts of a bacterial cell with their functions.</a:t>
            </a:r>
            <a:endPar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endParaRPr>
          </a:p>
        </p:txBody>
      </p:sp>
      <p:cxnSp>
        <p:nvCxnSpPr>
          <p:cNvPr id="5" name="Straight Arrow Connector 4"/>
          <p:cNvCxnSpPr/>
          <p:nvPr/>
        </p:nvCxnSpPr>
        <p:spPr>
          <a:xfrm>
            <a:off x="2365695" y="947956"/>
            <a:ext cx="1484852" cy="1476462"/>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65695" y="1686187"/>
            <a:ext cx="15519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32139" y="2526484"/>
            <a:ext cx="1551964" cy="64455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32139" y="994794"/>
            <a:ext cx="1551964" cy="2249342"/>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 name="AutoShape 18"/>
          <p:cNvSpPr>
            <a:spLocks noChangeArrowheads="1"/>
          </p:cNvSpPr>
          <p:nvPr/>
        </p:nvSpPr>
        <p:spPr bwMode="auto">
          <a:xfrm>
            <a:off x="1359107" y="3428738"/>
            <a:ext cx="2844915" cy="1564463"/>
          </a:xfrm>
          <a:prstGeom prst="cloudCallout">
            <a:avLst>
              <a:gd name="adj1" fmla="val -70229"/>
              <a:gd name="adj2" fmla="val 2435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Where could we find bacteria?</a:t>
            </a:r>
            <a:endParaRPr lang="en-GB" altLang="en-US" sz="1800" dirty="0">
              <a:solidFill>
                <a:srgbClr val="000000"/>
              </a:solidFill>
              <a:latin typeface="Arial" panose="020B0604020202020204" pitchFamily="34" charset="0"/>
            </a:endParaRPr>
          </a:p>
        </p:txBody>
      </p:sp>
      <p:sp>
        <p:nvSpPr>
          <p:cNvPr id="14" name="AutoShape 18"/>
          <p:cNvSpPr>
            <a:spLocks noChangeArrowheads="1"/>
          </p:cNvSpPr>
          <p:nvPr/>
        </p:nvSpPr>
        <p:spPr bwMode="auto">
          <a:xfrm>
            <a:off x="4468420" y="3428738"/>
            <a:ext cx="2844915" cy="1564463"/>
          </a:xfrm>
          <a:prstGeom prst="cloudCallout">
            <a:avLst>
              <a:gd name="adj1" fmla="val 55276"/>
              <a:gd name="adj2" fmla="val 47178"/>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conditions would they grow best in?</a:t>
            </a:r>
            <a:endParaRPr lang="en-GB" alt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61397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638348"/>
        </p:xfrm>
        <a:graphic>
          <a:graphicData uri="http://schemas.openxmlformats.org/drawingml/2006/table">
            <a:tbl>
              <a:tblPr/>
              <a:tblGrid>
                <a:gridCol w="3405405">
                  <a:extLst>
                    <a:ext uri="{9D8B030D-6E8A-4147-A177-3AD203B41FA5}">
                      <a16:colId xmlns:a16="http://schemas.microsoft.com/office/drawing/2014/main" val="20000"/>
                    </a:ext>
                  </a:extLst>
                </a:gridCol>
                <a:gridCol w="2479139">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endParaRPr lang="en-GB" sz="2400" b="0" i="0" u="none" strike="noStrike" baseline="0" dirty="0" smtClean="0">
                        <a:latin typeface="+mn-lt"/>
                      </a:endParaRP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the conditions under which bacteria grow quickly. </a:t>
                      </a:r>
                    </a:p>
                    <a:p>
                      <a:pPr marL="285750" indent="-285750">
                        <a:buFont typeface="Arial" panose="020B0604020202020204" pitchFamily="34" charset="0"/>
                        <a:buChar char="•"/>
                      </a:pPr>
                      <a:r>
                        <a:rPr lang="en-GB" sz="1400" b="0" i="0" u="none" strike="noStrike" baseline="0" dirty="0" smtClean="0">
                          <a:solidFill>
                            <a:srgbClr val="000000"/>
                          </a:solidFill>
                          <a:latin typeface="+mn-lt"/>
                        </a:rPr>
                        <a:t>Recall what happens in anaerobic respiration in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Explain why bacteria are used to make yoghurt. </a:t>
                      </a:r>
                    </a:p>
                    <a:p>
                      <a:pPr marL="285750" indent="-285750">
                        <a:buFont typeface="Arial" panose="020B0604020202020204" pitchFamily="34" charset="0"/>
                        <a:buChar char="•"/>
                      </a:pPr>
                      <a:r>
                        <a:rPr lang="en-GB" sz="1400" b="0" i="0" u="none" strike="noStrike" baseline="0" dirty="0" smtClean="0">
                          <a:solidFill>
                            <a:srgbClr val="000000"/>
                          </a:solidFill>
                          <a:latin typeface="+mn-lt"/>
                        </a:rPr>
                        <a:t>Use a statement key to identify different species of bacteria. </a:t>
                      </a:r>
                    </a:p>
                    <a:p>
                      <a:pPr marL="285750" indent="-285750">
                        <a:buFont typeface="Arial" panose="020B0604020202020204" pitchFamily="34" charset="0"/>
                        <a:buChar char="•"/>
                      </a:pPr>
                      <a:r>
                        <a:rPr lang="en-GB" sz="1400" b="0" i="0" u="none" strike="noStrike" baseline="0" dirty="0" smtClean="0">
                          <a:solidFill>
                            <a:srgbClr val="000000"/>
                          </a:solidFill>
                          <a:latin typeface="+mn-lt"/>
                        </a:rPr>
                        <a:t>Describe, identify and state the basic functions of the parts of a bacterial cell (soft cell wall, flagella, cytoplasm, cell membrane, chromosome). </a:t>
                      </a:r>
                    </a:p>
                    <a:p>
                      <a:r>
                        <a:rPr lang="en-GB" sz="1600" b="0" i="0" u="none" strike="noStrike" baseline="0" dirty="0" smtClean="0">
                          <a:solidFill>
                            <a:srgbClr val="000000"/>
                          </a:solidFill>
                          <a:latin typeface="Verdana" panose="020B0604030504040204" pitchFamily="34" charset="0"/>
                        </a:rPr>
                        <a:t>	</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endParaRPr lang="en-GB" sz="14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Explain why bacteria grow well in certain conditions. </a:t>
                      </a: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bacteria multiply by binary fission. </a:t>
                      </a:r>
                    </a:p>
                    <a:p>
                      <a:r>
                        <a:rPr lang="en-GB" sz="1400" b="0" i="0" u="none" strike="noStrike" kern="1200" baseline="0" dirty="0" smtClean="0">
                          <a:solidFill>
                            <a:schemeClr val="tx1"/>
                          </a:solidFill>
                          <a:latin typeface="+mn-lt"/>
                          <a:ea typeface="+mn-ea"/>
                          <a:cs typeface="+mn-cs"/>
                        </a:rPr>
                        <a:t>	</a:t>
                      </a:r>
                    </a:p>
                    <a:p>
                      <a:pPr marL="285750" lvl="0" indent="-285750">
                        <a:buFont typeface="Arial" panose="020B0604020202020204" pitchFamily="34" charset="0"/>
                        <a:buChar char="•"/>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endParaRPr lang="en-GB" sz="14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GB" sz="1400" b="0" i="0" u="none" strike="noStrike" kern="1200" baseline="0" dirty="0" smtClean="0">
                          <a:solidFill>
                            <a:schemeClr val="tx1"/>
                          </a:solidFill>
                          <a:latin typeface="+mn-lt"/>
                          <a:ea typeface="+mn-ea"/>
                          <a:cs typeface="+mn-cs"/>
                        </a:rPr>
                        <a:t>Describe how Gram staining works and use results to identify differences between bacteria. </a:t>
                      </a:r>
                    </a:p>
                    <a:p>
                      <a:r>
                        <a:rPr lang="en-GB" sz="1400" b="0" i="0" u="none" strike="noStrike" kern="1200" baseline="0" dirty="0" smtClean="0">
                          <a:solidFill>
                            <a:schemeClr val="tx1"/>
                          </a:solidFill>
                          <a:latin typeface="+mn-lt"/>
                          <a:ea typeface="+mn-ea"/>
                          <a:cs typeface="+mn-cs"/>
                        </a:rPr>
                        <a:t>	</a:t>
                      </a: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8677647">
            <a:off x="3037387" y="4311941"/>
            <a:ext cx="402672" cy="15939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4849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1"/>
          <p:cNvSpPr>
            <a:spLocks noChangeArrowheads="1"/>
          </p:cNvSpPr>
          <p:nvPr/>
        </p:nvSpPr>
        <p:spPr bwMode="auto">
          <a:xfrm>
            <a:off x="1331119" y="119064"/>
            <a:ext cx="6481763" cy="432197"/>
          </a:xfrm>
          <a:prstGeom prst="roundRect">
            <a:avLst>
              <a:gd name="adj" fmla="val 6856"/>
            </a:avLst>
          </a:prstGeom>
          <a:solidFill>
            <a:schemeClr val="tx2">
              <a:lumMod val="20000"/>
              <a:lumOff val="80000"/>
            </a:schemeClr>
          </a:solidFill>
          <a:ln w="25400">
            <a:solidFill>
              <a:srgbClr val="000080"/>
            </a:solidFill>
            <a:round/>
            <a:headEnd/>
            <a:tailEnd/>
          </a:ln>
        </p:spPr>
        <p:txBody>
          <a:bodyPr/>
          <a:lstStyle>
            <a:lvl1pPr marL="354013" indent="-3540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65510" indent="-265510" defTabSz="685800" eaLnBrk="1" fontAlgn="base" hangingPunct="1">
              <a:spcBef>
                <a:spcPct val="0"/>
              </a:spcBef>
              <a:spcAft>
                <a:spcPct val="0"/>
              </a:spcAft>
              <a:buFont typeface="Wingdings 2" pitchFamily="18" charset="2"/>
              <a:buChar char="!"/>
              <a:defRPr/>
            </a:pPr>
            <a:r>
              <a:rPr lang="en-GB" altLang="en-US" sz="1800" dirty="0" smtClean="0">
                <a:solidFill>
                  <a:prstClr val="black"/>
                </a:solidFill>
                <a:latin typeface="Comic Sans MS" pitchFamily="66" charset="0"/>
                <a:cs typeface="Arial" charset="0"/>
                <a:sym typeface="Wingdings" pitchFamily="2" charset="2"/>
              </a:rPr>
              <a:t>Copy the table below</a:t>
            </a:r>
            <a:endParaRPr lang="en-GB" altLang="en-US" sz="1800" dirty="0">
              <a:solidFill>
                <a:prstClr val="black"/>
              </a:solidFill>
              <a:latin typeface="Comic Sans MS" pitchFamily="66" charset="0"/>
              <a:cs typeface="Arial" charset="0"/>
              <a:sym typeface="Wingdings" pitchFamily="2" charset="2"/>
            </a:endParaRPr>
          </a:p>
        </p:txBody>
      </p:sp>
      <p:graphicFrame>
        <p:nvGraphicFramePr>
          <p:cNvPr id="3" name="Table 2"/>
          <p:cNvGraphicFramePr>
            <a:graphicFrameLocks noGrp="1"/>
          </p:cNvGraphicFramePr>
          <p:nvPr/>
        </p:nvGraphicFramePr>
        <p:xfrm>
          <a:off x="1331119" y="735806"/>
          <a:ext cx="6481762" cy="1944295"/>
        </p:xfrm>
        <a:graphic>
          <a:graphicData uri="http://schemas.openxmlformats.org/drawingml/2006/table">
            <a:tbl>
              <a:tblPr firstRow="1" bandRow="1">
                <a:tableStyleId>{5940675A-B579-460E-94D1-54222C63F5DA}</a:tableStyleId>
              </a:tblPr>
              <a:tblGrid>
                <a:gridCol w="972264">
                  <a:extLst>
                    <a:ext uri="{9D8B030D-6E8A-4147-A177-3AD203B41FA5}">
                      <a16:colId xmlns:a16="http://schemas.microsoft.com/office/drawing/2014/main" val="20000"/>
                    </a:ext>
                  </a:extLst>
                </a:gridCol>
                <a:gridCol w="2214602">
                  <a:extLst>
                    <a:ext uri="{9D8B030D-6E8A-4147-A177-3AD203B41FA5}">
                      <a16:colId xmlns:a16="http://schemas.microsoft.com/office/drawing/2014/main" val="20001"/>
                    </a:ext>
                  </a:extLst>
                </a:gridCol>
                <a:gridCol w="1566426">
                  <a:extLst>
                    <a:ext uri="{9D8B030D-6E8A-4147-A177-3AD203B41FA5}">
                      <a16:colId xmlns:a16="http://schemas.microsoft.com/office/drawing/2014/main" val="20002"/>
                    </a:ext>
                  </a:extLst>
                </a:gridCol>
                <a:gridCol w="1728470">
                  <a:extLst>
                    <a:ext uri="{9D8B030D-6E8A-4147-A177-3AD203B41FA5}">
                      <a16:colId xmlns:a16="http://schemas.microsoft.com/office/drawing/2014/main" val="20003"/>
                    </a:ext>
                  </a:extLst>
                </a:gridCol>
              </a:tblGrid>
              <a:tr h="388859">
                <a:tc>
                  <a:txBody>
                    <a:bodyPr/>
                    <a:lstStyle/>
                    <a:p>
                      <a:pPr algn="ctr"/>
                      <a:r>
                        <a:rPr lang="en-GB" sz="1800" dirty="0" smtClean="0">
                          <a:latin typeface="Comic Sans MS" pitchFamily="66" charset="0"/>
                        </a:rPr>
                        <a:t>Position</a:t>
                      </a:r>
                      <a:endParaRPr lang="en-GB" sz="1800" dirty="0">
                        <a:latin typeface="Comic Sans MS" pitchFamily="66" charset="0"/>
                      </a:endParaRPr>
                    </a:p>
                  </a:txBody>
                  <a:tcPr marL="68591" marR="68591" marT="34292" marB="34292"/>
                </a:tc>
                <a:tc>
                  <a:txBody>
                    <a:bodyPr/>
                    <a:lstStyle/>
                    <a:p>
                      <a:pPr algn="ctr"/>
                      <a:r>
                        <a:rPr lang="en-GB" sz="1800" dirty="0" smtClean="0">
                          <a:latin typeface="Comic Sans MS" pitchFamily="66" charset="0"/>
                        </a:rPr>
                        <a:t>Place around lab</a:t>
                      </a:r>
                      <a:endParaRPr lang="en-GB" sz="1800" dirty="0">
                        <a:latin typeface="Comic Sans MS" pitchFamily="66" charset="0"/>
                      </a:endParaRPr>
                    </a:p>
                  </a:txBody>
                  <a:tcPr marL="68591" marR="68591" marT="34292" marB="34292"/>
                </a:tc>
                <a:tc>
                  <a:txBody>
                    <a:bodyPr/>
                    <a:lstStyle/>
                    <a:p>
                      <a:pPr algn="ctr"/>
                      <a:r>
                        <a:rPr lang="en-GB" sz="1800" dirty="0" smtClean="0">
                          <a:latin typeface="Comic Sans MS" pitchFamily="66" charset="0"/>
                        </a:rPr>
                        <a:t>Microbe type</a:t>
                      </a:r>
                      <a:endParaRPr lang="en-GB" sz="1800" dirty="0">
                        <a:latin typeface="Comic Sans MS" pitchFamily="66" charset="0"/>
                      </a:endParaRPr>
                    </a:p>
                  </a:txBody>
                  <a:tcPr marL="68591" marR="68591" marT="34292" marB="34292"/>
                </a:tc>
                <a:tc>
                  <a:txBody>
                    <a:bodyPr/>
                    <a:lstStyle/>
                    <a:p>
                      <a:pPr algn="ctr"/>
                      <a:r>
                        <a:rPr lang="en-GB" sz="1800" dirty="0" smtClean="0">
                          <a:latin typeface="Comic Sans MS" pitchFamily="66" charset="0"/>
                        </a:rPr>
                        <a:t>No. of colonies</a:t>
                      </a:r>
                      <a:endParaRPr lang="en-GB" sz="1800" dirty="0">
                        <a:latin typeface="Comic Sans MS" pitchFamily="66" charset="0"/>
                      </a:endParaRPr>
                    </a:p>
                  </a:txBody>
                  <a:tcPr marL="68591" marR="68591" marT="34292" marB="34292"/>
                </a:tc>
                <a:extLst>
                  <a:ext uri="{0D108BD9-81ED-4DB2-BD59-A6C34878D82A}">
                    <a16:rowId xmlns:a16="http://schemas.microsoft.com/office/drawing/2014/main" val="10000"/>
                  </a:ext>
                </a:extLst>
              </a:tr>
              <a:tr h="388859">
                <a:tc>
                  <a:txBody>
                    <a:bodyPr/>
                    <a:lstStyle/>
                    <a:p>
                      <a:pPr algn="ctr"/>
                      <a:r>
                        <a:rPr lang="en-GB" sz="1800" dirty="0" smtClean="0">
                          <a:latin typeface="Comic Sans MS" pitchFamily="66" charset="0"/>
                        </a:rPr>
                        <a:t>1</a:t>
                      </a:r>
                      <a:endParaRPr lang="en-GB" sz="1800" dirty="0">
                        <a:latin typeface="Comic Sans MS" pitchFamily="66" charset="0"/>
                      </a:endParaRPr>
                    </a:p>
                  </a:txBody>
                  <a:tcPr marL="68591" marR="68591" marT="34292" marB="34292"/>
                </a:tc>
                <a:tc>
                  <a:txBody>
                    <a:bodyPr/>
                    <a:lstStyle/>
                    <a:p>
                      <a:endParaRPr lang="en-GB" sz="1800" dirty="0">
                        <a:latin typeface="Comic Sans MS" pitchFamily="66" charset="0"/>
                      </a:endParaRPr>
                    </a:p>
                  </a:txBody>
                  <a:tcPr marL="68591" marR="68591" marT="34292" marB="34292"/>
                </a:tc>
                <a:tc>
                  <a:txBody>
                    <a:bodyPr/>
                    <a:lstStyle/>
                    <a:p>
                      <a:endParaRPr lang="en-GB" sz="1800">
                        <a:latin typeface="Comic Sans MS" pitchFamily="66" charset="0"/>
                      </a:endParaRPr>
                    </a:p>
                  </a:txBody>
                  <a:tcPr marL="68591" marR="68591" marT="34292" marB="34292"/>
                </a:tc>
                <a:tc>
                  <a:txBody>
                    <a:bodyPr/>
                    <a:lstStyle/>
                    <a:p>
                      <a:endParaRPr lang="en-GB" sz="1800">
                        <a:latin typeface="Comic Sans MS" pitchFamily="66" charset="0"/>
                      </a:endParaRPr>
                    </a:p>
                  </a:txBody>
                  <a:tcPr marL="68591" marR="68591" marT="34292" marB="34292"/>
                </a:tc>
                <a:extLst>
                  <a:ext uri="{0D108BD9-81ED-4DB2-BD59-A6C34878D82A}">
                    <a16:rowId xmlns:a16="http://schemas.microsoft.com/office/drawing/2014/main" val="10001"/>
                  </a:ext>
                </a:extLst>
              </a:tr>
              <a:tr h="388859">
                <a:tc>
                  <a:txBody>
                    <a:bodyPr/>
                    <a:lstStyle/>
                    <a:p>
                      <a:pPr algn="ctr"/>
                      <a:r>
                        <a:rPr lang="en-GB" sz="1800" dirty="0" smtClean="0">
                          <a:latin typeface="Comic Sans MS" pitchFamily="66" charset="0"/>
                        </a:rPr>
                        <a:t>2</a:t>
                      </a:r>
                      <a:endParaRPr lang="en-GB" sz="1800" dirty="0">
                        <a:latin typeface="Comic Sans MS" pitchFamily="66" charset="0"/>
                      </a:endParaRPr>
                    </a:p>
                  </a:txBody>
                  <a:tcPr marL="68591" marR="68591" marT="34292" marB="34292"/>
                </a:tc>
                <a:tc>
                  <a:txBody>
                    <a:bodyPr/>
                    <a:lstStyle/>
                    <a:p>
                      <a:endParaRPr lang="en-GB" sz="1800" dirty="0">
                        <a:latin typeface="Comic Sans MS" pitchFamily="66" charset="0"/>
                      </a:endParaRPr>
                    </a:p>
                  </a:txBody>
                  <a:tcPr marL="68591" marR="68591" marT="34292" marB="34292"/>
                </a:tc>
                <a:tc>
                  <a:txBody>
                    <a:bodyPr/>
                    <a:lstStyle/>
                    <a:p>
                      <a:endParaRPr lang="en-GB" sz="1800" dirty="0">
                        <a:latin typeface="Comic Sans MS" pitchFamily="66" charset="0"/>
                      </a:endParaRPr>
                    </a:p>
                  </a:txBody>
                  <a:tcPr marL="68591" marR="68591" marT="34292" marB="34292"/>
                </a:tc>
                <a:tc>
                  <a:txBody>
                    <a:bodyPr/>
                    <a:lstStyle/>
                    <a:p>
                      <a:endParaRPr lang="en-GB" sz="1800">
                        <a:latin typeface="Comic Sans MS" pitchFamily="66" charset="0"/>
                      </a:endParaRPr>
                    </a:p>
                  </a:txBody>
                  <a:tcPr marL="68591" marR="68591" marT="34292" marB="34292"/>
                </a:tc>
                <a:extLst>
                  <a:ext uri="{0D108BD9-81ED-4DB2-BD59-A6C34878D82A}">
                    <a16:rowId xmlns:a16="http://schemas.microsoft.com/office/drawing/2014/main" val="10002"/>
                  </a:ext>
                </a:extLst>
              </a:tr>
              <a:tr h="388859">
                <a:tc>
                  <a:txBody>
                    <a:bodyPr/>
                    <a:lstStyle/>
                    <a:p>
                      <a:pPr algn="ctr"/>
                      <a:r>
                        <a:rPr lang="en-GB" sz="1800" dirty="0" smtClean="0">
                          <a:latin typeface="Comic Sans MS" pitchFamily="66" charset="0"/>
                        </a:rPr>
                        <a:t>3</a:t>
                      </a:r>
                      <a:endParaRPr lang="en-GB" sz="1800" dirty="0">
                        <a:latin typeface="Comic Sans MS" pitchFamily="66" charset="0"/>
                      </a:endParaRPr>
                    </a:p>
                  </a:txBody>
                  <a:tcPr marL="68591" marR="68591" marT="34292" marB="34292"/>
                </a:tc>
                <a:tc>
                  <a:txBody>
                    <a:bodyPr/>
                    <a:lstStyle/>
                    <a:p>
                      <a:endParaRPr lang="en-GB" sz="1800" dirty="0">
                        <a:latin typeface="Comic Sans MS" pitchFamily="66" charset="0"/>
                      </a:endParaRPr>
                    </a:p>
                  </a:txBody>
                  <a:tcPr marL="68591" marR="68591" marT="34292" marB="34292"/>
                </a:tc>
                <a:tc>
                  <a:txBody>
                    <a:bodyPr/>
                    <a:lstStyle/>
                    <a:p>
                      <a:endParaRPr lang="en-GB" sz="1800" dirty="0">
                        <a:latin typeface="Comic Sans MS" pitchFamily="66" charset="0"/>
                      </a:endParaRPr>
                    </a:p>
                  </a:txBody>
                  <a:tcPr marL="68591" marR="68591" marT="34292" marB="34292"/>
                </a:tc>
                <a:tc>
                  <a:txBody>
                    <a:bodyPr/>
                    <a:lstStyle/>
                    <a:p>
                      <a:endParaRPr lang="en-GB" sz="1800" dirty="0">
                        <a:latin typeface="Comic Sans MS" pitchFamily="66" charset="0"/>
                      </a:endParaRPr>
                    </a:p>
                  </a:txBody>
                  <a:tcPr marL="68591" marR="68591" marT="34292" marB="34292"/>
                </a:tc>
                <a:extLst>
                  <a:ext uri="{0D108BD9-81ED-4DB2-BD59-A6C34878D82A}">
                    <a16:rowId xmlns:a16="http://schemas.microsoft.com/office/drawing/2014/main" val="10003"/>
                  </a:ext>
                </a:extLst>
              </a:tr>
              <a:tr h="388859">
                <a:tc>
                  <a:txBody>
                    <a:bodyPr/>
                    <a:lstStyle/>
                    <a:p>
                      <a:pPr algn="ctr"/>
                      <a:r>
                        <a:rPr lang="en-GB" sz="1800" dirty="0" smtClean="0">
                          <a:latin typeface="Comic Sans MS" pitchFamily="66" charset="0"/>
                        </a:rPr>
                        <a:t>4</a:t>
                      </a:r>
                      <a:endParaRPr lang="en-GB" sz="1800" dirty="0">
                        <a:latin typeface="Comic Sans MS" pitchFamily="66" charset="0"/>
                      </a:endParaRPr>
                    </a:p>
                  </a:txBody>
                  <a:tcPr marL="68591" marR="68591" marT="34292" marB="34292"/>
                </a:tc>
                <a:tc>
                  <a:txBody>
                    <a:bodyPr/>
                    <a:lstStyle/>
                    <a:p>
                      <a:endParaRPr lang="en-GB" sz="1800">
                        <a:latin typeface="Comic Sans MS" pitchFamily="66" charset="0"/>
                      </a:endParaRPr>
                    </a:p>
                  </a:txBody>
                  <a:tcPr marL="68591" marR="68591" marT="34292" marB="34292"/>
                </a:tc>
                <a:tc>
                  <a:txBody>
                    <a:bodyPr/>
                    <a:lstStyle/>
                    <a:p>
                      <a:endParaRPr lang="en-GB" sz="1800" dirty="0">
                        <a:latin typeface="Comic Sans MS" pitchFamily="66" charset="0"/>
                      </a:endParaRPr>
                    </a:p>
                  </a:txBody>
                  <a:tcPr marL="68591" marR="68591" marT="34292" marB="34292"/>
                </a:tc>
                <a:tc>
                  <a:txBody>
                    <a:bodyPr/>
                    <a:lstStyle/>
                    <a:p>
                      <a:endParaRPr lang="en-GB" sz="1800" dirty="0">
                        <a:latin typeface="Comic Sans MS" pitchFamily="66" charset="0"/>
                      </a:endParaRPr>
                    </a:p>
                  </a:txBody>
                  <a:tcPr marL="68591" marR="68591" marT="34292" marB="34292"/>
                </a:tc>
                <a:extLst>
                  <a:ext uri="{0D108BD9-81ED-4DB2-BD59-A6C34878D82A}">
                    <a16:rowId xmlns:a16="http://schemas.microsoft.com/office/drawing/2014/main" val="10004"/>
                  </a:ext>
                </a:extLst>
              </a:tr>
            </a:tbl>
          </a:graphicData>
        </a:graphic>
      </p:graphicFrame>
      <p:pic>
        <p:nvPicPr>
          <p:cNvPr id="19458" name="Picture 2" descr="http://www.sciencehound.com/science_project_community/images/e3abd7548047454dd2154113c0e133ce-53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030" y="2765823"/>
            <a:ext cx="2483644" cy="23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8"/>
          <p:cNvSpPr>
            <a:spLocks noChangeArrowheads="1"/>
          </p:cNvSpPr>
          <p:nvPr/>
        </p:nvSpPr>
        <p:spPr bwMode="auto">
          <a:xfrm>
            <a:off x="843008" y="2864645"/>
            <a:ext cx="3025775" cy="2062835"/>
          </a:xfrm>
          <a:prstGeom prst="cloudCallout">
            <a:avLst>
              <a:gd name="adj1" fmla="val -63977"/>
              <a:gd name="adj2" fmla="val 49398"/>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dirty="0" smtClean="0">
                <a:latin typeface="Comic Sans MS" panose="030F0702030302020204" pitchFamily="66" charset="0"/>
              </a:rPr>
              <a:t>Why are we putting the plates in an incubator?</a:t>
            </a:r>
          </a:p>
          <a:p>
            <a:pPr algn="ctr" eaLnBrk="1" hangingPunct="1">
              <a:spcBef>
                <a:spcPct val="0"/>
              </a:spcBef>
              <a:buFontTx/>
              <a:buNone/>
            </a:pPr>
            <a:r>
              <a:rPr lang="en-GB" altLang="en-US" sz="1800" dirty="0" smtClean="0">
                <a:latin typeface="Comic Sans MS" panose="030F0702030302020204" pitchFamily="66" charset="0"/>
              </a:rPr>
              <a:t>What do you think agar is?</a:t>
            </a:r>
            <a:endParaRPr lang="en-GB" altLang="en-US" sz="1800" dirty="0">
              <a:latin typeface="Comic Sans MS" panose="030F0702030302020204" pitchFamily="66" charset="0"/>
            </a:endParaRPr>
          </a:p>
        </p:txBody>
      </p:sp>
      <p:sp>
        <p:nvSpPr>
          <p:cNvPr id="8" name="AutoShape 18"/>
          <p:cNvSpPr>
            <a:spLocks noChangeArrowheads="1"/>
          </p:cNvSpPr>
          <p:nvPr/>
        </p:nvSpPr>
        <p:spPr bwMode="auto">
          <a:xfrm>
            <a:off x="6732588" y="2372274"/>
            <a:ext cx="2411412" cy="2325999"/>
          </a:xfrm>
          <a:prstGeom prst="cloudCallout">
            <a:avLst>
              <a:gd name="adj1" fmla="val 45329"/>
              <a:gd name="adj2" fmla="val 72199"/>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dirty="0" smtClean="0">
                <a:latin typeface="Comic Sans MS" panose="030F0702030302020204" pitchFamily="66" charset="0"/>
              </a:rPr>
              <a:t>Why can’t we open the tape next week once the colonies have grown?</a:t>
            </a:r>
            <a:endParaRPr lang="en-GB" altLang="en-US" sz="1800" dirty="0">
              <a:latin typeface="Comic Sans MS" panose="030F0702030302020204" pitchFamily="66" charset="0"/>
            </a:endParaRPr>
          </a:p>
        </p:txBody>
      </p:sp>
    </p:spTree>
    <p:extLst>
      <p:ext uri="{BB962C8B-B14F-4D97-AF65-F5344CB8AC3E}">
        <p14:creationId xmlns:p14="http://schemas.microsoft.com/office/powerpoint/2010/main" val="3624914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1"/>
          <p:cNvSpPr>
            <a:spLocks noChangeArrowheads="1"/>
          </p:cNvSpPr>
          <p:nvPr/>
        </p:nvSpPr>
        <p:spPr bwMode="auto">
          <a:xfrm>
            <a:off x="1223963" y="86916"/>
            <a:ext cx="6696075" cy="2863453"/>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914400" indent="-45720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85800" lvl="1" indent="-342900" defTabSz="685800" eaLnBrk="1" fontAlgn="base" hangingPunct="1">
              <a:spcBef>
                <a:spcPct val="0"/>
              </a:spcBef>
              <a:spcAft>
                <a:spcPct val="0"/>
              </a:spcAft>
              <a:buFont typeface="Arial" panose="020B0604020202020204" pitchFamily="34" charset="0"/>
              <a:buAutoNum type="arabicPeriod"/>
            </a:pPr>
            <a:r>
              <a:rPr lang="en-GB" altLang="en-US" sz="1800">
                <a:solidFill>
                  <a:prstClr val="black"/>
                </a:solidFill>
                <a:latin typeface="Comic Sans MS" panose="030F0702030302020204" pitchFamily="66" charset="0"/>
              </a:rPr>
              <a:t>Remove the lid from the sterile agar plate.</a:t>
            </a:r>
          </a:p>
          <a:p>
            <a:pPr marL="685800" lvl="1" indent="-342900" defTabSz="685800" eaLnBrk="1" fontAlgn="base" hangingPunct="1">
              <a:spcBef>
                <a:spcPct val="0"/>
              </a:spcBef>
              <a:spcAft>
                <a:spcPct val="0"/>
              </a:spcAft>
              <a:buFont typeface="Arial" panose="020B0604020202020204" pitchFamily="34" charset="0"/>
              <a:buAutoNum type="arabicPeriod"/>
            </a:pPr>
            <a:r>
              <a:rPr lang="en-GB" altLang="en-US" sz="1800">
                <a:solidFill>
                  <a:prstClr val="black"/>
                </a:solidFill>
                <a:latin typeface="Comic Sans MS" panose="030F0702030302020204" pitchFamily="66" charset="0"/>
              </a:rPr>
              <a:t>Leave it exposed to the air for 2 minutes.</a:t>
            </a:r>
          </a:p>
          <a:p>
            <a:pPr marL="685800" lvl="1" indent="-342900" defTabSz="685800" eaLnBrk="1" fontAlgn="base" hangingPunct="1">
              <a:spcBef>
                <a:spcPct val="0"/>
              </a:spcBef>
              <a:spcAft>
                <a:spcPct val="0"/>
              </a:spcAft>
              <a:buFont typeface="Arial" panose="020B0604020202020204" pitchFamily="34" charset="0"/>
              <a:buAutoNum type="arabicPeriod"/>
            </a:pPr>
            <a:r>
              <a:rPr lang="en-GB" altLang="en-US" sz="1800">
                <a:solidFill>
                  <a:prstClr val="black"/>
                </a:solidFill>
                <a:latin typeface="Comic Sans MS" panose="030F0702030302020204" pitchFamily="66" charset="0"/>
              </a:rPr>
              <a:t>Make a thumb print in the top left (position 1).</a:t>
            </a:r>
          </a:p>
          <a:p>
            <a:pPr marL="685800" lvl="1" indent="-342900" defTabSz="685800" eaLnBrk="1" fontAlgn="base" hangingPunct="1">
              <a:spcBef>
                <a:spcPct val="0"/>
              </a:spcBef>
              <a:spcAft>
                <a:spcPct val="0"/>
              </a:spcAft>
              <a:buFont typeface="Arial" panose="020B0604020202020204" pitchFamily="34" charset="0"/>
              <a:buAutoNum type="arabicPeriod"/>
            </a:pPr>
            <a:r>
              <a:rPr lang="en-GB" altLang="en-US" sz="1800">
                <a:solidFill>
                  <a:prstClr val="black"/>
                </a:solidFill>
                <a:latin typeface="Comic Sans MS" panose="030F0702030302020204" pitchFamily="66" charset="0"/>
              </a:rPr>
              <a:t>Wash your hands and then put a thumb print in the top right (position 2).</a:t>
            </a:r>
          </a:p>
          <a:p>
            <a:pPr marL="685800" lvl="1" indent="-342900" defTabSz="685800" eaLnBrk="1" fontAlgn="base" hangingPunct="1">
              <a:spcBef>
                <a:spcPct val="0"/>
              </a:spcBef>
              <a:spcAft>
                <a:spcPct val="0"/>
              </a:spcAft>
              <a:buFont typeface="Arial" panose="020B0604020202020204" pitchFamily="34" charset="0"/>
              <a:buAutoNum type="arabicPeriod"/>
            </a:pPr>
            <a:r>
              <a:rPr lang="en-GB" altLang="en-US" sz="1800">
                <a:solidFill>
                  <a:prstClr val="black"/>
                </a:solidFill>
                <a:latin typeface="Comic Sans MS" panose="030F0702030302020204" pitchFamily="66" charset="0"/>
              </a:rPr>
              <a:t>Place the lid back on. Choose two objects that you use a lot to test. (Phone key pad, wallet, table etc).</a:t>
            </a:r>
          </a:p>
          <a:p>
            <a:pPr marL="685800" lvl="1" indent="-342900" defTabSz="685800" eaLnBrk="1" fontAlgn="base" hangingPunct="1">
              <a:spcBef>
                <a:spcPct val="0"/>
              </a:spcBef>
              <a:spcAft>
                <a:spcPct val="0"/>
              </a:spcAft>
              <a:buFont typeface="Arial" panose="020B0604020202020204" pitchFamily="34" charset="0"/>
              <a:buAutoNum type="arabicPeriod"/>
            </a:pPr>
            <a:r>
              <a:rPr lang="en-GB" altLang="en-US" sz="1800">
                <a:solidFill>
                  <a:prstClr val="black"/>
                </a:solidFill>
                <a:latin typeface="Comic Sans MS" panose="030F0702030302020204" pitchFamily="66" charset="0"/>
              </a:rPr>
              <a:t>Use a swab to take a sample from your object, then smear the swab on position 3. </a:t>
            </a:r>
          </a:p>
          <a:p>
            <a:pPr marL="685800" lvl="1" indent="-342900" defTabSz="685800" eaLnBrk="1" fontAlgn="base" hangingPunct="1">
              <a:spcBef>
                <a:spcPct val="0"/>
              </a:spcBef>
              <a:spcAft>
                <a:spcPct val="0"/>
              </a:spcAft>
              <a:buFont typeface="Arial" panose="020B0604020202020204" pitchFamily="34" charset="0"/>
              <a:buAutoNum type="arabicPeriod"/>
            </a:pPr>
            <a:r>
              <a:rPr lang="en-GB" altLang="en-US" sz="1800">
                <a:solidFill>
                  <a:prstClr val="black"/>
                </a:solidFill>
                <a:latin typeface="Comic Sans MS" panose="030F0702030302020204" pitchFamily="66" charset="0"/>
              </a:rPr>
              <a:t>Repeat step 6 for position 4.</a:t>
            </a:r>
          </a:p>
        </p:txBody>
      </p:sp>
      <p:pic>
        <p:nvPicPr>
          <p:cNvPr id="64515" name="Picture 2" descr="http://www.sciencekids.co.nz/images/pictures/experiments/petrid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119" y="2950369"/>
            <a:ext cx="3836194" cy="22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4"/>
          <p:cNvSpPr txBox="1">
            <a:spLocks noChangeArrowheads="1"/>
          </p:cNvSpPr>
          <p:nvPr/>
        </p:nvSpPr>
        <p:spPr bwMode="auto">
          <a:xfrm>
            <a:off x="2412207" y="3327797"/>
            <a:ext cx="594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base" hangingPunct="1">
              <a:spcBef>
                <a:spcPct val="0"/>
              </a:spcBef>
              <a:spcAft>
                <a:spcPct val="0"/>
              </a:spcAft>
              <a:buNone/>
            </a:pPr>
            <a:r>
              <a:rPr lang="en-GB" altLang="en-US" sz="1800" b="1">
                <a:solidFill>
                  <a:prstClr val="black"/>
                </a:solidFill>
                <a:latin typeface="Comic Sans MS" panose="030F0702030302020204" pitchFamily="66" charset="0"/>
              </a:rPr>
              <a:t>1</a:t>
            </a:r>
          </a:p>
        </p:txBody>
      </p:sp>
      <p:sp>
        <p:nvSpPr>
          <p:cNvPr id="64517" name="TextBox 6"/>
          <p:cNvSpPr txBox="1">
            <a:spLocks noChangeArrowheads="1"/>
          </p:cNvSpPr>
          <p:nvPr/>
        </p:nvSpPr>
        <p:spPr bwMode="auto">
          <a:xfrm>
            <a:off x="3654028" y="3327797"/>
            <a:ext cx="594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base" hangingPunct="1">
              <a:spcBef>
                <a:spcPct val="0"/>
              </a:spcBef>
              <a:spcAft>
                <a:spcPct val="0"/>
              </a:spcAft>
              <a:buNone/>
            </a:pPr>
            <a:r>
              <a:rPr lang="en-GB" altLang="en-US" sz="1800" b="1">
                <a:solidFill>
                  <a:prstClr val="black"/>
                </a:solidFill>
                <a:latin typeface="Comic Sans MS" panose="030F0702030302020204" pitchFamily="66" charset="0"/>
              </a:rPr>
              <a:t>2</a:t>
            </a:r>
          </a:p>
        </p:txBody>
      </p:sp>
      <p:sp>
        <p:nvSpPr>
          <p:cNvPr id="64518" name="TextBox 7"/>
          <p:cNvSpPr txBox="1">
            <a:spLocks noChangeArrowheads="1"/>
          </p:cNvSpPr>
          <p:nvPr/>
        </p:nvSpPr>
        <p:spPr bwMode="auto">
          <a:xfrm>
            <a:off x="2412207" y="3975497"/>
            <a:ext cx="594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base" hangingPunct="1">
              <a:spcBef>
                <a:spcPct val="0"/>
              </a:spcBef>
              <a:spcAft>
                <a:spcPct val="0"/>
              </a:spcAft>
              <a:buNone/>
            </a:pPr>
            <a:r>
              <a:rPr lang="en-GB" altLang="en-US" sz="1800" b="1">
                <a:solidFill>
                  <a:prstClr val="black"/>
                </a:solidFill>
                <a:latin typeface="Comic Sans MS" panose="030F0702030302020204" pitchFamily="66" charset="0"/>
              </a:rPr>
              <a:t>3</a:t>
            </a:r>
          </a:p>
        </p:txBody>
      </p:sp>
      <p:sp>
        <p:nvSpPr>
          <p:cNvPr id="64519" name="TextBox 8"/>
          <p:cNvSpPr txBox="1">
            <a:spLocks noChangeArrowheads="1"/>
          </p:cNvSpPr>
          <p:nvPr/>
        </p:nvSpPr>
        <p:spPr bwMode="auto">
          <a:xfrm>
            <a:off x="3762376" y="4030266"/>
            <a:ext cx="592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base" hangingPunct="1">
              <a:spcBef>
                <a:spcPct val="0"/>
              </a:spcBef>
              <a:spcAft>
                <a:spcPct val="0"/>
              </a:spcAft>
              <a:buNone/>
            </a:pPr>
            <a:r>
              <a:rPr lang="en-GB" altLang="en-US" sz="1800" b="1">
                <a:solidFill>
                  <a:prstClr val="black"/>
                </a:solidFill>
                <a:latin typeface="Comic Sans MS" panose="030F0702030302020204" pitchFamily="66" charset="0"/>
              </a:rPr>
              <a:t>4</a:t>
            </a:r>
          </a:p>
        </p:txBody>
      </p:sp>
      <p:sp>
        <p:nvSpPr>
          <p:cNvPr id="64520" name="AutoShape 18"/>
          <p:cNvSpPr>
            <a:spLocks noChangeArrowheads="1"/>
          </p:cNvSpPr>
          <p:nvPr/>
        </p:nvSpPr>
        <p:spPr bwMode="auto">
          <a:xfrm>
            <a:off x="5310187" y="3030141"/>
            <a:ext cx="2511029" cy="1890713"/>
          </a:xfrm>
          <a:prstGeom prst="cloudCallout">
            <a:avLst>
              <a:gd name="adj1" fmla="val 54694"/>
              <a:gd name="adj2" fmla="val 57088"/>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1" fontAlgn="base" hangingPunct="1">
              <a:spcBef>
                <a:spcPct val="0"/>
              </a:spcBef>
              <a:spcAft>
                <a:spcPct val="0"/>
              </a:spcAft>
              <a:buNone/>
            </a:pPr>
            <a:r>
              <a:rPr lang="en-GB" altLang="en-US" sz="1800">
                <a:solidFill>
                  <a:prstClr val="black"/>
                </a:solidFill>
                <a:latin typeface="Comic Sans MS" panose="030F0702030302020204" pitchFamily="66" charset="0"/>
              </a:rPr>
              <a:t>What do we have to do between each sample?</a:t>
            </a:r>
          </a:p>
        </p:txBody>
      </p:sp>
    </p:spTree>
    <p:extLst>
      <p:ext uri="{BB962C8B-B14F-4D97-AF65-F5344CB8AC3E}">
        <p14:creationId xmlns:p14="http://schemas.microsoft.com/office/powerpoint/2010/main" val="3637326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2061</Words>
  <Application>Microsoft Office PowerPoint</Application>
  <PresentationFormat>On-screen Show (16:9)</PresentationFormat>
  <Paragraphs>398</Paragraphs>
  <Slides>40</Slides>
  <Notes>7</Notes>
  <HiddenSlides>0</HiddenSlides>
  <MMClips>0</MMClips>
  <ScaleCrop>false</ScaleCrop>
  <HeadingPairs>
    <vt:vector size="8" baseType="variant">
      <vt:variant>
        <vt:lpstr>Fonts Used</vt:lpstr>
      </vt:variant>
      <vt:variant>
        <vt:i4>10</vt:i4>
      </vt:variant>
      <vt:variant>
        <vt:lpstr>Theme</vt:lpstr>
      </vt:variant>
      <vt:variant>
        <vt:i4>16</vt:i4>
      </vt:variant>
      <vt:variant>
        <vt:lpstr>Embedded OLE Servers</vt:lpstr>
      </vt:variant>
      <vt:variant>
        <vt:i4>1</vt:i4>
      </vt:variant>
      <vt:variant>
        <vt:lpstr>Slide Titles</vt:lpstr>
      </vt:variant>
      <vt:variant>
        <vt:i4>40</vt:i4>
      </vt:variant>
    </vt:vector>
  </HeadingPairs>
  <TitlesOfParts>
    <vt:vector size="67" baseType="lpstr">
      <vt:lpstr>Arial</vt:lpstr>
      <vt:lpstr>Arial Black</vt:lpstr>
      <vt:lpstr>Calibri</vt:lpstr>
      <vt:lpstr>Comic Sans MS</vt:lpstr>
      <vt:lpstr>Symbol</vt:lpstr>
      <vt:lpstr>Trebuchet MS</vt:lpstr>
      <vt:lpstr>Verdana</vt:lpstr>
      <vt:lpstr>Webdings</vt:lpstr>
      <vt:lpstr>Wingdings</vt:lpstr>
      <vt:lpstr>Wingdings 2</vt:lpstr>
      <vt:lpstr>Office Theme</vt:lpstr>
      <vt:lpstr>Default Design</vt:lpstr>
      <vt:lpstr>1_Office Theme</vt:lpstr>
      <vt:lpstr>4_Default Design</vt:lpstr>
      <vt:lpstr>2_Default Design</vt:lpstr>
      <vt:lpstr>2_Office Theme</vt:lpstr>
      <vt:lpstr>6_Default Design</vt:lpstr>
      <vt:lpstr>3_Office Theme</vt:lpstr>
      <vt:lpstr>4_Office Theme</vt:lpstr>
      <vt:lpstr>5_Office Theme</vt:lpstr>
      <vt:lpstr>5_Default Design</vt:lpstr>
      <vt:lpstr>3_Default Design</vt:lpstr>
      <vt:lpstr>7_Default Design</vt:lpstr>
      <vt:lpstr>1_Default Design</vt:lpstr>
      <vt:lpstr>8_Default Design</vt:lpstr>
      <vt:lpstr>9_Default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 . . .</vt:lpstr>
      <vt:lpstr>Requisitions</vt:lpstr>
      <vt:lpstr>Glossary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B</dc:creator>
  <cp:lastModifiedBy>S Bijle</cp:lastModifiedBy>
  <cp:revision>224</cp:revision>
  <dcterms:created xsi:type="dcterms:W3CDTF">2014-04-16T12:42:19Z</dcterms:created>
  <dcterms:modified xsi:type="dcterms:W3CDTF">2019-05-21T15:06:55Z</dcterms:modified>
</cp:coreProperties>
</file>