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0"/>
  </p:notesMasterIdLst>
  <p:sldIdLst>
    <p:sldId id="256" r:id="rId8"/>
    <p:sldId id="257" r:id="rId9"/>
    <p:sldId id="269" r:id="rId10"/>
    <p:sldId id="270" r:id="rId11"/>
    <p:sldId id="271" r:id="rId12"/>
    <p:sldId id="258" r:id="rId13"/>
    <p:sldId id="259" r:id="rId14"/>
    <p:sldId id="263" r:id="rId15"/>
    <p:sldId id="262" r:id="rId16"/>
    <p:sldId id="260" r:id="rId17"/>
    <p:sldId id="261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65A39-2732-4EE7-88C0-BB3E3D31E3E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8E787-97BE-4C28-A16A-473AB445E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3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0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7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DB3FB-B070-4357-AF91-B51AB4DFC5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2C737-1519-479E-8029-81148ABA31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BA0A6-15CF-45DA-BF94-71596EF300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7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387C2-6159-4D05-9996-D9CC95CF9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6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59532D-2455-4042-BA8A-56A9EDD2B2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3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9D6CC3-C91E-4F3A-A0F7-98B73E1A44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8F67C5-66DB-42AB-BE6D-9C956F15E5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9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27C0C1-7448-4E22-9D26-26AC3BABA7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0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4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38EEC-F3F9-433A-80CC-243D77944B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64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31822-2C9B-4D20-A508-CB38BD696B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BABFDF-E55C-4ED2-B1C4-1826EE3F7C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4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DB3FB-B070-4357-AF91-B51AB4DFC5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6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2C737-1519-479E-8029-81148ABA31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30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BA0A6-15CF-45DA-BF94-71596EF300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43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387C2-6159-4D05-9996-D9CC95CF9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5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59532D-2455-4042-BA8A-56A9EDD2B2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9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9D6CC3-C91E-4F3A-A0F7-98B73E1A44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90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8F67C5-66DB-42AB-BE6D-9C956F15E5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0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66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27C0C1-7448-4E22-9D26-26AC3BABA7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17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38EEC-F3F9-433A-80CC-243D77944B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35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31822-2C9B-4D20-A508-CB38BD696B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16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BABFDF-E55C-4ED2-B1C4-1826EE3F7C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65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DB3FB-B070-4357-AF91-B51AB4DFC5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87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2C737-1519-479E-8029-81148ABA31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99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BA0A6-15CF-45DA-BF94-71596EF300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38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387C2-6159-4D05-9996-D9CC95CF9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05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59532D-2455-4042-BA8A-56A9EDD2B2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2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9D6CC3-C91E-4F3A-A0F7-98B73E1A44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7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40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8F67C5-66DB-42AB-BE6D-9C956F15E5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11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27C0C1-7448-4E22-9D26-26AC3BABA7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91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38EEC-F3F9-433A-80CC-243D77944B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89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31822-2C9B-4D20-A508-CB38BD696B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BABFDF-E55C-4ED2-B1C4-1826EE3F7C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4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3DB3FB-B070-4357-AF91-B51AB4DFC5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9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2C737-1519-479E-8029-81148ABA31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4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BA0A6-15CF-45DA-BF94-71596EF300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01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0387C2-6159-4D05-9996-D9CC95CF9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4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59532D-2455-4042-BA8A-56A9EDD2B2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7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23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9D6CC3-C91E-4F3A-A0F7-98B73E1A44F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9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8F67C5-66DB-42AB-BE6D-9C956F15E5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6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27C0C1-7448-4E22-9D26-26AC3BABA7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73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38EEC-F3F9-433A-80CC-243D77944B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10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31822-2C9B-4D20-A508-CB38BD696B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1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BABFDF-E55C-4ED2-B1C4-1826EE3F7C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33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9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2004</a:t>
            </a:r>
          </a:p>
        </p:txBody>
      </p:sp>
      <p:pic>
        <p:nvPicPr>
          <p:cNvPr id="34820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7" y="6092826"/>
            <a:ext cx="668867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6607175"/>
            <a:ext cx="6719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1 of 20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34823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691314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2005</a:t>
            </a:r>
          </a:p>
        </p:txBody>
      </p:sp>
      <p:pic>
        <p:nvPicPr>
          <p:cNvPr id="34825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Text Box 11"/>
          <p:cNvSpPr txBox="1">
            <a:spLocks noChangeArrowheads="1"/>
          </p:cNvSpPr>
          <p:nvPr userDrawn="1"/>
        </p:nvSpPr>
        <p:spPr bwMode="auto">
          <a:xfrm>
            <a:off x="1" y="6638925"/>
            <a:ext cx="148801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2286B-4223-451F-B66B-360E68E127FF}" type="slidenum">
              <a:rPr kumimoji="0" lang="en-GB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of 26</a:t>
            </a:r>
          </a:p>
        </p:txBody>
      </p:sp>
    </p:spTree>
    <p:extLst>
      <p:ext uri="{BB962C8B-B14F-4D97-AF65-F5344CB8AC3E}">
        <p14:creationId xmlns:p14="http://schemas.microsoft.com/office/powerpoint/2010/main" val="4174768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15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391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05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63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24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54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793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488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32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5352" y="1"/>
            <a:ext cx="2838449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"/>
            <a:ext cx="8312151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0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77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8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0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3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70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33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89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1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55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55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1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0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5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2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B3DC-4092-45C0-BC3B-8A2B8D7B3045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0FB1-98D1-438B-B9A9-84940F5E7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4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A6C01-82EC-4717-81E9-66C6E1C499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A6C01-82EC-4717-81E9-66C6E1C499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A6C01-82EC-4717-81E9-66C6E1C499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A6C01-82EC-4717-81E9-66C6E1C499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nder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9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2004</a:t>
            </a:r>
          </a:p>
        </p:txBody>
      </p:sp>
      <p:pic>
        <p:nvPicPr>
          <p:cNvPr id="33796" name="Picture 4" descr="swis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276"/>
            <a:ext cx="9647767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boardwork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717" y="6092826"/>
            <a:ext cx="668867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left_butt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092826"/>
            <a:ext cx="7239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6610350"/>
            <a:ext cx="6719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1 of 20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33801" name="Picture 9" descr="under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9"/>
            <a:ext cx="12192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9376833" y="6637339"/>
            <a:ext cx="284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Boardworks Ltd 2005</a:t>
            </a:r>
          </a:p>
        </p:txBody>
      </p:sp>
      <p:pic>
        <p:nvPicPr>
          <p:cNvPr id="33803" name="Picture 11" descr="swis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276"/>
            <a:ext cx="9647767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boardworks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10513484" y="0"/>
            <a:ext cx="1625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6092826"/>
            <a:ext cx="7239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868891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      Click to edit Master title style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 userDrawn="1"/>
        </p:nvSpPr>
        <p:spPr bwMode="auto">
          <a:xfrm>
            <a:off x="1" y="6629400"/>
            <a:ext cx="148801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2563D-9114-4627-AF5D-1C9E95C7BB67}" type="slidenum">
              <a:rPr kumimoji="0" lang="en-GB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of 26</a:t>
            </a:r>
          </a:p>
        </p:txBody>
      </p:sp>
      <p:grpSp>
        <p:nvGrpSpPr>
          <p:cNvPr id="33835" name="Group 43"/>
          <p:cNvGrpSpPr>
            <a:grpSpLocks/>
          </p:cNvGrpSpPr>
          <p:nvPr userDrawn="1"/>
        </p:nvGrpSpPr>
        <p:grpSpPr bwMode="auto">
          <a:xfrm>
            <a:off x="304801" y="-96837"/>
            <a:ext cx="480484" cy="735014"/>
            <a:chOff x="930" y="546"/>
            <a:chExt cx="227" cy="463"/>
          </a:xfrm>
        </p:grpSpPr>
        <p:sp>
          <p:nvSpPr>
            <p:cNvPr id="33836" name="Oval 44"/>
            <p:cNvSpPr>
              <a:spLocks noChangeAspect="1" noChangeArrowheads="1"/>
            </p:cNvSpPr>
            <p:nvPr userDrawn="1"/>
          </p:nvSpPr>
          <p:spPr bwMode="auto">
            <a:xfrm>
              <a:off x="930" y="663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33837" name="Oval 45"/>
            <p:cNvSpPr>
              <a:spLocks noChangeAspect="1" noChangeArrowheads="1"/>
            </p:cNvSpPr>
            <p:nvPr userDrawn="1"/>
          </p:nvSpPr>
          <p:spPr bwMode="auto">
            <a:xfrm>
              <a:off x="930" y="663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sp>
          <p:nvSpPr>
            <p:cNvPr id="33838" name="Oval 46"/>
            <p:cNvSpPr>
              <a:spLocks noChangeArrowheads="1"/>
            </p:cNvSpPr>
            <p:nvPr userDrawn="1"/>
          </p:nvSpPr>
          <p:spPr bwMode="auto">
            <a:xfrm>
              <a:off x="1025" y="546"/>
              <a:ext cx="123" cy="463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pic>
          <p:nvPicPr>
            <p:cNvPr id="33839" name="Picture 47" descr="8B_pic2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737"/>
              <a:ext cx="136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40" name="Picture 48" descr="8B_pic1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681"/>
              <a:ext cx="10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079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10A95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A95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F8DA-16C9-44E8-91DA-7074D99F6B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3961-14F4-4840-B6C1-CF83A3D64B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335/page/48/mode/dps?modal=/player/video/id/38922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XGG-HgtJoI" TargetMode="Externa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ctiveteachonline.com/product/view/id/335/page/48/mode/dps?modal=/player/video/id/389226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/>
              <a:t>Comparing Gas Exchange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https://www.activeteachonline.com/product/view/id/335/page/48/mode/dps?modal=/player/video/id/389225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8517" y="312389"/>
            <a:ext cx="3993995" cy="903094"/>
          </a:xfrm>
        </p:spPr>
        <p:txBody>
          <a:bodyPr/>
          <a:lstStyle/>
          <a:p>
            <a:fld id="{10DDCB9D-4D20-4E64-B958-1BC78E548826}" type="datetime1">
              <a:rPr lang="en-GB" sz="2400" b="1" u="sng" smtClean="0">
                <a:solidFill>
                  <a:schemeClr val="tx1"/>
                </a:solidFill>
              </a:rPr>
              <a:t>03/05/2019</a:t>
            </a:fld>
            <a:endParaRPr lang="en-GB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3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73983"/>
              </p:ext>
            </p:extLst>
          </p:nvPr>
        </p:nvGraphicFramePr>
        <p:xfrm>
          <a:off x="3425206" y="482872"/>
          <a:ext cx="8642349" cy="5756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omic Sans MS" pitchFamily="66" charset="0"/>
                        </a:rPr>
                        <a:t>Only animals</a:t>
                      </a:r>
                    </a:p>
                  </a:txBody>
                  <a:tcPr marL="91455" marR="9145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omic Sans MS" pitchFamily="66" charset="0"/>
                        </a:rPr>
                        <a:t>Only plants</a:t>
                      </a:r>
                    </a:p>
                  </a:txBody>
                  <a:tcPr marL="91455" marR="9145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omic Sans MS" pitchFamily="66" charset="0"/>
                        </a:rPr>
                        <a:t>Both</a:t>
                      </a:r>
                    </a:p>
                  </a:txBody>
                  <a:tcPr marL="91455" marR="91455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27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5" marR="91455" marT="45715" marB="4571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5" marR="91455" marT="45715" marB="4571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5" marR="91455" marT="45715" marB="4571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0" y="482872"/>
            <a:ext cx="3222702" cy="5204250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I"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Draw the table and write down the sentences (from the next slide) into the correct </a:t>
            </a:r>
            <a:r>
              <a:rPr lang="en-GB" altLang="en-US" sz="24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column.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I"/>
            </a:pPr>
            <a:r>
              <a:rPr lang="en-GB" altLang="en-US" sz="24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Can be done as a cut and stick activity.</a:t>
            </a:r>
            <a:endParaRPr lang="en-GB" altLang="en-US" sz="24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848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26221" r="9863" b="6201"/>
          <a:stretch/>
        </p:blipFill>
        <p:spPr bwMode="auto">
          <a:xfrm>
            <a:off x="1092819" y="356839"/>
            <a:ext cx="9233210" cy="631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8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22" t="11466" r="5612" b="6533"/>
          <a:stretch/>
        </p:blipFill>
        <p:spPr>
          <a:xfrm>
            <a:off x="251460" y="125730"/>
            <a:ext cx="12024360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6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• Compare respiration in plants and animals. </a:t>
            </a:r>
          </a:p>
          <a:p>
            <a:pPr marL="0" indent="0">
              <a:buNone/>
            </a:pPr>
            <a:r>
              <a:rPr lang="en-GB" dirty="0"/>
              <a:t>-Describe how gas exchange occurs in plants. </a:t>
            </a:r>
          </a:p>
          <a:p>
            <a:pPr marL="0" indent="0">
              <a:buNone/>
            </a:pPr>
            <a:r>
              <a:rPr lang="en-GB" dirty="0"/>
              <a:t>• Compare the human gaseous exchange system with those of other animals. </a:t>
            </a:r>
          </a:p>
          <a:p>
            <a:pPr marL="0" indent="0">
              <a:buNone/>
            </a:pPr>
            <a:r>
              <a:rPr lang="en-GB" dirty="0"/>
              <a:t>• Identify the limitations of lungs, gills and body surface covering as sites of gas exchange. </a:t>
            </a:r>
          </a:p>
        </p:txBody>
      </p:sp>
    </p:spTree>
    <p:extLst>
      <p:ext uri="{BB962C8B-B14F-4D97-AF65-F5344CB8AC3E}">
        <p14:creationId xmlns:p14="http://schemas.microsoft.com/office/powerpoint/2010/main" val="314152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322292"/>
            <a:ext cx="11254154" cy="114300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tx2"/>
                </a:solidFill>
              </a:rPr>
              <a:t>Which of these statements are the closest to the truth? Which are wrong? Why?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You have 1 minute to think on your own, then one minute to discuss with a partner then we will share with the class.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5249" y="1842869"/>
            <a:ext cx="11254154" cy="4855872"/>
            <a:chOff x="-162866" y="944724"/>
            <a:chExt cx="9365117" cy="54938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0" r="5870" b="8776"/>
            <a:stretch/>
          </p:blipFill>
          <p:spPr bwMode="auto">
            <a:xfrm>
              <a:off x="570781" y="980728"/>
              <a:ext cx="7794823" cy="545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80060" y="1268760"/>
              <a:ext cx="2376264" cy="14595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prstClr val="white"/>
                  </a:solidFill>
                  <a:latin typeface="Calibri"/>
                </a:rPr>
                <a:t>Introduction to Respiration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-162866" y="944724"/>
              <a:ext cx="2574626" cy="10538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black"/>
                  </a:solidFill>
                  <a:latin typeface="Calibri"/>
                </a:rPr>
                <a:t>Respiration is the scientific way of saying breathing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-162866" y="3617727"/>
              <a:ext cx="2790650" cy="89139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black"/>
                  </a:solidFill>
                  <a:latin typeface="Calibri"/>
                </a:rPr>
                <a:t>Animals respire, plants photosynthesise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66605" y="3165776"/>
              <a:ext cx="2517563" cy="9833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black"/>
                  </a:solidFill>
                  <a:latin typeface="Calibri"/>
                </a:rPr>
                <a:t>Respiration is a way to produce energy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32241" y="3165775"/>
              <a:ext cx="2470010" cy="9039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Respiration is a chemical reaction that releases energy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272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116632"/>
            <a:ext cx="7772400" cy="1143008"/>
          </a:xfrm>
        </p:spPr>
        <p:txBody>
          <a:bodyPr/>
          <a:lstStyle/>
          <a:p>
            <a:r>
              <a:rPr lang="en-GB" u="sng" dirty="0"/>
              <a:t>Aerobic Respiration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25" y="909013"/>
            <a:ext cx="7866895" cy="4210064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This chemical reaction uses glucose and oxygen to </a:t>
            </a:r>
            <a:r>
              <a:rPr lang="en-GB" sz="2800" u="sng" dirty="0">
                <a:solidFill>
                  <a:schemeClr val="tx1"/>
                </a:solidFill>
              </a:rPr>
              <a:t>release energy</a:t>
            </a:r>
            <a:r>
              <a:rPr lang="en-GB" sz="2800" dirty="0">
                <a:solidFill>
                  <a:schemeClr val="tx1"/>
                </a:solidFill>
              </a:rPr>
              <a:t>.  The glucose reacts with the oxygen and is </a:t>
            </a:r>
            <a:r>
              <a:rPr lang="en-GB" sz="2800" u="sng" dirty="0">
                <a:solidFill>
                  <a:schemeClr val="tx1"/>
                </a:solidFill>
              </a:rPr>
              <a:t>oxidised</a:t>
            </a:r>
            <a:r>
              <a:rPr lang="en-GB" sz="2800" dirty="0">
                <a:solidFill>
                  <a:schemeClr val="tx1"/>
                </a:solidFill>
              </a:rPr>
              <a:t>. Aerobic means in the presence of oxygen</a:t>
            </a:r>
          </a:p>
        </p:txBody>
      </p:sp>
      <p:pic>
        <p:nvPicPr>
          <p:cNvPr id="14338" name="Picture 2" descr="http://www.luvscience4eva.org/aerobic_respiration_equ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481" y="2780929"/>
            <a:ext cx="9144000" cy="79248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98146" y="3644888"/>
            <a:ext cx="2416558" cy="3190268"/>
          </a:xfrm>
          <a:prstGeom prst="rect">
            <a:avLst/>
          </a:prstGeom>
          <a:solidFill>
            <a:srgbClr val="F412B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1"/>
                </a:solidFill>
              </a:rPr>
              <a:t>The chemical reaction aerobic respiration takes place inside </a:t>
            </a:r>
            <a:r>
              <a:rPr lang="en-GB" sz="2000" b="1" u="sng" dirty="0">
                <a:solidFill>
                  <a:schemeClr val="bg1"/>
                </a:solidFill>
              </a:rPr>
              <a:t>mitochondria</a:t>
            </a:r>
            <a:r>
              <a:rPr lang="en-GB" sz="2000" b="1" dirty="0">
                <a:solidFill>
                  <a:schemeClr val="bg1"/>
                </a:solidFill>
              </a:rPr>
              <a:t> which is an organelle found in animals and plant cells. </a:t>
            </a:r>
            <a:r>
              <a:rPr lang="en-GB" sz="2000" b="1" i="1" u="sng" dirty="0">
                <a:solidFill>
                  <a:schemeClr val="bg1"/>
                </a:solidFill>
              </a:rPr>
              <a:t>(Remember plants respire also!)</a:t>
            </a:r>
          </a:p>
        </p:txBody>
      </p:sp>
      <p:pic>
        <p:nvPicPr>
          <p:cNvPr id="7" name="Picture 2" descr="http://lc.brooklyn.cuny.edu/smarttutor/corc1321/images/cellular/3d.mitochond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011" y="3773383"/>
            <a:ext cx="2283135" cy="269138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398521" y="620688"/>
            <a:ext cx="2136104" cy="1970856"/>
          </a:xfrm>
          <a:prstGeom prst="roundRect">
            <a:avLst/>
          </a:prstGeom>
          <a:solidFill>
            <a:srgbClr val="3607E3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Tip: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Energy is not produced or made in respiration. The energy is RELEASED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3513" y="3780902"/>
            <a:ext cx="3528392" cy="3054254"/>
          </a:xfrm>
          <a:prstGeom prst="rect">
            <a:avLst/>
          </a:prstGeom>
          <a:solidFill>
            <a:srgbClr val="ABFFD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What is the energy in respiration used for in organisms?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Movement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Growth/Repair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Building new molecules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Maintaining body temperature</a:t>
            </a:r>
          </a:p>
          <a:p>
            <a:endParaRPr lang="en-GB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4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C4D0-C302-4255-BEA8-388E07E3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17" y="87954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Watch the video and make a list of different animals and how they exchange gases.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9A89-385E-4C09-9985-166700D1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54" y="3006970"/>
            <a:ext cx="10972800" cy="452596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https://www.youtube.com/watch?v=LXGG-HgtJoI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5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commons/7/77/Puffer_Fish_DSC01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989013"/>
            <a:ext cx="9167813" cy="78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7464425" y="4292600"/>
            <a:ext cx="3348038" cy="2160588"/>
          </a:xfrm>
          <a:prstGeom prst="cloudCallout">
            <a:avLst>
              <a:gd name="adj1" fmla="val -68667"/>
              <a:gd name="adj2" fmla="val -49069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How am I adapted to ‘breathe’ under water?</a:t>
            </a: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7391401" y="1773239"/>
            <a:ext cx="2881313" cy="2160587"/>
          </a:xfrm>
          <a:prstGeom prst="cloudCallout">
            <a:avLst>
              <a:gd name="adj1" fmla="val -71565"/>
              <a:gd name="adj2" fmla="val 5792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Do I still need oxygen to live?</a:t>
            </a:r>
          </a:p>
        </p:txBody>
      </p:sp>
    </p:spTree>
    <p:extLst>
      <p:ext uri="{BB962C8B-B14F-4D97-AF65-F5344CB8AC3E}">
        <p14:creationId xmlns:p14="http://schemas.microsoft.com/office/powerpoint/2010/main" val="37238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9700"/>
            <a:ext cx="91440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1631950" y="3357564"/>
            <a:ext cx="4319588" cy="3024187"/>
          </a:xfrm>
          <a:prstGeom prst="cloudCallout">
            <a:avLst>
              <a:gd name="adj1" fmla="val -48944"/>
              <a:gd name="adj2" fmla="val 6043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How are gills adapted in a similar way to  alveoli to increase respiration?</a:t>
            </a:r>
          </a:p>
        </p:txBody>
      </p:sp>
    </p:spTree>
    <p:extLst>
      <p:ext uri="{BB962C8B-B14F-4D97-AF65-F5344CB8AC3E}">
        <p14:creationId xmlns:p14="http://schemas.microsoft.com/office/powerpoint/2010/main" val="26637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94" t="10957" r="16818" b="19379"/>
          <a:stretch/>
        </p:blipFill>
        <p:spPr>
          <a:xfrm>
            <a:off x="345689" y="0"/>
            <a:ext cx="10917043" cy="72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56" y="3127918"/>
            <a:ext cx="10972800" cy="452596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https://www.activeteachonline.com/product/view/id/335/page/48/mode/dps?modal=/player/video/id/389226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12" t="30615" r="15388" b="33647"/>
          <a:stretch/>
        </p:blipFill>
        <p:spPr>
          <a:xfrm>
            <a:off x="553842" y="289932"/>
            <a:ext cx="10700311" cy="29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92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287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Wingdings</vt:lpstr>
      <vt:lpstr>Office Theme</vt:lpstr>
      <vt:lpstr>Default Design</vt:lpstr>
      <vt:lpstr>1_Default Design</vt:lpstr>
      <vt:lpstr>2_Default Design</vt:lpstr>
      <vt:lpstr>3_Default Design</vt:lpstr>
      <vt:lpstr>master</vt:lpstr>
      <vt:lpstr>1_Office Theme</vt:lpstr>
      <vt:lpstr>Comparing Gas Exchange</vt:lpstr>
      <vt:lpstr>Objectives</vt:lpstr>
      <vt:lpstr>Which of these statements are the closest to the truth? Which are wrong? Why?  You have 1 minute to think on your own, then one minute to discuss with a partner then we will share with the class.</vt:lpstr>
      <vt:lpstr>Aerobic Respiration</vt:lpstr>
      <vt:lpstr>Watch the video and make a list of different animals and how they exchange gases.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Gas Exchange</dc:title>
  <dc:creator>Zeba Motin</dc:creator>
  <cp:lastModifiedBy>Zeba Motin</cp:lastModifiedBy>
  <cp:revision>17</cp:revision>
  <dcterms:created xsi:type="dcterms:W3CDTF">2018-06-08T14:12:11Z</dcterms:created>
  <dcterms:modified xsi:type="dcterms:W3CDTF">2019-05-03T09:31:31Z</dcterms:modified>
</cp:coreProperties>
</file>