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04" r:id="rId4"/>
    <p:sldMasterId id="2147483717" r:id="rId5"/>
    <p:sldMasterId id="2147483719" r:id="rId6"/>
    <p:sldMasterId id="2147483732" r:id="rId7"/>
    <p:sldMasterId id="2147483745" r:id="rId8"/>
    <p:sldMasterId id="2147483758" r:id="rId9"/>
  </p:sldMasterIdLst>
  <p:notesMasterIdLst>
    <p:notesMasterId r:id="rId30"/>
  </p:notesMasterIdLst>
  <p:sldIdLst>
    <p:sldId id="311" r:id="rId10"/>
    <p:sldId id="264" r:id="rId11"/>
    <p:sldId id="267" r:id="rId12"/>
    <p:sldId id="274" r:id="rId13"/>
    <p:sldId id="347" r:id="rId14"/>
    <p:sldId id="337" r:id="rId15"/>
    <p:sldId id="349" r:id="rId16"/>
    <p:sldId id="262" r:id="rId17"/>
    <p:sldId id="348" r:id="rId18"/>
    <p:sldId id="324" r:id="rId19"/>
    <p:sldId id="351" r:id="rId20"/>
    <p:sldId id="261" r:id="rId21"/>
    <p:sldId id="260" r:id="rId22"/>
    <p:sldId id="275" r:id="rId23"/>
    <p:sldId id="276" r:id="rId24"/>
    <p:sldId id="277" r:id="rId25"/>
    <p:sldId id="278" r:id="rId26"/>
    <p:sldId id="279" r:id="rId27"/>
    <p:sldId id="280" r:id="rId28"/>
    <p:sldId id="350" r:id="rId29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025749-20CE-46E0-A6CB-D3424E5747F3}">
          <p14:sldIdLst>
            <p14:sldId id="311"/>
            <p14:sldId id="264"/>
            <p14:sldId id="267"/>
            <p14:sldId id="274"/>
            <p14:sldId id="347"/>
            <p14:sldId id="337"/>
            <p14:sldId id="349"/>
            <p14:sldId id="262"/>
            <p14:sldId id="348"/>
            <p14:sldId id="324"/>
            <p14:sldId id="351"/>
            <p14:sldId id="261"/>
            <p14:sldId id="260"/>
            <p14:sldId id="275"/>
            <p14:sldId id="276"/>
            <p14:sldId id="277"/>
            <p14:sldId id="278"/>
            <p14:sldId id="279"/>
            <p14:sldId id="280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114" d="100"/>
          <a:sy n="114" d="100"/>
        </p:scale>
        <p:origin x="37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681B-6B22-47B9-B9BB-1B335E56CB34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F47B-D2E1-4F47-A3B9-6631EB18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>
            <a:extLst>
              <a:ext uri="{FF2B5EF4-FFF2-40B4-BE49-F238E27FC236}">
                <a16:creationId xmlns:a16="http://schemas.microsoft.com/office/drawing/2014/main" id="{C7B29A15-F4CB-440B-A205-31EAE1019B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Boardworks KS3 Science 2008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Chemical Reactions (Part One)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FA326D2-1265-45CB-9DAE-6BBBE12F3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C2DA25D-C259-4670-A27F-D39EF8671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/>
              <a:t>Photo credit:</a:t>
            </a:r>
            <a:r>
              <a:rPr lang="en-GB" altLang="en-US"/>
              <a:t> </a:t>
            </a:r>
            <a:r>
              <a:rPr lang="en-US" altLang="en-US"/>
              <a:t>© 2008 Jupiterimages Corporation</a:t>
            </a:r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7DE10-2CFF-45A8-ABC9-01CF09F24D1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A954A-1429-4C86-996F-91760DD3520E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5903F-1FC8-4971-9ED5-697AB895F6D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CD9D80-EECF-4499-B4FA-69C8E68F9CE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165E3F-5A5E-47DB-88EA-DDDB09244CF1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1916B-AFEA-40E1-8E26-6DA3D510B5A2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86AB5F-C9BF-46F9-B3D6-2111074C5061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C25ADB-B800-4DE9-96BF-3276E7E65B0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1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377379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911573945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732616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26484820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3181576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6846476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942914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265038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5654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63651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11512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42130437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1919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061468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4FB1D4E-57C0-4AFC-A9FE-544F197E9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E23FBD-8885-4400-B0A3-09A97E90F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FDD3739-CB11-4CB3-BF6A-7C696AF266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6ABA1D-F723-40E5-873F-BEF27DEAB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8766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E7F09-079F-4DFF-B34F-6DC2F8AC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38307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AF5CF-60DA-4E8F-ADCC-204D1B198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46154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2D41-55A3-4921-8B43-B5012BEBFA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204633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9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C536D-CBE9-4040-8043-004D92E8E6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647376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75829-750B-458C-B5D0-0837CCBEF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33498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AE17FF-0FB2-40B6-BE4E-1FB5336A28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89936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EAE515C-301A-48F5-9EF4-4421782132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52062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EB2B8-CB3D-479D-AC33-324E5B382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2306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50F1B-A136-4224-98B9-577798D820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6211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0E1CC9-A648-4866-860E-D26E047A41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1559678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52267-6668-4567-A15C-03591DEBD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95003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6B78A4-41F7-4596-8E21-229FBCBCF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247020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9565654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02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685252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083282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3755590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3402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262044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726140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156205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931714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786623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735868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57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90948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455653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696092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842484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5554444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559603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4848722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9398700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Formulae from valencies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5841107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164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19116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842402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891701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625113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44608BD1-2598-475D-8AA8-839B5190B6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743E4D90-6884-404B-A97A-C4A9B55826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694576A-05D3-40E5-A873-22406A2218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EF32BD-8630-46CC-B297-0FF3174347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03733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2E5C5B90-6B05-4755-B81A-CAB3E4D6E4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6A139BF1-4CAB-4123-93B7-ECFF290DD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02A0E2B-D925-4A91-95B2-891FD257E3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A286A5-8C56-4E23-933F-53B01E1EA7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524213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3521733-C0FA-49FE-A423-1A2536E286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15A9E58-7369-49A1-B977-19ABB077A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FA3920D-5534-4732-8FF8-FF511D2DFA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598808-2FDB-4814-8C67-CBF8669BA4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370513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A030195F-1289-4D0B-BD4B-C730DC3C3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A626BE3E-87EE-4BB2-8DC9-EF1B29C1C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14F9B9D-4A23-4843-B02B-8434C7216B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FBDC12-08AE-41A5-8DA4-7DC49732F2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572347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3803AB2A-2AC8-4732-819A-D16F6C79E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77A1D0EB-2FE7-40C6-8497-A27859C62D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D8227F67-14FE-4C4B-B8C3-07CBB7D913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9EBFAF-FBD2-48D2-B8C6-CEDD4F3840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9096655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BD8FD399-9512-4E6F-A936-5CED442936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902FD533-2F48-47E5-A96F-92162BB14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5F8270FB-A783-485A-BC88-BA116DE505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087D7-D95B-46C6-8B37-64423FD994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98160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87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8282AADE-7F93-4211-B3F6-30713E225E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25C7D795-A8EF-4CA8-8BFB-E9CFE4978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1B580D4C-3119-44BE-8CEC-04C79795CB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0C18C-771F-425E-ACEF-14632C572E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44028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616BC45F-D5AE-4858-8DE5-93406A0EC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FA29C674-DD3E-493B-A5EB-623A6377EF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B63FD4DE-6CE6-49E1-BE21-677C6C686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187F5A-825B-48D3-95BF-3B8E03DE8D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3457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35708B07-803C-4C6E-B8BD-5C0DE1F57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72F83F92-E734-4FF5-A447-7A50A05A1F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9198643A-AEF3-4BDE-B837-1DC3355427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768ABD-2770-4FE1-90E1-4A4DFD2663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73385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8E480916-F477-4368-8AE0-6CFA2CE49A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D42E2599-859D-4B21-9ADB-DD76D61276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7B9BC7D-9E03-4D4D-AA8A-CCAC9038DF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DA3858-0747-486C-B675-82FB1511FF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373793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4AA197E8-E916-42AF-A077-12F1AE36F4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BE33E36-E4C2-472F-9530-A4DA57EBA0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D59E78C-7AE4-4B2A-898A-3F654F1958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0A3CA45-E42A-4EFE-B43C-8DD37A3E18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15005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5F09A9A-0346-472B-B232-53B09E91D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A42F36A-8C1A-4C90-BF5F-F4784D3AE5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DC16D0A-1020-409E-9DDA-05FF7B634F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456651D-6148-4B5B-ACAC-B4227FFACE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9995782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A0D351D-13FC-4A5E-A501-C6401A9A7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19CFC19-F428-4D90-8716-43772F25E3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6C88C68-60BE-4891-B918-64A619B5D5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05F8E40-0C19-4395-9F3B-F468986B4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D1C4F2-05EE-4B77-BE89-5363F661F1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9310274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CA002195-D64B-4A1B-A18A-7D82F47E5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CFA68F-DD0D-4F29-9846-7E1AE805D1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783F0F4-B53C-470A-B536-ADB00A1657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EE3908D-100A-4DA1-8AE4-CA20D34E7D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D9019C-0020-4B1C-9E34-BB899272DF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705177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2E36D18-D329-4630-B302-85CE35176D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BC781BC-EAD4-41CA-9616-C71D61D60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8EA868D-671F-408E-8F63-8636BACE8B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AB14AA8-4465-4A4B-B8CB-5E40AE1A1D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7B0F3A-AEF3-4C2D-AF23-0BA75326C6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179557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E8CE15B3-2FB0-4512-BF51-A154B2A725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0DFB51FB-B915-4FC7-A8E9-31ACD481B4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484C22A8-26D4-4B87-BA20-FE5E09087D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0B218A4-1C8F-4AA7-86E1-1382601559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45F55B4-3853-40F3-B660-D08C3D849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4596953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99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B4626E0E-08AA-451C-BF17-F6067B1C9B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B0B7AD38-23B6-4045-8A36-046F90725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F8B78DBB-EED2-4135-A851-8F6BF358C7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AEF7EB3-256B-4445-9064-3873ED707B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22B3F9E-AAEE-440A-9D39-AC3F1169B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384429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B12A881A-E40D-40F8-9436-02719235E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75D0229F-6348-4A78-A207-A38834332C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E428FB37-6FFA-4688-9911-D6E45C868D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3FB1E40-A3A4-4CB4-9E9A-460E4D5458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AC476D-3478-4643-A687-5BED92684F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23644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25C48576-C922-4160-95E7-1EF05DE8F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6F0FD533-CE80-481A-8E61-6C2D1803B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D76D3455-E3D7-4654-AC8B-A3D743FB37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73731F35-2676-4A50-B7B1-7C41E0F8AE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6FDF-09C1-417B-9F15-54AF121835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2492141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F30FE7FA-D812-4F96-99E5-1BABD5CD5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1B374DF0-C2D7-43A1-80E8-38A95C73D4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CBF6496B-93A3-48DB-9E63-46467E729C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5C8555C-B236-495A-AF54-8781F00313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3E54DEE-53B8-493E-89B2-ABC1A318BE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790275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B59EA7F4-B917-4D00-ADC2-B992FE30D4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27E5AF32-1477-4513-A590-6BF237198F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C586F5F-59C5-4F85-B804-A07C6C8B5D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FFB4CCE6-2234-448C-9780-EE1CC7948B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ECC4306-7AA1-43EE-B3C0-1AB032C87D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38346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67E376F7-3DCD-435E-ADF1-6AFA6269A0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35D5DAA6-D8FA-4F42-BC94-765F77FAF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FF53FA2-8752-4F7A-AE8B-88A20E92A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A447B5A-81C1-4DE0-9713-328419A3C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615BAE-004F-4BBC-8C1A-A0290FF1AB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354895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982EFAB4-4DFB-4C6C-AC24-1D3B57A45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587373DF-4B16-41FA-BCA7-CC7C63DC41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665983A-4A0D-4A45-B00C-D9BA7308D5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99B24F3-16A4-468C-AA5C-8AC822EE57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5AD6C9-A80C-4E4A-8C93-21FE0A61A1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457081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5FD3F173-773C-4DDF-B2B3-86198D459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97B8DCD-05B7-4C1B-AE55-03999F007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B3627DC-E639-42A6-9F75-17FE517413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FBD3CF0-17F2-4C7E-B410-AEE9B89EB1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7C8743-7328-4332-968B-B7C5D507C1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923149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audio" Target="../media/audio1.wav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audio" Target="../media/audio1.wav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507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29DE708-D0CB-48AC-8D6A-DBF5B3B5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6313FF3-7BA7-4DB1-A0BA-866BAC1C4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41C33CD-AAE1-4D44-B661-7BCE9C7A3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74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9C6845D4-1035-43E3-9DC5-488129795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5D1D4CFB-C984-4A15-99D6-9E33AE9BB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CE00641-4C20-4E5A-91E7-BE3A2DCC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C723E30-C5B2-46DE-9AAC-6339AF4A20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9745B253-3655-4F68-91A5-82D41541E9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Dalton’s atomic model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ADD1BD-9F18-4422-B051-59CD6D351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688EFCD-5B78-4099-84C0-3D7594F46E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4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4505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panose="020B060402020202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205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55378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>
            <a:extLst>
              <a:ext uri="{FF2B5EF4-FFF2-40B4-BE49-F238E27FC236}">
                <a16:creationId xmlns:a16="http://schemas.microsoft.com/office/drawing/2014/main" id="{F338D526-2ACF-4ABE-947B-674AFA72F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>
            <a:extLst>
              <a:ext uri="{FF2B5EF4-FFF2-40B4-BE49-F238E27FC236}">
                <a16:creationId xmlns:a16="http://schemas.microsoft.com/office/drawing/2014/main" id="{9C0030CA-9A4E-46C5-977B-C6F8104F0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A4727D-37DD-49A3-B65D-AE71D77C1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35BFF71-1C9A-47F9-B326-85D23D858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E4FFA4E-C8CD-4C21-AA94-7EE36C038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1031" name="Text Box 13">
            <a:extLst>
              <a:ext uri="{FF2B5EF4-FFF2-40B4-BE49-F238E27FC236}">
                <a16:creationId xmlns:a16="http://schemas.microsoft.com/office/drawing/2014/main" id="{0C71319A-196C-454D-8FA6-0861F6E930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>
            <a:extLst>
              <a:ext uri="{FF2B5EF4-FFF2-40B4-BE49-F238E27FC236}">
                <a16:creationId xmlns:a16="http://schemas.microsoft.com/office/drawing/2014/main" id="{FC68FC80-C06A-4D60-8285-CE348963C7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>
            <a:extLst>
              <a:ext uri="{FF2B5EF4-FFF2-40B4-BE49-F238E27FC236}">
                <a16:creationId xmlns:a16="http://schemas.microsoft.com/office/drawing/2014/main" id="{C913DE5F-E717-4395-B3C4-68388F5B22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:a16="http://schemas.microsoft.com/office/drawing/2014/main" id="{99D2CC1B-ED0B-4938-87A0-C4D399745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536B0966-BDB6-49EA-A0CF-82D530E21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D3FF8E06-11FF-49D4-92A3-ECB7839559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2055" name="Text Box 13">
            <a:extLst>
              <a:ext uri="{FF2B5EF4-FFF2-40B4-BE49-F238E27FC236}">
                <a16:creationId xmlns:a16="http://schemas.microsoft.com/office/drawing/2014/main" id="{83C9E664-694E-4129-A9BF-446F36327F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056" name="Text Box 14">
            <a:extLst>
              <a:ext uri="{FF2B5EF4-FFF2-40B4-BE49-F238E27FC236}">
                <a16:creationId xmlns:a16="http://schemas.microsoft.com/office/drawing/2014/main" id="{6E834AC2-FF9C-478D-BDDF-E3FDD43864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6121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twitter.com/hpscience" TargetMode="External"/><Relationship Id="rId9" Type="http://schemas.openxmlformats.org/officeDocument/2006/relationships/hyperlink" Target="https://www.youtube.com/channel/UCuvnztKGXBYUuEm6LUmFLG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915" y="0"/>
            <a:ext cx="8229600" cy="85725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231" y="1060452"/>
            <a:ext cx="2922134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Worksheets</a:t>
            </a:r>
          </a:p>
          <a:p>
            <a:r>
              <a:rPr lang="en-US" dirty="0"/>
              <a:t>8Fb2 – chemical physical changes practical sheet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301" y="1077213"/>
            <a:ext cx="3863634" cy="19389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Practical</a:t>
            </a:r>
          </a:p>
          <a:p>
            <a:r>
              <a:rPr lang="en-US" sz="2400" dirty="0"/>
              <a:t>8Fb2 run as circus</a:t>
            </a:r>
          </a:p>
          <a:p>
            <a:r>
              <a:rPr lang="en-GB" sz="1200" b="1" dirty="0"/>
              <a:t>Teacher Demos </a:t>
            </a:r>
          </a:p>
          <a:p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imal pictures">
            <a:extLst>
              <a:ext uri="{FF2B5EF4-FFF2-40B4-BE49-F238E27FC236}">
                <a16:creationId xmlns:a16="http://schemas.microsoft.com/office/drawing/2014/main" id="{9CBCA863-E2AE-487F-BF15-DAE3E56E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24401" y="6520"/>
            <a:ext cx="3816424" cy="44319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400" b="1" dirty="0"/>
              <a:t>Homework:</a:t>
            </a:r>
          </a:p>
          <a:p>
            <a:endParaRPr lang="en-GB" dirty="0"/>
          </a:p>
          <a:p>
            <a:r>
              <a:rPr lang="en-US" dirty="0"/>
              <a:t>w/s 8Fb7 – formula &amp; mass calculations</a:t>
            </a:r>
          </a:p>
          <a:p>
            <a:r>
              <a:rPr lang="en-US"/>
              <a:t>w/s </a:t>
            </a:r>
            <a:r>
              <a:rPr lang="en-US" smtClean="0"/>
              <a:t>8Fb4 </a:t>
            </a:r>
            <a:r>
              <a:rPr lang="en-US" dirty="0"/>
              <a:t>&amp; 8– formulae using valance &amp; cross over method</a:t>
            </a:r>
          </a:p>
          <a:p>
            <a:endParaRPr lang="en-US" dirty="0"/>
          </a:p>
          <a:p>
            <a:r>
              <a:rPr lang="en-US" dirty="0"/>
              <a:t>Active learn:</a:t>
            </a:r>
          </a:p>
          <a:p>
            <a:r>
              <a:rPr lang="en-US" dirty="0"/>
              <a:t>Exercises 8Fb developing, secure &amp; exceeding</a:t>
            </a:r>
          </a:p>
          <a:p>
            <a:r>
              <a:rPr lang="en-US" dirty="0"/>
              <a:t>Exercises 8Fb literacy 1 &amp; 2</a:t>
            </a:r>
          </a:p>
          <a:p>
            <a:endParaRPr lang="en-US" dirty="0"/>
          </a:p>
          <a:p>
            <a:r>
              <a:rPr lang="en-US" sz="4000" b="1" dirty="0"/>
              <a:t>Date due: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87569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3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192"/>
            <a:ext cx="9144000" cy="44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Formulae from valencies</a:t>
            </a:r>
          </a:p>
        </p:txBody>
      </p:sp>
      <p:sp>
        <p:nvSpPr>
          <p:cNvPr id="430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Working out the formula of compounds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Wingdings" panose="05000000000000000000" pitchFamily="2" charset="2"/>
              <a:buChar char="»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750">
                <a:solidFill>
                  <a:srgbClr val="FFFFFF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B25E7-4611-4A83-BD31-16960C9F0FDE}"/>
              </a:ext>
            </a:extLst>
          </p:cNvPr>
          <p:cNvSpPr txBox="1"/>
          <p:nvPr/>
        </p:nvSpPr>
        <p:spPr>
          <a:xfrm>
            <a:off x="7772400" y="3867894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w/s 8Fb8 for notes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6"/>
          <p:cNvSpPr>
            <a:spLocks noGrp="1"/>
          </p:cNvSpPr>
          <p:nvPr>
            <p:ph idx="1"/>
          </p:nvPr>
        </p:nvSpPr>
        <p:spPr>
          <a:xfrm>
            <a:off x="1494235" y="1383506"/>
            <a:ext cx="6155531" cy="2106216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GB" altLang="en-US" sz="2100"/>
              <a:t>The valency of an element equals the number of bonds it has to make when it combines with other elements to form compounds.</a:t>
            </a:r>
          </a:p>
          <a:p>
            <a:pPr>
              <a:spcBef>
                <a:spcPct val="40000"/>
              </a:spcBef>
            </a:pPr>
            <a:r>
              <a:rPr lang="en-GB" altLang="en-US" sz="2100"/>
              <a:t>We can work out the formula for any compound by looking at the valencies of all the atoms it contains.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Wingdings" panose="05000000000000000000" pitchFamily="2" charset="2"/>
              <a:buChar char="»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750">
                <a:solidFill>
                  <a:srgbClr val="FFFFFF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5060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700">
                <a:solidFill>
                  <a:srgbClr val="006786"/>
                </a:solidFill>
                <a:cs typeface="Arial" panose="020B0604020202020204" pitchFamily="34" charset="0"/>
              </a:rPr>
              <a:t>Formulae from valencies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Content Placeholder 6"/>
          <p:cNvSpPr>
            <a:spLocks noGrp="1"/>
          </p:cNvSpPr>
          <p:nvPr>
            <p:ph idx="4294967295"/>
          </p:nvPr>
        </p:nvSpPr>
        <p:spPr>
          <a:xfrm>
            <a:off x="1385888" y="2814638"/>
            <a:ext cx="6155531" cy="1944291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100"/>
              <a:t>Water is a compound of hydrogen and oxygen.</a:t>
            </a:r>
          </a:p>
          <a:p>
            <a:pPr marL="0" indent="0">
              <a:buNone/>
            </a:pPr>
            <a:r>
              <a:rPr lang="en-GB" altLang="en-US" sz="2100"/>
              <a:t>Oxygen has a valency of 2, so forms 2 bonds.</a:t>
            </a:r>
          </a:p>
          <a:p>
            <a:pPr marL="0" indent="0">
              <a:buNone/>
            </a:pPr>
            <a:r>
              <a:rPr lang="en-GB" altLang="en-US" sz="2100"/>
              <a:t>Hydrogen has a valency of 1, so forms 1 bond.</a:t>
            </a:r>
          </a:p>
          <a:p>
            <a:pPr marL="0" indent="0">
              <a:buNone/>
            </a:pPr>
            <a:r>
              <a:rPr lang="en-GB" altLang="en-US" sz="2100"/>
              <a:t>The formula for water is H</a:t>
            </a:r>
            <a:r>
              <a:rPr lang="en-GB" altLang="en-US" sz="2100" baseline="-25000"/>
              <a:t>2</a:t>
            </a:r>
            <a:r>
              <a:rPr lang="en-GB" altLang="en-US" sz="2100"/>
              <a:t>O as there are 2 hydrogen atoms and 1 oxygen atom.</a:t>
            </a:r>
          </a:p>
        </p:txBody>
      </p:sp>
      <p:sp>
        <p:nvSpPr>
          <p:cNvPr id="47107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750">
                <a:solidFill>
                  <a:srgbClr val="FFFFFF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7108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700">
                <a:solidFill>
                  <a:srgbClr val="006786"/>
                </a:solidFill>
                <a:cs typeface="Arial" panose="020B0604020202020204" pitchFamily="34" charset="0"/>
              </a:rPr>
              <a:t>Formulae from valencies</a:t>
            </a:r>
          </a:p>
        </p:txBody>
      </p:sp>
      <p:pic>
        <p:nvPicPr>
          <p:cNvPr id="47109" name="Picture 6" descr="8F_p_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9" y="1059656"/>
            <a:ext cx="307776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Content Placeholder 6"/>
          <p:cNvSpPr>
            <a:spLocks noGrp="1"/>
          </p:cNvSpPr>
          <p:nvPr>
            <p:ph idx="4294967295"/>
          </p:nvPr>
        </p:nvSpPr>
        <p:spPr>
          <a:xfrm>
            <a:off x="1385888" y="1221581"/>
            <a:ext cx="6155531" cy="113466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100"/>
              <a:t>The periodic table can be used to predict the valency of atoms.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altLang="en-US" sz="2100"/>
              <a:t>The valency of most elements follow this rule: </a:t>
            </a:r>
          </a:p>
        </p:txBody>
      </p:sp>
      <p:sp>
        <p:nvSpPr>
          <p:cNvPr id="49155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750">
                <a:solidFill>
                  <a:srgbClr val="FFFFFF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9156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700">
                <a:solidFill>
                  <a:srgbClr val="006786"/>
                </a:solidFill>
                <a:cs typeface="Arial" panose="020B0604020202020204" pitchFamily="34" charset="0"/>
              </a:rPr>
              <a:t>Formulae from valencies</a:t>
            </a:r>
          </a:p>
        </p:txBody>
      </p:sp>
      <p:graphicFrame>
        <p:nvGraphicFramePr>
          <p:cNvPr id="112710" name="Group 70"/>
          <p:cNvGraphicFramePr>
            <a:graphicFrameLocks noGrp="1"/>
          </p:cNvGraphicFramePr>
          <p:nvPr/>
        </p:nvGraphicFramePr>
        <p:xfrm>
          <a:off x="1818085" y="2625329"/>
          <a:ext cx="5400675" cy="1133476"/>
        </p:xfrm>
        <a:graphic>
          <a:graphicData uri="http://schemas.openxmlformats.org/drawingml/2006/table">
            <a:tbl>
              <a:tblPr/>
              <a:tblGrid>
                <a:gridCol w="1026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5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Group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Valency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ontent Placeholder 6"/>
          <p:cNvSpPr>
            <a:spLocks noGrp="1"/>
          </p:cNvSpPr>
          <p:nvPr>
            <p:ph idx="4294967295"/>
          </p:nvPr>
        </p:nvSpPr>
        <p:spPr>
          <a:xfrm>
            <a:off x="1494235" y="2247900"/>
            <a:ext cx="6155531" cy="2484835"/>
          </a:xfrm>
        </p:spPr>
        <p:txBody>
          <a:bodyPr/>
          <a:lstStyle/>
          <a:p>
            <a:pPr marL="272654" indent="-272654">
              <a:buNone/>
            </a:pPr>
            <a:r>
              <a:rPr lang="en-GB" altLang="en-US" sz="1950"/>
              <a:t>For example:</a:t>
            </a:r>
          </a:p>
          <a:p>
            <a:pPr marL="272654" indent="-272654"/>
            <a:r>
              <a:rPr lang="en-GB" altLang="en-US" sz="1950"/>
              <a:t>Sodium (Na) is in Group 1, so has valency 1.</a:t>
            </a:r>
          </a:p>
          <a:p>
            <a:pPr marL="272654" indent="-272654"/>
            <a:r>
              <a:rPr lang="en-GB" altLang="en-US" sz="1950"/>
              <a:t>Chlorine (Cl) is in Group 7 and also has valency 1. </a:t>
            </a:r>
          </a:p>
          <a:p>
            <a:pPr marL="272654" indent="-272654"/>
            <a:r>
              <a:rPr lang="en-GB" altLang="en-US" sz="1950"/>
              <a:t>So, the formula for sodium chloride is ________ .        </a:t>
            </a:r>
          </a:p>
          <a:p>
            <a:pPr marL="272654" indent="-272654"/>
            <a:r>
              <a:rPr lang="en-GB" altLang="en-US" sz="1950"/>
              <a:t>Magnesium is in Group 2 so has valency 2.</a:t>
            </a:r>
          </a:p>
          <a:p>
            <a:pPr marL="272654" indent="-272654"/>
            <a:r>
              <a:rPr lang="en-GB" altLang="en-US" sz="1950"/>
              <a:t>Oxygen is in Group 6 and also has valency 2.</a:t>
            </a:r>
          </a:p>
          <a:p>
            <a:pPr marL="272654" indent="-272654"/>
            <a:r>
              <a:rPr lang="en-GB" altLang="en-US" sz="1950"/>
              <a:t>So, the formula for magnesium oxide is _______ .</a:t>
            </a:r>
          </a:p>
        </p:txBody>
      </p:sp>
      <p:sp>
        <p:nvSpPr>
          <p:cNvPr id="51203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750">
                <a:solidFill>
                  <a:srgbClr val="FFFFFF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1204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700">
                <a:solidFill>
                  <a:srgbClr val="006786"/>
                </a:solidFill>
                <a:cs typeface="Arial" panose="020B0604020202020204" pitchFamily="34" charset="0"/>
              </a:rPr>
              <a:t>Formulae from valencies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494235" y="1029892"/>
            <a:ext cx="600908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If two atoms have the same valency, they both form the same number of bonds. This means there are no numbers in the formula, just the symbols of the two atoms.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6137673" y="3307557"/>
            <a:ext cx="74251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NaCl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6267450" y="4375548"/>
            <a:ext cx="72648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MgO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build="p" autoUpdateAnimBg="0"/>
      <p:bldP spid="114694" grpId="0"/>
      <p:bldP spid="1146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750">
                <a:solidFill>
                  <a:srgbClr val="FFFFFF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868592" y="2209800"/>
            <a:ext cx="10246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C      H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385888" y="1221581"/>
            <a:ext cx="615553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If two atoms have different valencies, we use the </a:t>
            </a:r>
            <a:r>
              <a:rPr lang="en-GB" altLang="en-US" sz="1950">
                <a:solidFill>
                  <a:srgbClr val="006786"/>
                </a:solidFill>
                <a:cs typeface="Arial" panose="020B0604020202020204" pitchFamily="34" charset="0"/>
              </a:rPr>
              <a:t>cross-over method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to work out the formula.</a:t>
            </a:r>
          </a:p>
          <a:p>
            <a:pPr defTabSz="685800" eaLnBrk="0" fontAlgn="base" hangingPunct="0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Let’s use methane as an example.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1385888" y="2247901"/>
            <a:ext cx="4266010" cy="183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defTabSz="685800" fontAlgn="base">
              <a:spcBef>
                <a:spcPct val="4000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Write down the symbols of the atoms.</a:t>
            </a:r>
          </a:p>
          <a:p>
            <a:pPr marL="272654" indent="-272654" defTabSz="685800" fontAlgn="base">
              <a:spcBef>
                <a:spcPct val="4000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Write the valencies of the atoms under their symbols.</a:t>
            </a:r>
          </a:p>
          <a:p>
            <a:pPr marL="272654" indent="-272654" defTabSz="685800" fontAlgn="base">
              <a:spcBef>
                <a:spcPct val="4000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Cross-over the valencies.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5868591" y="2641997"/>
            <a:ext cx="10102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4       1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4086225" y="4083844"/>
            <a:ext cx="3914775" cy="75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The formula for methane is CH</a:t>
            </a:r>
            <a:r>
              <a:rPr lang="en-GB" altLang="en-US" sz="1950" baseline="-2500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</a:p>
          <a:p>
            <a:pPr defTabSz="685800" fontAlgn="base">
              <a:spcAft>
                <a:spcPct val="0"/>
              </a:spcAft>
              <a:buNone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(we do not write 1 in the formula).</a:t>
            </a: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V="1">
            <a:off x="6115050" y="2463403"/>
            <a:ext cx="448866" cy="328613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H="1" flipV="1">
            <a:off x="6137673" y="2463404"/>
            <a:ext cx="435769" cy="344090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8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700">
                <a:solidFill>
                  <a:srgbClr val="006786"/>
                </a:solidFill>
                <a:cs typeface="Arial" panose="020B0604020202020204" pitchFamily="34" charset="0"/>
              </a:rPr>
              <a:t>Formulae from valencies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/>
      <p:bldP spid="116746" grpId="0"/>
      <p:bldP spid="1167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868591" y="2490787"/>
            <a:ext cx="10102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2       1</a:t>
            </a:r>
          </a:p>
        </p:txBody>
      </p:sp>
      <p:sp>
        <p:nvSpPr>
          <p:cNvPr id="55299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750">
                <a:solidFill>
                  <a:srgbClr val="FFFFFF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706667" y="1951435"/>
            <a:ext cx="126348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Mg      Cl</a:t>
            </a:r>
          </a:p>
        </p:txBody>
      </p:sp>
      <p:sp>
        <p:nvSpPr>
          <p:cNvPr id="55301" name="Content Placeholder 2"/>
          <p:cNvSpPr>
            <a:spLocks/>
          </p:cNvSpPr>
          <p:nvPr/>
        </p:nvSpPr>
        <p:spPr bwMode="auto">
          <a:xfrm>
            <a:off x="1385888" y="1087041"/>
            <a:ext cx="6318647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Aft>
                <a:spcPct val="0"/>
              </a:spcAft>
              <a:buNone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Use the cross-over method to find the formula of these compounds: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2303860" y="1734742"/>
            <a:ext cx="2862263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defTabSz="685800" fontAlgn="base">
              <a:spcBef>
                <a:spcPct val="4000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Magnesium chloride:</a:t>
            </a:r>
          </a:p>
          <a:p>
            <a:pPr marL="272654" indent="-272654" defTabSz="685800" fontAlgn="base">
              <a:spcBef>
                <a:spcPct val="4000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Symbols</a:t>
            </a:r>
          </a:p>
          <a:p>
            <a:pPr marL="272654" indent="-272654" defTabSz="685800" fontAlgn="base">
              <a:spcBef>
                <a:spcPct val="4000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Valencies</a:t>
            </a:r>
          </a:p>
          <a:p>
            <a:pPr marL="272654" indent="-272654" defTabSz="685800" fontAlgn="base">
              <a:spcBef>
                <a:spcPct val="4000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Cross-over for formula:</a:t>
            </a: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 flipV="1">
            <a:off x="6137673" y="2275285"/>
            <a:ext cx="415528" cy="373856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 flipH="1" flipV="1">
            <a:off x="6137672" y="2275285"/>
            <a:ext cx="403622" cy="355997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5" name="Title 9"/>
          <p:cNvSpPr>
            <a:spLocks/>
          </p:cNvSpPr>
          <p:nvPr/>
        </p:nvSpPr>
        <p:spPr bwMode="auto">
          <a:xfrm>
            <a:off x="1657350" y="571500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700">
                <a:solidFill>
                  <a:srgbClr val="006786"/>
                </a:solidFill>
                <a:cs typeface="Arial" panose="020B0604020202020204" pitchFamily="34" charset="0"/>
              </a:rPr>
              <a:t>Formulae from valencies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2302669" y="3273029"/>
            <a:ext cx="2915841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defTabSz="685800" fontAlgn="base">
              <a:spcBef>
                <a:spcPct val="40000"/>
              </a:spcBef>
              <a:spcAft>
                <a:spcPct val="0"/>
              </a:spcAft>
              <a:buNone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Lithium oxide:</a:t>
            </a:r>
          </a:p>
          <a:p>
            <a:pPr marL="272654" indent="-272654" defTabSz="685800" fontAlgn="base">
              <a:spcBef>
                <a:spcPct val="4000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Symbols</a:t>
            </a:r>
          </a:p>
          <a:p>
            <a:pPr marL="272654" indent="-272654" defTabSz="685800" fontAlgn="base">
              <a:spcBef>
                <a:spcPct val="4000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Valencies</a:t>
            </a:r>
          </a:p>
          <a:p>
            <a:pPr marL="272654" indent="-272654" defTabSz="685800" fontAlgn="base">
              <a:spcBef>
                <a:spcPct val="4000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Cross-over for formula: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5868592" y="2868216"/>
            <a:ext cx="91082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MgCl</a:t>
            </a:r>
            <a:r>
              <a:rPr lang="en-GB" altLang="en-US" sz="2100" baseline="-25000">
                <a:solidFill>
                  <a:srgbClr val="006786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5813823" y="3489722"/>
            <a:ext cx="105509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Li      O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5813823" y="4029075"/>
            <a:ext cx="10102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1       2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5868591" y="4407694"/>
            <a:ext cx="6415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Li</a:t>
            </a:r>
            <a:r>
              <a:rPr lang="en-GB" altLang="en-US" sz="2100" baseline="-25000">
                <a:solidFill>
                  <a:srgbClr val="006786"/>
                </a:solidFill>
                <a:cs typeface="Arial" panose="020B0604020202020204" pitchFamily="34" charset="0"/>
              </a:rPr>
              <a:t>2</a:t>
            </a: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 flipH="1" flipV="1">
            <a:off x="6084094" y="3813573"/>
            <a:ext cx="414338" cy="334565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 flipV="1">
            <a:off x="6084094" y="3813573"/>
            <a:ext cx="447675" cy="350044"/>
          </a:xfrm>
          <a:prstGeom prst="line">
            <a:avLst/>
          </a:prstGeom>
          <a:noFill/>
          <a:ln w="50800">
            <a:solidFill>
              <a:srgbClr val="00678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  <p:bldP spid="118788" grpId="0"/>
      <p:bldP spid="118797" grpId="0"/>
      <p:bldP spid="118798" grpId="0"/>
      <p:bldP spid="118799" grpId="0"/>
      <p:bldP spid="1188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750">
                <a:solidFill>
                  <a:srgbClr val="FFFFFF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7347" name="Content Placeholder 2"/>
          <p:cNvSpPr>
            <a:spLocks/>
          </p:cNvSpPr>
          <p:nvPr/>
        </p:nvSpPr>
        <p:spPr bwMode="auto">
          <a:xfrm>
            <a:off x="1385888" y="1221581"/>
            <a:ext cx="6318647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Work out the formula of these compounds: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1439466" y="1681163"/>
            <a:ext cx="5617369" cy="313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5825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72654" indent="-272654" defTabSz="685800" fontAlgn="base"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Potassium chloride</a:t>
            </a:r>
          </a:p>
          <a:p>
            <a:pPr marL="664369" lvl="1" indent="-257175" defTabSz="685800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				Answer:</a:t>
            </a:r>
          </a:p>
          <a:p>
            <a:pPr marL="272654" indent="-272654" defTabSz="685800" fontAlgn="base"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Calcium oxide</a:t>
            </a:r>
          </a:p>
          <a:p>
            <a:pPr marL="942975" lvl="2" indent="-257175" defTabSz="685800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			Answer:</a:t>
            </a:r>
          </a:p>
          <a:p>
            <a:pPr marL="272654" indent="-272654" defTabSz="685800" fontAlgn="base"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Sodium oxide</a:t>
            </a:r>
          </a:p>
          <a:p>
            <a:pPr marL="664369" lvl="1" indent="-257175" defTabSz="685800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				Answer:</a:t>
            </a:r>
          </a:p>
          <a:p>
            <a:pPr marL="272654" indent="-272654" defTabSz="685800" fontAlgn="base">
              <a:spcAft>
                <a:spcPct val="0"/>
              </a:spcAft>
              <a:buFont typeface="Wingdings" panose="05000000000000000000" pitchFamily="2" charset="2"/>
              <a:buAutoNum type="arabicPeriod"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Aluminium oxide</a:t>
            </a:r>
          </a:p>
          <a:p>
            <a:pPr marL="664369" lvl="1" indent="-257175" defTabSz="685800" fontAlgn="base"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0000"/>
                </a:solidFill>
                <a:cs typeface="Arial" panose="020B0604020202020204" pitchFamily="34" charset="0"/>
              </a:rPr>
              <a:t>				Answer:</a:t>
            </a:r>
          </a:p>
        </p:txBody>
      </p:sp>
      <p:sp>
        <p:nvSpPr>
          <p:cNvPr id="57349" name="Title 9"/>
          <p:cNvSpPr>
            <a:spLocks/>
          </p:cNvSpPr>
          <p:nvPr/>
        </p:nvSpPr>
        <p:spPr bwMode="auto">
          <a:xfrm>
            <a:off x="1656160" y="573881"/>
            <a:ext cx="5829300" cy="5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700">
                <a:solidFill>
                  <a:srgbClr val="006786"/>
                </a:solidFill>
                <a:cs typeface="Arial" panose="020B0604020202020204" pitchFamily="34" charset="0"/>
              </a:rPr>
              <a:t>Formulae from valencies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4625579" y="2058591"/>
            <a:ext cx="61747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KCl</a:t>
            </a:r>
            <a:endParaRPr lang="en-GB" altLang="en-US" sz="2100" baseline="-25000">
              <a:solidFill>
                <a:srgbClr val="006786"/>
              </a:solidFill>
              <a:cs typeface="Arial" panose="020B0604020202020204" pitchFamily="34" charset="0"/>
            </a:endParaRP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4624388" y="4380310"/>
            <a:ext cx="83227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Al</a:t>
            </a:r>
            <a:r>
              <a:rPr lang="en-GB" altLang="en-US" sz="2100" baseline="-25000">
                <a:solidFill>
                  <a:srgbClr val="006786"/>
                </a:solidFill>
                <a:cs typeface="Arial" panose="020B0604020202020204" pitchFamily="34" charset="0"/>
              </a:rPr>
              <a:t>2</a:t>
            </a: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O</a:t>
            </a:r>
            <a:r>
              <a:rPr lang="en-GB" altLang="en-US" sz="2100" baseline="-25000">
                <a:solidFill>
                  <a:srgbClr val="006786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4625578" y="2814637"/>
            <a:ext cx="73770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CaO</a:t>
            </a:r>
            <a:endParaRPr lang="en-GB" altLang="en-US" sz="2100" baseline="-25000">
              <a:solidFill>
                <a:srgbClr val="006786"/>
              </a:solidFill>
              <a:cs typeface="Arial" panose="020B0604020202020204" pitchFamily="34" charset="0"/>
            </a:endParaRP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4625579" y="3596878"/>
            <a:ext cx="83708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Na</a:t>
            </a:r>
            <a:r>
              <a:rPr lang="en-GB" altLang="en-US" sz="2100" baseline="-25000">
                <a:solidFill>
                  <a:srgbClr val="006786"/>
                </a:solidFill>
                <a:cs typeface="Arial" panose="020B0604020202020204" pitchFamily="34" charset="0"/>
              </a:rPr>
              <a:t>2</a:t>
            </a:r>
            <a:r>
              <a:rPr lang="en-GB" altLang="en-US" sz="2100">
                <a:solidFill>
                  <a:srgbClr val="006786"/>
                </a:solidFill>
                <a:cs typeface="Arial" panose="020B0604020202020204" pitchFamily="34" charset="0"/>
              </a:rPr>
              <a:t>O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/>
      <p:bldP spid="120846" grpId="0"/>
      <p:bldP spid="120849" grpId="0"/>
      <p:bldP spid="1208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018" y="411510"/>
            <a:ext cx="8229600" cy="540544"/>
          </a:xfrm>
        </p:spPr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788" y="885080"/>
            <a:ext cx="9144364" cy="3846910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Explain how chemical reactions are different to physical changes.</a:t>
            </a:r>
            <a:endParaRPr lang="en-GB" altLang="en-US" dirty="0">
              <a:solidFill>
                <a:srgbClr val="934C74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Explain the difference between physical and chemical properties of a substance.</a:t>
            </a:r>
            <a:r>
              <a:rPr lang="en-GB" altLang="en-US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Use observations to decide whether a chemical reaction has taken place.</a:t>
            </a:r>
            <a:r>
              <a:rPr lang="en-GB" altLang="en-US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Model simple chemical reactions using word equations.</a:t>
            </a:r>
            <a:endParaRPr lang="en-GB" altLang="en-US" dirty="0"/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/>
              <a:t>Use a simple (Dalton’s) model to describe a compound.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Model more complex chemical reactions using word equations.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Describe how atoms are rearranged in chemical reactions.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Write simple chemical formulae from information on structure.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Interpret formulae to identify the types of and ratio of atoms in a compound.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Give a simple description of the valency of an element and use these to deduce the formula of compounds (containing two main group elements). </a:t>
            </a:r>
            <a:endParaRPr lang="en-GB" altLang="en-US" dirty="0"/>
          </a:p>
          <a:p>
            <a:pPr marL="403622" lvl="1" indent="-269081">
              <a:spcBef>
                <a:spcPct val="40000"/>
              </a:spcBef>
            </a:pPr>
            <a:endParaRPr lang="en-GB" altLang="en-US" dirty="0"/>
          </a:p>
          <a:p>
            <a:pPr marL="403622" lvl="1" indent="-269081" eaLnBrk="1" hangingPunct="1">
              <a:spcBef>
                <a:spcPct val="40000"/>
              </a:spcBef>
            </a:pPr>
            <a:endParaRPr lang="en-GB" altLang="en-US" dirty="0">
              <a:solidFill>
                <a:srgbClr val="934C74"/>
              </a:solidFill>
            </a:endParaRPr>
          </a:p>
        </p:txBody>
      </p:sp>
      <p:sp>
        <p:nvSpPr>
          <p:cNvPr id="4100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750">
                <a:solidFill>
                  <a:srgbClr val="FFFFFF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018" y="411510"/>
            <a:ext cx="8229600" cy="540544"/>
          </a:xfrm>
        </p:spPr>
        <p:txBody>
          <a:bodyPr/>
          <a:lstStyle/>
          <a:p>
            <a:pPr eaLnBrk="1" hangingPunct="1"/>
            <a:r>
              <a:rPr lang="en-GB" altLang="en-US" dirty="0"/>
              <a:t>Objectives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788" y="885080"/>
            <a:ext cx="9144364" cy="3846910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Explain how chemical reactions are different to physical changes.</a:t>
            </a:r>
            <a:endParaRPr lang="en-GB" altLang="en-US" dirty="0">
              <a:solidFill>
                <a:srgbClr val="934C74"/>
              </a:solidFill>
            </a:endParaRP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Explain the difference between physical and chemical properties of a substance.</a:t>
            </a:r>
            <a:r>
              <a:rPr lang="en-GB" altLang="en-US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Use observations to decide whether a chemical reaction has taken place.</a:t>
            </a:r>
            <a:r>
              <a:rPr lang="en-GB" altLang="en-US" dirty="0"/>
              <a:t>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US" altLang="en-US" dirty="0"/>
              <a:t>Model simple chemical reactions using word equations.</a:t>
            </a:r>
            <a:endParaRPr lang="en-GB" altLang="en-US" dirty="0"/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dirty="0"/>
              <a:t>Use a simple (Dalton’s) model to describe a compound.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Model more complex chemical reactions using word equations.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Describe how atoms are rearranged in chemical reactions.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Write simple chemical formulae from information on structure.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Interpret formulae to identify the types of and ratio of atoms in a compound.</a:t>
            </a:r>
          </a:p>
          <a:p>
            <a:pPr marL="403622" lvl="1" indent="-269081">
              <a:spcBef>
                <a:spcPct val="40000"/>
              </a:spcBef>
            </a:pPr>
            <a:r>
              <a:rPr lang="en-US" altLang="en-US" dirty="0"/>
              <a:t>Give a simple description of the valency of an element and use these to deduce the formula of compounds (containing two main group elements). </a:t>
            </a:r>
            <a:endParaRPr lang="en-GB" altLang="en-US" dirty="0"/>
          </a:p>
          <a:p>
            <a:pPr marL="403622" lvl="1" indent="-269081">
              <a:spcBef>
                <a:spcPct val="40000"/>
              </a:spcBef>
            </a:pPr>
            <a:endParaRPr lang="en-GB" altLang="en-US" dirty="0"/>
          </a:p>
          <a:p>
            <a:pPr marL="403622" lvl="1" indent="-269081" eaLnBrk="1" hangingPunct="1">
              <a:spcBef>
                <a:spcPct val="40000"/>
              </a:spcBef>
            </a:pPr>
            <a:endParaRPr lang="en-GB" altLang="en-US" dirty="0">
              <a:solidFill>
                <a:srgbClr val="934C74"/>
              </a:solidFill>
            </a:endParaRPr>
          </a:p>
        </p:txBody>
      </p:sp>
      <p:sp>
        <p:nvSpPr>
          <p:cNvPr id="4100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750">
                <a:solidFill>
                  <a:srgbClr val="FFFFFF"/>
                </a:solidFill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01184418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55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400" u="sng" kern="0" dirty="0">
                <a:solidFill>
                  <a:srgbClr val="000000"/>
                </a:solidFill>
              </a:rPr>
              <a:t>8Fb Chemical properties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24328" y="39459"/>
            <a:ext cx="1613917" cy="804099"/>
          </a:xfrm>
          <a:ln>
            <a:noFill/>
          </a:ln>
        </p:spPr>
        <p:txBody>
          <a:bodyPr/>
          <a:lstStyle/>
          <a:p>
            <a:pPr algn="ctr"/>
            <a:r>
              <a:rPr lang="en-GB" sz="2800" u="sng" dirty="0">
                <a:solidFill>
                  <a:schemeClr val="tx1"/>
                </a:solidFill>
              </a:rPr>
              <a:t>17-Jul-18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860" y="4700935"/>
            <a:ext cx="1809015" cy="415498"/>
            <a:chOff x="253025" y="5447323"/>
            <a:chExt cx="2412020" cy="553997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dirty="0">
                  <a:latin typeface="Trebuchet MS" pitchFamily="34" charset="0"/>
                </a:rPr>
                <a:t>@</a:t>
              </a:r>
              <a:r>
                <a:rPr lang="en-GB" sz="2100" b="1" dirty="0" err="1"/>
                <a:t>hpscience</a:t>
              </a:r>
              <a:endParaRPr lang="en-GB" sz="21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486" y="4723833"/>
            <a:ext cx="2845978" cy="327029"/>
          </a:xfrm>
          <a:prstGeom prst="rect">
            <a:avLst/>
          </a:prstGeom>
        </p:spPr>
      </p:pic>
      <p:pic>
        <p:nvPicPr>
          <p:cNvPr id="15" name="Picture 14" descr="yt-brand-standard-logo-95x40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47702" y="4698919"/>
            <a:ext cx="857891" cy="361217"/>
          </a:xfrm>
          <a:prstGeom prst="rect">
            <a:avLst/>
          </a:prstGeom>
        </p:spPr>
      </p:pic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26640" y="800122"/>
            <a:ext cx="8935520" cy="59932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 lIns="91416" tIns="45708" rIns="91416" bIns="45708"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 2"/>
              <a:buChar char="!"/>
              <a:tabLst>
                <a:tab pos="407074" algn="l"/>
              </a:tabLst>
            </a:pPr>
            <a:r>
              <a:rPr lang="en-GB" altLang="en-US" sz="2800" dirty="0">
                <a:solidFill>
                  <a:schemeClr val="bg1"/>
                </a:solidFill>
                <a:sym typeface="Wingdings 2" pitchFamily="18" charset="2"/>
              </a:rPr>
              <a:t>Which of these pictures show chemical changes?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FEE08A-1AAD-4978-B800-A87097716C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40" y="1399447"/>
            <a:ext cx="9117360" cy="3676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172133-DB8F-4D04-B3D8-0D7FF8D314EA}"/>
              </a:ext>
            </a:extLst>
          </p:cNvPr>
          <p:cNvSpPr txBox="1"/>
          <p:nvPr/>
        </p:nvSpPr>
        <p:spPr>
          <a:xfrm>
            <a:off x="323528" y="1635646"/>
            <a:ext cx="4320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93F2E0-274B-4A41-9843-46C5A2F8B3A4}"/>
              </a:ext>
            </a:extLst>
          </p:cNvPr>
          <p:cNvSpPr txBox="1"/>
          <p:nvPr/>
        </p:nvSpPr>
        <p:spPr>
          <a:xfrm>
            <a:off x="6437660" y="1631653"/>
            <a:ext cx="4320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E2A38F-FD28-4D8B-8108-69C8566FB80A}"/>
              </a:ext>
            </a:extLst>
          </p:cNvPr>
          <p:cNvSpPr txBox="1"/>
          <p:nvPr/>
        </p:nvSpPr>
        <p:spPr>
          <a:xfrm>
            <a:off x="6132860" y="3237584"/>
            <a:ext cx="4320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50D7B1-20FF-4ABD-BCCA-9AEC3608990A}"/>
              </a:ext>
            </a:extLst>
          </p:cNvPr>
          <p:cNvSpPr txBox="1"/>
          <p:nvPr/>
        </p:nvSpPr>
        <p:spPr>
          <a:xfrm>
            <a:off x="3380594" y="3237584"/>
            <a:ext cx="4320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097458-D0D6-41EF-A4B4-922206B1C05E}"/>
              </a:ext>
            </a:extLst>
          </p:cNvPr>
          <p:cNvSpPr txBox="1"/>
          <p:nvPr/>
        </p:nvSpPr>
        <p:spPr>
          <a:xfrm>
            <a:off x="412304" y="3265896"/>
            <a:ext cx="4320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B38953-CF5E-4C1B-AFD0-637575CE66F9}"/>
              </a:ext>
            </a:extLst>
          </p:cNvPr>
          <p:cNvSpPr txBox="1"/>
          <p:nvPr/>
        </p:nvSpPr>
        <p:spPr>
          <a:xfrm>
            <a:off x="3380594" y="1631653"/>
            <a:ext cx="4320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761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9017DDC9-1A1D-4FF1-B07A-DCCC7FFD7B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3654" y="86915"/>
            <a:ext cx="9177653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How can you spot a chemical reaction?</a:t>
            </a:r>
          </a:p>
        </p:txBody>
      </p:sp>
      <p:sp>
        <p:nvSpPr>
          <p:cNvPr id="572421" name="Text Box 5">
            <a:extLst>
              <a:ext uri="{FF2B5EF4-FFF2-40B4-BE49-F238E27FC236}">
                <a16:creationId xmlns:a16="http://schemas.microsoft.com/office/drawing/2014/main" id="{2B04C4C4-79E5-4C9E-A21A-DD9ADC213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556" y="854689"/>
            <a:ext cx="9190556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defTabSz="685800" eaLnBrk="0" hangingPunct="0">
              <a:spcBef>
                <a:spcPct val="50000"/>
              </a:spcBef>
              <a:defRPr/>
            </a:pPr>
            <a:r>
              <a:rPr lang="en-GB" altLang="en-US" sz="2200" dirty="0">
                <a:solidFill>
                  <a:srgbClr val="000066"/>
                </a:solidFill>
                <a:latin typeface="Arial" charset="0"/>
              </a:rPr>
              <a:t>You might recognize that a chemical reaction is happening because the substances involved</a:t>
            </a:r>
            <a:r>
              <a:rPr lang="en-GB" altLang="en-US" sz="2400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572422" name="Text Box 6">
            <a:extLst>
              <a:ext uri="{FF2B5EF4-FFF2-40B4-BE49-F238E27FC236}">
                <a16:creationId xmlns:a16="http://schemas.microsoft.com/office/drawing/2014/main" id="{EEA3850D-E9FA-41B7-A069-F7F7FBAC9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0" y="1564989"/>
            <a:ext cx="3367309" cy="34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55600" indent="-3556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3498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685800" eaLnBrk="0" hangingPunct="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l"/>
              <a:defRPr/>
            </a:pPr>
            <a:r>
              <a:rPr lang="en-GB" altLang="en-US" sz="2200" dirty="0">
                <a:solidFill>
                  <a:srgbClr val="000066"/>
                </a:solidFill>
                <a:latin typeface="Arial" charset="0"/>
              </a:rPr>
              <a:t>change colour</a:t>
            </a:r>
          </a:p>
          <a:p>
            <a:pPr defTabSz="685800" eaLnBrk="0" hangingPunct="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l"/>
              <a:defRPr/>
            </a:pPr>
            <a:r>
              <a:rPr lang="en-GB" altLang="en-US" sz="2200" dirty="0">
                <a:solidFill>
                  <a:srgbClr val="000066"/>
                </a:solidFill>
                <a:latin typeface="Arial" charset="0"/>
              </a:rPr>
              <a:t>give off a gas</a:t>
            </a:r>
          </a:p>
          <a:p>
            <a:pPr defTabSz="685800" eaLnBrk="0" hangingPunct="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l"/>
              <a:defRPr/>
            </a:pPr>
            <a:r>
              <a:rPr lang="en-GB" altLang="en-US" sz="2200" dirty="0">
                <a:solidFill>
                  <a:srgbClr val="000066"/>
                </a:solidFill>
                <a:latin typeface="Arial" charset="0"/>
              </a:rPr>
              <a:t>get hot</a:t>
            </a:r>
          </a:p>
          <a:p>
            <a:pPr defTabSz="685800" eaLnBrk="0" hangingPunct="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l"/>
              <a:defRPr/>
            </a:pPr>
            <a:r>
              <a:rPr lang="en-GB" altLang="en-US" sz="2200" dirty="0">
                <a:solidFill>
                  <a:srgbClr val="000066"/>
                </a:solidFill>
                <a:latin typeface="Arial" charset="0"/>
              </a:rPr>
              <a:t>get cold</a:t>
            </a:r>
          </a:p>
          <a:p>
            <a:pPr defTabSz="685800" eaLnBrk="0" hangingPunct="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l"/>
              <a:defRPr/>
            </a:pPr>
            <a:r>
              <a:rPr lang="en-GB" altLang="en-US" sz="2200" dirty="0">
                <a:solidFill>
                  <a:srgbClr val="000066"/>
                </a:solidFill>
                <a:latin typeface="Arial" charset="0"/>
              </a:rPr>
              <a:t>give out light</a:t>
            </a:r>
          </a:p>
          <a:p>
            <a:pPr defTabSz="685800" eaLnBrk="0" hangingPunct="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l"/>
              <a:defRPr/>
            </a:pPr>
            <a:r>
              <a:rPr lang="en-GB" altLang="en-US" sz="2200" dirty="0">
                <a:solidFill>
                  <a:srgbClr val="000066"/>
                </a:solidFill>
                <a:latin typeface="Arial" charset="0"/>
              </a:rPr>
              <a:t>make smells</a:t>
            </a:r>
          </a:p>
          <a:p>
            <a:pPr defTabSz="685800" eaLnBrk="0" hangingPunct="0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l"/>
              <a:defRPr/>
            </a:pPr>
            <a:r>
              <a:rPr lang="en-GB" altLang="en-US" sz="2200" dirty="0">
                <a:solidFill>
                  <a:srgbClr val="000066"/>
                </a:solidFill>
                <a:latin typeface="Arial" charset="0"/>
              </a:rPr>
              <a:t>form solids.</a:t>
            </a:r>
          </a:p>
        </p:txBody>
      </p:sp>
      <p:pic>
        <p:nvPicPr>
          <p:cNvPr id="572427" name="Picture 11" descr="19004758_edited">
            <a:extLst>
              <a:ext uri="{FF2B5EF4-FFF2-40B4-BE49-F238E27FC236}">
                <a16:creationId xmlns:a16="http://schemas.microsoft.com/office/drawing/2014/main" id="{F0ABC67A-D8EC-4D9C-B6D6-088A5381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85686"/>
            <a:ext cx="5832648" cy="33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655008F-ABEE-44A5-B20B-CC65AD72F11C}"/>
              </a:ext>
            </a:extLst>
          </p:cNvPr>
          <p:cNvGrpSpPr/>
          <p:nvPr/>
        </p:nvGrpSpPr>
        <p:grpSpPr>
          <a:xfrm>
            <a:off x="2928354" y="1829767"/>
            <a:ext cx="5832648" cy="3108543"/>
            <a:chOff x="3113584" y="1270187"/>
            <a:chExt cx="5832648" cy="31085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CB305E7-FF23-4CC3-AE8C-8125BCFE090A}"/>
                </a:ext>
              </a:extLst>
            </p:cNvPr>
            <p:cNvSpPr txBox="1"/>
            <p:nvPr/>
          </p:nvSpPr>
          <p:spPr>
            <a:xfrm>
              <a:off x="3113584" y="1270187"/>
              <a:ext cx="5832648" cy="31085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dirty="0"/>
                <a:t>New substances are formed in chemical reactions.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dirty="0"/>
                <a:t>Chemical changes are often difficult to reverse</a:t>
              </a:r>
              <a:r>
                <a:rPr lang="en-GB" dirty="0"/>
                <a:t>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800" dirty="0"/>
                <a:t>The chemical properties of a substance describe how it reacts with other substances.</a:t>
              </a:r>
              <a:endParaRPr lang="en-GB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F6B51E-8399-42FD-A30B-F5A57D236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2844" y="1353429"/>
              <a:ext cx="486473" cy="4715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2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2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2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2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2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2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2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CC686-7566-4318-884C-A1D610CB24B0}"/>
              </a:ext>
            </a:extLst>
          </p:cNvPr>
          <p:cNvSpPr txBox="1"/>
          <p:nvPr/>
        </p:nvSpPr>
        <p:spPr>
          <a:xfrm>
            <a:off x="107504" y="12347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w/s 8Fb2 – Types of Change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BB8C6E-0B74-4F7C-82CE-660A8FAEE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320811"/>
              </p:ext>
            </p:extLst>
          </p:nvPr>
        </p:nvGraphicFramePr>
        <p:xfrm>
          <a:off x="323528" y="771550"/>
          <a:ext cx="864096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498">
                  <a:extLst>
                    <a:ext uri="{9D8B030D-6E8A-4147-A177-3AD203B41FA5}">
                      <a16:colId xmlns:a16="http://schemas.microsoft.com/office/drawing/2014/main" val="2758386442"/>
                    </a:ext>
                  </a:extLst>
                </a:gridCol>
                <a:gridCol w="4624166">
                  <a:extLst>
                    <a:ext uri="{9D8B030D-6E8A-4147-A177-3AD203B41FA5}">
                      <a16:colId xmlns:a16="http://schemas.microsoft.com/office/drawing/2014/main" val="3693548255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3732880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lnSpc>
                          <a:spcPct val="250000"/>
                        </a:lnSpc>
                      </a:pPr>
                      <a:r>
                        <a:rPr lang="en-GB" sz="1800" dirty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2800" dirty="0"/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Physical or chemical?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71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8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67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98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30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76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90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A3A65A-932E-47DC-A474-85EF03A77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665" y="1755096"/>
            <a:ext cx="7220669" cy="3393548"/>
          </a:xfrm>
          <a:prstGeom prst="rect">
            <a:avLst/>
          </a:prstGeom>
        </p:spPr>
      </p:pic>
      <p:pic>
        <p:nvPicPr>
          <p:cNvPr id="1026" name="Picture 2" descr="Image result for john dalton">
            <a:extLst>
              <a:ext uri="{FF2B5EF4-FFF2-40B4-BE49-F238E27FC236}">
                <a16:creationId xmlns:a16="http://schemas.microsoft.com/office/drawing/2014/main" id="{D4735245-F138-42EE-BC42-FA2C54C7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72" y="0"/>
            <a:ext cx="2252796" cy="165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C66B10-1EB0-4FF8-B605-0EF0489679B1}"/>
              </a:ext>
            </a:extLst>
          </p:cNvPr>
          <p:cNvSpPr txBox="1"/>
          <p:nvPr/>
        </p:nvSpPr>
        <p:spPr>
          <a:xfrm>
            <a:off x="107504" y="994341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Dalton used this theory to predict that: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28C994-020C-42D4-B70B-3864DBD22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" y="-232"/>
            <a:ext cx="7443079" cy="94246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EFD46DA-9B3B-4923-85C0-806B1568777D}"/>
              </a:ext>
            </a:extLst>
          </p:cNvPr>
          <p:cNvGrpSpPr/>
          <p:nvPr/>
        </p:nvGrpSpPr>
        <p:grpSpPr>
          <a:xfrm>
            <a:off x="-6745" y="9544"/>
            <a:ext cx="9150745" cy="5133956"/>
            <a:chOff x="-6745" y="9544"/>
            <a:chExt cx="9150745" cy="513395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6B289E1-CEB3-483D-A353-3E6688AC7875}"/>
                </a:ext>
              </a:extLst>
            </p:cNvPr>
            <p:cNvGrpSpPr/>
            <p:nvPr/>
          </p:nvGrpSpPr>
          <p:grpSpPr>
            <a:xfrm>
              <a:off x="-6745" y="9544"/>
              <a:ext cx="9150745" cy="5133956"/>
              <a:chOff x="9240" y="4772"/>
              <a:chExt cx="9150745" cy="513395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60FD677-E113-408D-8949-6838D84F6D76}"/>
                  </a:ext>
                </a:extLst>
              </p:cNvPr>
              <p:cNvGrpSpPr/>
              <p:nvPr/>
            </p:nvGrpSpPr>
            <p:grpSpPr>
              <a:xfrm>
                <a:off x="15986" y="2690803"/>
                <a:ext cx="9143999" cy="2447925"/>
                <a:chOff x="15986" y="2690803"/>
                <a:chExt cx="9143999" cy="2447925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6037FA2B-53EE-4452-A1DC-FBF02367C8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86" y="2690803"/>
                  <a:ext cx="9143999" cy="2447925"/>
                </a:xfrm>
                <a:prstGeom prst="rect">
                  <a:avLst/>
                </a:prstGeom>
              </p:spPr>
            </p:pic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C18A3A2-20ED-4F08-99D7-A1423A2F54BD}"/>
                    </a:ext>
                  </a:extLst>
                </p:cNvPr>
                <p:cNvSpPr/>
                <p:nvPr/>
              </p:nvSpPr>
              <p:spPr>
                <a:xfrm>
                  <a:off x="6660232" y="4803998"/>
                  <a:ext cx="1008112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2EA907-9DB2-4E36-B808-E266937526F9}"/>
                  </a:ext>
                </a:extLst>
              </p:cNvPr>
              <p:cNvSpPr txBox="1"/>
              <p:nvPr/>
            </p:nvSpPr>
            <p:spPr>
              <a:xfrm>
                <a:off x="9240" y="4772"/>
                <a:ext cx="9143999" cy="281615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/>
                  <a:t>Mass of reactants = mass of products</a:t>
                </a:r>
              </a:p>
              <a:p>
                <a:pPr algn="ctr"/>
                <a:endParaRPr lang="en-GB" sz="3000" dirty="0"/>
              </a:p>
              <a:p>
                <a:pPr algn="ctr"/>
                <a:endParaRPr lang="en-GB" sz="4000" dirty="0"/>
              </a:p>
              <a:p>
                <a:pPr algn="ctr"/>
                <a:endParaRPr lang="en-GB" sz="4000" dirty="0"/>
              </a:p>
              <a:p>
                <a:pPr algn="ctr"/>
                <a:endParaRPr lang="en-GB" sz="900" dirty="0"/>
              </a:p>
              <a:p>
                <a:endParaRPr lang="en-GB" dirty="0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3296C7C-6D7E-4FA6-9BCB-D5656DFB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8287" y="62104"/>
                <a:ext cx="486473" cy="471537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42B0D8-AA69-426F-8FD1-A3D5FC629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4730" y="4829404"/>
              <a:ext cx="1028700" cy="23812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1A2D421-A8AA-46A7-BE6B-1CC05E4C642E}"/>
              </a:ext>
            </a:extLst>
          </p:cNvPr>
          <p:cNvSpPr txBox="1"/>
          <p:nvPr/>
        </p:nvSpPr>
        <p:spPr>
          <a:xfrm>
            <a:off x="6746" y="843772"/>
            <a:ext cx="9143998" cy="184665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800" dirty="0"/>
              <a:t>Atoms are rearranged during a chemical reaction i.e. the are joined together (bonded) in different combinations and shapes</a:t>
            </a:r>
          </a:p>
        </p:txBody>
      </p:sp>
    </p:spTree>
    <p:extLst>
      <p:ext uri="{BB962C8B-B14F-4D97-AF65-F5344CB8AC3E}">
        <p14:creationId xmlns:p14="http://schemas.microsoft.com/office/powerpoint/2010/main" val="28908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E9F4A-1E36-4A0A-976E-AC3DB184E167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Word equations are used to represent chemical reactions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EB756-2694-4516-AC66-503E5858F9D6}"/>
              </a:ext>
            </a:extLst>
          </p:cNvPr>
          <p:cNvSpPr/>
          <p:nvPr/>
        </p:nvSpPr>
        <p:spPr>
          <a:xfrm>
            <a:off x="-9090" y="627534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SzPts val="1100"/>
              <a:tabLst>
                <a:tab pos="215900" algn="l"/>
                <a:tab pos="450215" algn="l"/>
                <a:tab pos="62992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carbon burns it combines with oxygen to form the compound carbon dioxide.</a:t>
            </a:r>
          </a:p>
          <a:p>
            <a:pPr marL="215900" indent="-215900">
              <a:spcBef>
                <a:spcPts val="600"/>
              </a:spcBef>
              <a:spcAft>
                <a:spcPts val="600"/>
              </a:spcAft>
              <a:tabLst>
                <a:tab pos="215900" algn="l"/>
                <a:tab pos="450215" algn="l"/>
                <a:tab pos="629920" algn="l"/>
                <a:tab pos="450215" algn="l"/>
                <a:tab pos="62992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a word equation for this reaction.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BDE13-26B2-4A5F-B16B-2A73F8D6ECF4}"/>
              </a:ext>
            </a:extLst>
          </p:cNvPr>
          <p:cNvSpPr/>
          <p:nvPr/>
        </p:nvSpPr>
        <p:spPr>
          <a:xfrm>
            <a:off x="7812360" y="499748"/>
            <a:ext cx="1259632" cy="9361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Remember: 7F &amp;7H units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FCB66-CB2B-40C2-81A3-64B4A5754CDD}"/>
              </a:ext>
            </a:extLst>
          </p:cNvPr>
          <p:cNvSpPr txBox="1"/>
          <p:nvPr/>
        </p:nvSpPr>
        <p:spPr>
          <a:xfrm>
            <a:off x="9090" y="1981751"/>
            <a:ext cx="913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Carbon + Oxygen → carbon dioxide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61533-76E1-41A1-83E0-BE013B528018}"/>
              </a:ext>
            </a:extLst>
          </p:cNvPr>
          <p:cNvSpPr txBox="1"/>
          <p:nvPr/>
        </p:nvSpPr>
        <p:spPr>
          <a:xfrm>
            <a:off x="3091873" y="2850815"/>
            <a:ext cx="296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C + O</a:t>
            </a:r>
            <a:r>
              <a:rPr lang="en-GB" sz="3600" baseline="-25000" dirty="0"/>
              <a:t>2</a:t>
            </a:r>
            <a:r>
              <a:rPr lang="en-GB" sz="3600" dirty="0"/>
              <a:t> → CO</a:t>
            </a:r>
            <a:r>
              <a:rPr lang="en-GB" sz="3600" baseline="-25000" dirty="0"/>
              <a:t>2</a:t>
            </a:r>
            <a:r>
              <a:rPr lang="en-GB" sz="36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BB4070-302D-4D72-A26A-3E8FB13DD52F}"/>
              </a:ext>
            </a:extLst>
          </p:cNvPr>
          <p:cNvSpPr/>
          <p:nvPr/>
        </p:nvSpPr>
        <p:spPr>
          <a:xfrm>
            <a:off x="6552728" y="2924564"/>
            <a:ext cx="2411760" cy="1807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Which equation gives you more information?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5DB2A-EAAA-424D-BB2E-828DB720A1DB}"/>
              </a:ext>
            </a:extLst>
          </p:cNvPr>
          <p:cNvSpPr txBox="1"/>
          <p:nvPr/>
        </p:nvSpPr>
        <p:spPr>
          <a:xfrm>
            <a:off x="-9090" y="3070950"/>
            <a:ext cx="220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Symbol equation using chemical formulae</a:t>
            </a:r>
          </a:p>
        </p:txBody>
      </p:sp>
    </p:spTree>
    <p:extLst>
      <p:ext uri="{BB962C8B-B14F-4D97-AF65-F5344CB8AC3E}">
        <p14:creationId xmlns:p14="http://schemas.microsoft.com/office/powerpoint/2010/main" val="11026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32" y="94907"/>
            <a:ext cx="903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What do the different parts of a Chemical Formula tell us?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1850" y="1221600"/>
            <a:ext cx="243027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H</a:t>
            </a:r>
            <a:r>
              <a:rPr lang="en-GB" sz="5400" b="1" baseline="-25000" dirty="0"/>
              <a:t>2</a:t>
            </a:r>
            <a:r>
              <a:rPr lang="en-GB" sz="5400" b="1" dirty="0"/>
              <a:t>O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059463" y="2106979"/>
            <a:ext cx="100742" cy="13828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771498" y="2106979"/>
            <a:ext cx="10296" cy="13828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37874" y="3489852"/>
            <a:ext cx="1998222" cy="1458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letters tell you which atoms are in the formula. In this case hydrogen &amp; oxygen.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572000" y="2228493"/>
            <a:ext cx="1296144" cy="892724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14138" y="2673295"/>
            <a:ext cx="2052228" cy="2274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subscript (little) 2 tells you how many of each atom there are.  If there are no subscript numbers then there is only 1 atom.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9E7B2F-1354-4B6D-8B87-B0F994FE9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773154"/>
            <a:ext cx="486473" cy="4715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E2B3BD-ED96-4AC7-B3AB-1EB7DA4761F7}"/>
              </a:ext>
            </a:extLst>
          </p:cNvPr>
          <p:cNvSpPr/>
          <p:nvPr/>
        </p:nvSpPr>
        <p:spPr>
          <a:xfrm>
            <a:off x="326817" y="1140591"/>
            <a:ext cx="2283740" cy="14581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chemical formula tell you the ratio of the atom. </a:t>
            </a:r>
          </a:p>
          <a:p>
            <a:pPr algn="ctr"/>
            <a:r>
              <a:rPr lang="en-GB" dirty="0"/>
              <a:t>Here the ratio is </a:t>
            </a:r>
          </a:p>
          <a:p>
            <a:pPr algn="ctr"/>
            <a:r>
              <a:rPr lang="en-GB" dirty="0"/>
              <a:t>2 hydrogen : 1 oxygen</a:t>
            </a:r>
          </a:p>
        </p:txBody>
      </p:sp>
    </p:spTree>
    <p:extLst>
      <p:ext uri="{BB962C8B-B14F-4D97-AF65-F5344CB8AC3E}">
        <p14:creationId xmlns:p14="http://schemas.microsoft.com/office/powerpoint/2010/main" val="71893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E5DB40-A4CA-4D64-AC4D-4A3FC98E5185}"/>
              </a:ext>
            </a:extLst>
          </p:cNvPr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Chemical formulae of molecules</a:t>
            </a:r>
          </a:p>
          <a:p>
            <a:r>
              <a:rPr lang="en-GB" sz="2800" dirty="0"/>
              <a:t>Some compounds and elements exist as molecules. The chemical formulae of these give the </a:t>
            </a:r>
            <a:r>
              <a:rPr lang="en-GB" sz="2800" b="1" dirty="0"/>
              <a:t>exact </a:t>
            </a:r>
            <a:r>
              <a:rPr lang="en-GB" sz="2800" dirty="0"/>
              <a:t>number of each atom in the molecule.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4850F-AD4C-4AC8-8676-A755B3778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95686"/>
            <a:ext cx="7632848" cy="26749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ED9B2F-6D3F-47EA-B306-9EDB91C76021}"/>
              </a:ext>
            </a:extLst>
          </p:cNvPr>
          <p:cNvSpPr/>
          <p:nvPr/>
        </p:nvSpPr>
        <p:spPr>
          <a:xfrm>
            <a:off x="3635896" y="1815882"/>
            <a:ext cx="1512168" cy="395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2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1238</Words>
  <Application>Microsoft Office PowerPoint</Application>
  <PresentationFormat>On-screen Show (16:9)</PresentationFormat>
  <Paragraphs>197</Paragraphs>
  <Slides>20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ＭＳ Ｐゴシック</vt:lpstr>
      <vt:lpstr>Arial</vt:lpstr>
      <vt:lpstr>Arial Black</vt:lpstr>
      <vt:lpstr>Calibri</vt:lpstr>
      <vt:lpstr>Times New Roman</vt:lpstr>
      <vt:lpstr>Trebuchet MS</vt:lpstr>
      <vt:lpstr>Verdana</vt:lpstr>
      <vt:lpstr>Wingdings</vt:lpstr>
      <vt:lpstr>Wingdings 2</vt:lpstr>
      <vt:lpstr>Office Theme</vt:lpstr>
      <vt:lpstr>3_Default Design</vt:lpstr>
      <vt:lpstr>5_Default Design</vt:lpstr>
      <vt:lpstr>6_Default Design</vt:lpstr>
      <vt:lpstr>7_Default Design</vt:lpstr>
      <vt:lpstr>2_Default Design</vt:lpstr>
      <vt:lpstr>8_Default Design</vt:lpstr>
      <vt:lpstr>9_Default Design</vt:lpstr>
      <vt:lpstr>10_Default Design</vt:lpstr>
      <vt:lpstr>Resources</vt:lpstr>
      <vt:lpstr>Objectives</vt:lpstr>
      <vt:lpstr>PowerPoint Presentation</vt:lpstr>
      <vt:lpstr>How can you spot a chemical reaction?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Formulae from valencies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McCallum</cp:lastModifiedBy>
  <cp:revision>151</cp:revision>
  <cp:lastPrinted>2017-10-17T09:10:55Z</cp:lastPrinted>
  <dcterms:created xsi:type="dcterms:W3CDTF">2016-06-16T11:38:20Z</dcterms:created>
  <dcterms:modified xsi:type="dcterms:W3CDTF">2018-08-06T10:33:20Z</dcterms:modified>
</cp:coreProperties>
</file>