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59" r:id="rId5"/>
    <p:sldMasterId id="2147483684" r:id="rId6"/>
    <p:sldMasterId id="2147483771" r:id="rId7"/>
    <p:sldMasterId id="2147483786" r:id="rId8"/>
    <p:sldMasterId id="2147483801" r:id="rId9"/>
    <p:sldMasterId id="2147483803" r:id="rId10"/>
    <p:sldMasterId id="2147483805" r:id="rId11"/>
  </p:sldMasterIdLst>
  <p:notesMasterIdLst>
    <p:notesMasterId r:id="rId29"/>
  </p:notesMasterIdLst>
  <p:sldIdLst>
    <p:sldId id="256" r:id="rId12"/>
    <p:sldId id="303" r:id="rId13"/>
    <p:sldId id="308" r:id="rId14"/>
    <p:sldId id="310" r:id="rId15"/>
    <p:sldId id="307" r:id="rId16"/>
    <p:sldId id="312" r:id="rId17"/>
    <p:sldId id="311" r:id="rId18"/>
    <p:sldId id="315" r:id="rId19"/>
    <p:sldId id="270" r:id="rId20"/>
    <p:sldId id="304" r:id="rId21"/>
    <p:sldId id="305" r:id="rId22"/>
    <p:sldId id="264" r:id="rId23"/>
    <p:sldId id="309" r:id="rId24"/>
    <p:sldId id="306" r:id="rId25"/>
    <p:sldId id="313" r:id="rId26"/>
    <p:sldId id="299" r:id="rId27"/>
    <p:sldId id="314" r:id="rId2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E1E"/>
    <a:srgbClr val="E6E6E6"/>
    <a:srgbClr val="CC0000"/>
    <a:srgbClr val="FFCC00"/>
    <a:srgbClr val="009242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6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C31BDBC0-468B-40CC-A089-C5B755166062}"/>
  </pc:docChgLst>
  <pc:docChgLst>
    <pc:chgData name="J Barker" userId="8227ee0e-fd3b-4e42-9476-b3edf034b415" providerId="ADAL" clId="{7CCE62CF-C306-48E1-9641-8EEB3A3C71D2}"/>
  </pc:docChgLst>
  <pc:docChgLst>
    <pc:chgData name="J Barker" userId="8227ee0e-fd3b-4e42-9476-b3edf034b415" providerId="ADAL" clId="{C460742D-87C0-4957-B8BA-AB568F531741}"/>
  </pc:docChgLst>
  <pc:docChgLst>
    <pc:chgData name="J Barker" userId="8227ee0e-fd3b-4e42-9476-b3edf034b415" providerId="ADAL" clId="{CCE8EF5A-D01B-4798-824E-34BD3BEE0B03}"/>
    <pc:docChg chg="custSel modSld">
      <pc:chgData name="J Barker" userId="8227ee0e-fd3b-4e42-9476-b3edf034b415" providerId="ADAL" clId="{CCE8EF5A-D01B-4798-824E-34BD3BEE0B03}" dt="2021-03-16T12:55:01.442" v="11" actId="14100"/>
      <pc:docMkLst>
        <pc:docMk/>
      </pc:docMkLst>
      <pc:sldChg chg="addSp delSp modSp">
        <pc:chgData name="J Barker" userId="8227ee0e-fd3b-4e42-9476-b3edf034b415" providerId="ADAL" clId="{CCE8EF5A-D01B-4798-824E-34BD3BEE0B03}" dt="2021-03-16T12:50:05.033" v="5" actId="14100"/>
        <pc:sldMkLst>
          <pc:docMk/>
          <pc:sldMk cId="0" sldId="270"/>
        </pc:sldMkLst>
        <pc:picChg chg="del">
          <ac:chgData name="J Barker" userId="8227ee0e-fd3b-4e42-9476-b3edf034b415" providerId="ADAL" clId="{CCE8EF5A-D01B-4798-824E-34BD3BEE0B03}" dt="2021-03-16T12:48:59.132" v="0" actId="478"/>
          <ac:picMkLst>
            <pc:docMk/>
            <pc:sldMk cId="0" sldId="270"/>
            <ac:picMk id="2" creationId="{00000000-0000-0000-0000-000000000000}"/>
          </ac:picMkLst>
        </pc:picChg>
        <pc:picChg chg="add mod">
          <ac:chgData name="J Barker" userId="8227ee0e-fd3b-4e42-9476-b3edf034b415" providerId="ADAL" clId="{CCE8EF5A-D01B-4798-824E-34BD3BEE0B03}" dt="2021-03-16T12:50:05.033" v="5" actId="14100"/>
          <ac:picMkLst>
            <pc:docMk/>
            <pc:sldMk cId="0" sldId="270"/>
            <ac:picMk id="3" creationId="{4E057B53-F574-4674-B9E4-A58C8F39A07A}"/>
          </ac:picMkLst>
        </pc:picChg>
        <pc:picChg chg="mod">
          <ac:chgData name="J Barker" userId="8227ee0e-fd3b-4e42-9476-b3edf034b415" providerId="ADAL" clId="{CCE8EF5A-D01B-4798-824E-34BD3BEE0B03}" dt="2021-03-16T12:49:10.114" v="1"/>
          <ac:picMkLst>
            <pc:docMk/>
            <pc:sldMk cId="0" sldId="270"/>
            <ac:picMk id="6" creationId="{00000000-0000-0000-0000-000000000000}"/>
          </ac:picMkLst>
        </pc:picChg>
      </pc:sldChg>
      <pc:sldChg chg="addSp delSp modSp">
        <pc:chgData name="J Barker" userId="8227ee0e-fd3b-4e42-9476-b3edf034b415" providerId="ADAL" clId="{CCE8EF5A-D01B-4798-824E-34BD3BEE0B03}" dt="2021-03-16T12:55:01.442" v="11" actId="14100"/>
        <pc:sldMkLst>
          <pc:docMk/>
          <pc:sldMk cId="2956714820" sldId="309"/>
        </pc:sldMkLst>
        <pc:picChg chg="del">
          <ac:chgData name="J Barker" userId="8227ee0e-fd3b-4e42-9476-b3edf034b415" providerId="ADAL" clId="{CCE8EF5A-D01B-4798-824E-34BD3BEE0B03}" dt="2021-03-16T12:54:10.406" v="6" actId="478"/>
          <ac:picMkLst>
            <pc:docMk/>
            <pc:sldMk cId="2956714820" sldId="309"/>
            <ac:picMk id="2" creationId="{00000000-0000-0000-0000-000000000000}"/>
          </ac:picMkLst>
        </pc:picChg>
        <pc:picChg chg="add mod">
          <ac:chgData name="J Barker" userId="8227ee0e-fd3b-4e42-9476-b3edf034b415" providerId="ADAL" clId="{CCE8EF5A-D01B-4798-824E-34BD3BEE0B03}" dt="2021-03-16T12:55:01.442" v="11" actId="14100"/>
          <ac:picMkLst>
            <pc:docMk/>
            <pc:sldMk cId="2956714820" sldId="309"/>
            <ac:picMk id="3" creationId="{7DDB4390-6670-4561-9FDE-AC028E76443C}"/>
          </ac:picMkLst>
        </pc:picChg>
        <pc:picChg chg="mod">
          <ac:chgData name="J Barker" userId="8227ee0e-fd3b-4e42-9476-b3edf034b415" providerId="ADAL" clId="{CCE8EF5A-D01B-4798-824E-34BD3BEE0B03}" dt="2021-03-16T12:54:31.574" v="7"/>
          <ac:picMkLst>
            <pc:docMk/>
            <pc:sldMk cId="2956714820" sldId="309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16/03/2021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59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3CDFC-0183-4459-B46C-F2EC9CD0E2F0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3D05B2E3-99BC-4A47-8637-87EAC016E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C36F923E-4B09-4340-A288-B5DC5FB49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51E9CBF9-63BA-45FB-8DB9-D2BAC19D3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D0B7AC-26AC-4F4A-A091-F316D086F517}" type="slidenum">
              <a:rPr lang="en-GB" altLang="en-US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1375C3DB-F1CF-42A3-8CA1-0DD5642E6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A8D0FE40-C2D8-40FF-B470-87FFCD2F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E3581AB2-27DB-4E7E-B9FA-D2476CCE1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68C2C-7497-40F3-BB3F-2DEE3A69F820}" type="slidenum">
              <a:rPr lang="en-GB" altLang="en-US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9F25EC44-A5ED-4316-A3ED-C683A7904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EBECC5EC-1B6B-4DA4-AEE0-7F2C2DB02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3AD23985-6FED-45AC-8935-151C601BA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25E367-3CED-4A92-8A86-282E1044060A}" type="slidenum">
              <a:rPr lang="en-GB" altLang="en-US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8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72953A26-205D-4D14-B8B9-67DBAAC39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83ED3AD5-A10B-4742-8211-B2B5351F5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CE0FACCA-E0D5-4FFE-98A8-CF19F214A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7C7DD2-E444-4FAD-84E6-E125F2D9572F}" type="slidenum">
              <a:rPr lang="en-GB" altLang="en-US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EB0AE-3342-404A-B3EF-6E4202F7AB7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653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10C03FD6-E8B8-414E-885F-D8B4013D31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7EB057D3-8FC9-4C16-ADB0-3B0B33E151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707AC242-A414-417D-9877-0213816EE1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</a:rPr>
              <a:t>7Kb</a:t>
            </a:r>
            <a:endParaRPr lang="en-GB" sz="1013" dirty="0">
              <a:latin typeface="Arial Black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9B0A26B4-A523-4DE7-A0C7-491326FF24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Making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4510D2-A042-46CF-A723-D955200FB7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97308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8DA1FC24-F6A8-4520-AE81-75706389F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DC55B30B-68AE-4D5B-810D-EB4824DE7B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1E2958A4-4856-4FC6-85FC-6590BDD262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7Kb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A59B901-C22B-4A32-A95E-F9C4D7783C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579457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6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3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5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8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7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9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01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4A6D-13AB-4D24-999F-D426BA35F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162D-3B70-4DF1-96C2-A9DEB0ACB3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7435E-A079-4C57-8EE3-E128A979F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F578-DEF9-4C37-B934-D8F1AB486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84C6C-9C51-4BCF-B436-775975C2A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000E-05B9-4DB4-BC2B-AE5D9209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5CB1-0938-410B-A8D5-58B661B7B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B4CC-3F69-4737-A06E-2EA7466A9F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08ADC-2AC2-4DB3-AFDB-69E49DC38B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2E8C-E1BA-4044-89C2-5CFE3765B3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7979-2050-4812-B829-9948F46F1F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B32894F-12D3-4486-90DF-D36D90CB0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00CDD57-68B7-4B04-A39E-28DC57CD63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5FBD475-1CA1-474B-88FD-64A9791CC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D56432-35DE-46C9-9DA5-B5BB8F887D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D8552B-8497-4888-90A4-49BC35546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522355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87534AA-EA7A-45C5-AF95-BDF7C7819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214E6D9-537C-4D74-B095-203BA2A50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19F9314-6053-42BC-89AA-DD06DAB2A3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C8D3F25-30F4-4D60-BEA6-FC017FB802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transfers and stores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908BED-580B-4EA2-9B8B-12E1F784A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2313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85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32DBD7B-C258-4783-B8AA-DA40086FA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8537F22-AAF0-4749-87F2-753B7E21B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8C1F1BC-1E1B-45D6-A8EE-612061BB7D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660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D8B91966-B4DC-42C3-A7AE-D9155F484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EC015465-FFA9-4417-B311-7F64777F9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3F99EF1-1066-4C3B-A54D-34891822B2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7062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transition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panose="020B060402020202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A942-331B-4968-B01E-5769009A13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D37BB045-DA2E-4C14-BA0A-937372608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934D433-6073-4ABD-8127-5016B933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0B0F55F-8134-4935-AB6B-338325D990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52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highamspark.fireflycloud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5.xml"/><Relationship Id="rId1" Type="http://schemas.openxmlformats.org/officeDocument/2006/relationships/video" Target="https://www.youtube.com/embed/EqwfNauz-9U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youtu.be/EqwfNauz-9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5.xml"/><Relationship Id="rId1" Type="http://schemas.openxmlformats.org/officeDocument/2006/relationships/video" Target="https://www.youtube.com/embed/d6hXnYW_2ac?rel=0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youtu.be/d6hXnYW_2a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5.xml"/><Relationship Id="rId1" Type="http://schemas.openxmlformats.org/officeDocument/2006/relationships/video" Target="https://www.youtube.com/embed/mmrVJq4uJ0E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youtu.be/mmrVJq4uJ0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0B93D-8257-4B9E-88E4-DF9FA53FE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40"/>
            <a:ext cx="9144000" cy="6100653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16/03/2021</a:t>
            </a:fld>
            <a:endParaRPr lang="en-US" sz="3000" u="sng" ker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744317"/>
            <a:ext cx="9144001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6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7Kb L&amp;C Making notes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6662706" y="1651120"/>
            <a:ext cx="2473387" cy="1692977"/>
          </a:xfrm>
          <a:prstGeom prst="cloudCallout">
            <a:avLst>
              <a:gd name="adj1" fmla="val 44607"/>
              <a:gd name="adj2" fmla="val 9113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 guy doing?!!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5015AE67-15FC-40F5-B1C1-2B18BC6D9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8" y="1803513"/>
            <a:ext cx="4552319" cy="1102519"/>
          </a:xfrm>
        </p:spPr>
        <p:txBody>
          <a:bodyPr/>
          <a:lstStyle/>
          <a:p>
            <a:r>
              <a:rPr lang="en-GB" altLang="en-US" dirty="0"/>
              <a:t>Bungee jumping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6A2D2B71-293F-4131-A9B0-0F7889F0C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816" y="3108233"/>
            <a:ext cx="3678795" cy="1314450"/>
          </a:xfrm>
        </p:spPr>
        <p:txBody>
          <a:bodyPr/>
          <a:lstStyle/>
          <a:p>
            <a:r>
              <a:rPr lang="en-US" altLang="en-US" dirty="0"/>
              <a:t>A short history of bungee jumping</a:t>
            </a:r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2F4F68AF-C502-4449-951E-6A587237B8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0A150-FF39-496E-AD1E-064457C1D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291" y="678230"/>
            <a:ext cx="2797701" cy="3955918"/>
          </a:xfrm>
          <a:prstGeom prst="rect">
            <a:avLst/>
          </a:prstGeom>
        </p:spPr>
      </p:pic>
      <p:sp>
        <p:nvSpPr>
          <p:cNvPr id="6" name="AutoShape 20">
            <a:extLst>
              <a:ext uri="{FF2B5EF4-FFF2-40B4-BE49-F238E27FC236}">
                <a16:creationId xmlns:a16="http://schemas.microsoft.com/office/drawing/2014/main" id="{6EB5C722-9A43-43EA-A5A3-FDD0B3D0A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770" y="726006"/>
            <a:ext cx="3826377" cy="87181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indent="-447675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	Add to your notes from this short presentation.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>
            <a:extLst>
              <a:ext uri="{FF2B5EF4-FFF2-40B4-BE49-F238E27FC236}">
                <a16:creationId xmlns:a16="http://schemas.microsoft.com/office/drawing/2014/main" id="{04FD2EA8-D700-4EDC-BE3A-2BD155882B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45DDE90-D074-4009-8D78-234427E001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4301" y="1521076"/>
            <a:ext cx="5038030" cy="2377574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1650" dirty="0">
                <a:ea typeface="MS ??"/>
                <a:cs typeface="Times New Roman" panose="02020603050405020304" pitchFamily="18" charset="0"/>
              </a:rPr>
              <a:t>Young men taking part in ‘land diving’, an early form of bungee jumping on the Pacific island of Vanuatu.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50" dirty="0">
                <a:ea typeface="MS ??"/>
                <a:cs typeface="Times New Roman" panose="02020603050405020304" pitchFamily="18" charset="0"/>
              </a:rPr>
              <a:t>They climb a tower made from wood and vines, bind vines to their ankles and then jump off.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50" dirty="0">
                <a:ea typeface="MS ??"/>
                <a:cs typeface="Times New Roman" panose="02020603050405020304" pitchFamily="18" charset="0"/>
              </a:rPr>
              <a:t>The length of vine has to be just right: too long and they’ll hit the ground; too short they may just swing into the tower.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50" dirty="0">
                <a:ea typeface="MS ??"/>
                <a:cs typeface="Times New Roman" panose="02020603050405020304" pitchFamily="18" charset="0"/>
              </a:rPr>
              <a:t>The jumps are done by boys to show that they are ready to become men.</a:t>
            </a:r>
          </a:p>
        </p:txBody>
      </p:sp>
      <p:sp>
        <p:nvSpPr>
          <p:cNvPr id="57350" name="Title 9">
            <a:extLst>
              <a:ext uri="{FF2B5EF4-FFF2-40B4-BE49-F238E27FC236}">
                <a16:creationId xmlns:a16="http://schemas.microsoft.com/office/drawing/2014/main" id="{A5A1521B-3BCE-47C2-B70E-4B7DDF580DE0}"/>
              </a:ext>
            </a:extLst>
          </p:cNvPr>
          <p:cNvSpPr>
            <a:spLocks/>
          </p:cNvSpPr>
          <p:nvPr/>
        </p:nvSpPr>
        <p:spPr bwMode="auto">
          <a:xfrm>
            <a:off x="1656160" y="571500"/>
            <a:ext cx="5829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700"/>
              <a:t>Bungee jumping</a:t>
            </a:r>
          </a:p>
        </p:txBody>
      </p:sp>
      <p:pic>
        <p:nvPicPr>
          <p:cNvPr id="57351" name="Picture 7" descr="7K_p_ap_005">
            <a:extLst>
              <a:ext uri="{FF2B5EF4-FFF2-40B4-BE49-F238E27FC236}">
                <a16:creationId xmlns:a16="http://schemas.microsoft.com/office/drawing/2014/main" id="{16F3E8C5-E33E-4F1E-8995-66D14051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82" y="996554"/>
            <a:ext cx="2489597" cy="37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">
            <a:extLst>
              <a:ext uri="{FF2B5EF4-FFF2-40B4-BE49-F238E27FC236}">
                <a16:creationId xmlns:a16="http://schemas.microsoft.com/office/drawing/2014/main" id="{3FD8F7EF-A66E-42E4-B820-84966B6B38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7B780507-E087-4967-8516-43D04F487E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1430" y="1455777"/>
            <a:ext cx="5407677" cy="1107996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1650" dirty="0">
                <a:ea typeface="MS ??"/>
                <a:cs typeface="Times New Roman" panose="02020603050405020304" pitchFamily="18" charset="0"/>
              </a:rPr>
              <a:t>In the 1970s a group of men decided they wanted to use the Clifton Suspension Bridge in Bristol to copy the land divers of Vanuatu, but without having to travel to the Pacific island. </a:t>
            </a:r>
          </a:p>
        </p:txBody>
      </p:sp>
      <p:sp>
        <p:nvSpPr>
          <p:cNvPr id="59400" name="Title 9">
            <a:extLst>
              <a:ext uri="{FF2B5EF4-FFF2-40B4-BE49-F238E27FC236}">
                <a16:creationId xmlns:a16="http://schemas.microsoft.com/office/drawing/2014/main" id="{648E31E8-8DC0-4899-8B6B-4A2FEC33CE6D}"/>
              </a:ext>
            </a:extLst>
          </p:cNvPr>
          <p:cNvSpPr>
            <a:spLocks/>
          </p:cNvSpPr>
          <p:nvPr/>
        </p:nvSpPr>
        <p:spPr bwMode="auto">
          <a:xfrm>
            <a:off x="1656160" y="571500"/>
            <a:ext cx="5829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700"/>
              <a:t>Bungee jumping</a:t>
            </a:r>
          </a:p>
        </p:txBody>
      </p:sp>
      <p:sp>
        <p:nvSpPr>
          <p:cNvPr id="59403" name="Text Box 11">
            <a:extLst>
              <a:ext uri="{FF2B5EF4-FFF2-40B4-BE49-F238E27FC236}">
                <a16:creationId xmlns:a16="http://schemas.microsoft.com/office/drawing/2014/main" id="{CCBF0B6D-DE99-4B53-A1CF-9161AB1E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430" y="2672774"/>
            <a:ext cx="5650311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en-GB" altLang="en-US" sz="1650" dirty="0"/>
              <a:t>They used climbing harnesses to attach themselves to rubber cords. The length and the strength of the cords had to be carefully calculated to take on the 75 metre drop.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GB" altLang="en-US" sz="1650" dirty="0"/>
              <a:t>On 1 April 1979 they jumped safely from the bridge. However, they were all arrested as they had been denied permission to do so. </a:t>
            </a:r>
          </a:p>
        </p:txBody>
      </p:sp>
      <p:pic>
        <p:nvPicPr>
          <p:cNvPr id="59404" name="Picture 12" descr="7K_p_ap_006">
            <a:extLst>
              <a:ext uri="{FF2B5EF4-FFF2-40B4-BE49-F238E27FC236}">
                <a16:creationId xmlns:a16="http://schemas.microsoft.com/office/drawing/2014/main" id="{2459A7CA-D425-498B-8471-CF142BB2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7" y="1052349"/>
            <a:ext cx="3078956" cy="22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500" y="2329382"/>
            <a:ext cx="3429000" cy="248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7DDB4390-6670-4561-9FDE-AC028E7644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45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482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5">
            <a:extLst>
              <a:ext uri="{FF2B5EF4-FFF2-40B4-BE49-F238E27FC236}">
                <a16:creationId xmlns:a16="http://schemas.microsoft.com/office/drawing/2014/main" id="{816784DB-1346-4C7A-A79F-A6A473F1A6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5530DB6-F43E-467D-AAD6-7671FD9BC7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18813" y="1123746"/>
            <a:ext cx="6033497" cy="1717393"/>
          </a:xfrm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en-GB" altLang="en-US" sz="1650" dirty="0"/>
              <a:t>Nowadays the rubber bungee cord is attached to straps around the ankles, so that the jumper plunges head first.</a:t>
            </a:r>
          </a:p>
          <a:p>
            <a:pPr marL="0" indent="0">
              <a:buNone/>
            </a:pPr>
            <a:endParaRPr lang="en-GB" altLang="en-US" sz="1650" dirty="0"/>
          </a:p>
          <a:p>
            <a:pPr marL="0" indent="0">
              <a:buNone/>
            </a:pPr>
            <a:r>
              <a:rPr lang="en-GB" altLang="en-US" sz="1650" dirty="0"/>
              <a:t>Bungee jumping is now a popular activity around the world for thrill-seekers and people jump off different places such as bridges,  platforms and cranes.</a:t>
            </a:r>
          </a:p>
        </p:txBody>
      </p:sp>
      <p:sp>
        <p:nvSpPr>
          <p:cNvPr id="61447" name="Title 9">
            <a:extLst>
              <a:ext uri="{FF2B5EF4-FFF2-40B4-BE49-F238E27FC236}">
                <a16:creationId xmlns:a16="http://schemas.microsoft.com/office/drawing/2014/main" id="{2333E40B-D10B-4181-B4F8-964CCD66FC85}"/>
              </a:ext>
            </a:extLst>
          </p:cNvPr>
          <p:cNvSpPr>
            <a:spLocks/>
          </p:cNvSpPr>
          <p:nvPr/>
        </p:nvSpPr>
        <p:spPr bwMode="auto">
          <a:xfrm>
            <a:off x="1656160" y="573881"/>
            <a:ext cx="5829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700"/>
              <a:t>Bungee jumping</a:t>
            </a:r>
          </a:p>
        </p:txBody>
      </p:sp>
      <p:pic>
        <p:nvPicPr>
          <p:cNvPr id="61448" name="Picture 8" descr="7K_p_ap_007">
            <a:extLst>
              <a:ext uri="{FF2B5EF4-FFF2-40B4-BE49-F238E27FC236}">
                <a16:creationId xmlns:a16="http://schemas.microsoft.com/office/drawing/2014/main" id="{7ECAA519-9946-48A2-8FB0-79FE6984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0" y="1059656"/>
            <a:ext cx="2495550" cy="37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0">
            <a:extLst>
              <a:ext uri="{FF2B5EF4-FFF2-40B4-BE49-F238E27FC236}">
                <a16:creationId xmlns:a16="http://schemas.microsoft.com/office/drawing/2014/main" id="{F0781933-9010-48C2-8844-585A7FE34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813" y="2995490"/>
            <a:ext cx="5756876" cy="87181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indent="-447675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	Compare notes and add anything you are missing in green.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0">
            <a:extLst>
              <a:ext uri="{FF2B5EF4-FFF2-40B4-BE49-F238E27FC236}">
                <a16:creationId xmlns:a16="http://schemas.microsoft.com/office/drawing/2014/main" id="{5BFB67DA-48DB-4D4D-A7AD-1C40243A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70" y="138610"/>
            <a:ext cx="8846128" cy="1708357"/>
          </a:xfrm>
          <a:prstGeom prst="roundRect">
            <a:avLst>
              <a:gd name="adj" fmla="val 837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indent="-447675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Use your notes to write out a neat summary of the history of bungee jumping.</a:t>
            </a:r>
          </a:p>
          <a:p>
            <a:pPr marL="447675" indent="-447675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If you need to use someone else’s notes for a section ,then write that in green and note this on a key.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28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1"/>
            <a:ext cx="8828171" cy="3936806"/>
          </a:xfrm>
        </p:spPr>
        <p:txBody>
          <a:bodyPr/>
          <a:lstStyle/>
          <a:p>
            <a:r>
              <a:rPr lang="en-GB" sz="4500" b="1" dirty="0"/>
              <a:t>Science Help &amp; Support Drop-in</a:t>
            </a:r>
          </a:p>
          <a:p>
            <a:r>
              <a:rPr lang="en-GB" dirty="0"/>
              <a:t>Every Wednesday after school in E3/E4</a:t>
            </a:r>
          </a:p>
          <a:p>
            <a:endParaRPr lang="en-GB" dirty="0"/>
          </a:p>
          <a:p>
            <a:r>
              <a:rPr lang="en-GB" dirty="0"/>
              <a:t>Do your H/W. Work on past papers. Get help on content </a:t>
            </a:r>
            <a:r>
              <a:rPr lang="en-GB"/>
              <a:t>from teachers </a:t>
            </a:r>
            <a:r>
              <a:rPr lang="en-GB" dirty="0"/>
              <a:t>and 6</a:t>
            </a:r>
            <a:r>
              <a:rPr lang="en-GB" baseline="30000" dirty="0"/>
              <a:t>th</a:t>
            </a:r>
            <a:r>
              <a:rPr lang="en-GB" dirty="0"/>
              <a:t> Formers. Develop your understanding by helping others.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23" y="0"/>
            <a:ext cx="1641077" cy="16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1C8703-68DB-4527-B2A7-19A2BCCCD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890F84F5-9D59-4ECE-9E40-73BA6FB5FF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383506"/>
            <a:ext cx="8748712" cy="2538413"/>
          </a:xfrm>
        </p:spPr>
        <p:txBody>
          <a:bodyPr/>
          <a:lstStyle/>
          <a:p>
            <a:pPr marL="403622" lvl="1" indent="-269081">
              <a:buNone/>
            </a:pPr>
            <a:endParaRPr lang="en-GB" altLang="en-US" sz="2100" dirty="0"/>
          </a:p>
          <a:p>
            <a:pPr marL="403622" lvl="1" indent="-269081"/>
            <a:r>
              <a:rPr lang="en-GB" altLang="en-US" sz="2400" dirty="0"/>
              <a:t>Take effective notes from a video or presentation.</a:t>
            </a:r>
          </a:p>
          <a:p>
            <a:pPr marL="403622" lvl="1" indent="-269081">
              <a:buNone/>
            </a:pPr>
            <a:endParaRPr lang="en-GB" altLang="en-US" sz="2400" dirty="0"/>
          </a:p>
          <a:p>
            <a:pPr marL="403622" lvl="1" indent="-269081"/>
            <a:r>
              <a:rPr lang="en-GB" altLang="en-US" sz="2400" dirty="0"/>
              <a:t>Use abbreviations to help in effective note-taking.</a:t>
            </a:r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D9E53E69-F9B7-483E-ADAB-C5E059C7B3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494235" y="4926807"/>
            <a:ext cx="6155531" cy="2166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150106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1C8703-68DB-4527-B2A7-19A2BCCCD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890F84F5-9D59-4ECE-9E40-73BA6FB5FF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383506"/>
            <a:ext cx="8397485" cy="2538413"/>
          </a:xfrm>
        </p:spPr>
        <p:txBody>
          <a:bodyPr/>
          <a:lstStyle/>
          <a:p>
            <a:pPr marL="403622" lvl="1" indent="-269081">
              <a:buNone/>
            </a:pPr>
            <a:endParaRPr lang="en-GB" altLang="en-US" sz="2100" dirty="0"/>
          </a:p>
          <a:p>
            <a:pPr marL="403622" lvl="1" indent="-269081"/>
            <a:r>
              <a:rPr lang="en-GB" altLang="en-US" sz="2400" dirty="0"/>
              <a:t>Take effective notes from a video or presentation.</a:t>
            </a:r>
          </a:p>
          <a:p>
            <a:pPr marL="403622" lvl="1" indent="-269081">
              <a:buNone/>
            </a:pPr>
            <a:endParaRPr lang="en-GB" altLang="en-US" sz="2400" dirty="0"/>
          </a:p>
          <a:p>
            <a:pPr marL="403622" lvl="1" indent="-269081"/>
            <a:r>
              <a:rPr lang="en-GB" altLang="en-US" sz="2400" dirty="0"/>
              <a:t>Use abbreviations to help in effective note-taking.</a:t>
            </a:r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D9E53E69-F9B7-483E-ADAB-C5E059C7B3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494235" y="4926807"/>
            <a:ext cx="6155531" cy="2166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AutoShape 20">
            <a:extLst>
              <a:ext uri="{FF2B5EF4-FFF2-40B4-BE49-F238E27FC236}">
                <a16:creationId xmlns:a16="http://schemas.microsoft.com/office/drawing/2014/main" id="{68106891-2548-49D2-8AE8-51A621F26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303" y="3294256"/>
            <a:ext cx="5700305" cy="557124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indent="-447675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	Take notes as you watch the next video.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500" y="2329382"/>
            <a:ext cx="3429000" cy="248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  <p:pic>
        <p:nvPicPr>
          <p:cNvPr id="2" name="d6hXnYW_2ac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001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8">
            <a:extLst>
              <a:ext uri="{FF2B5EF4-FFF2-40B4-BE49-F238E27FC236}">
                <a16:creationId xmlns:a16="http://schemas.microsoft.com/office/drawing/2014/main" id="{FB0475DE-243D-4B23-82CA-29D0FEC1A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83" y="302781"/>
            <a:ext cx="3092575" cy="2011859"/>
          </a:xfrm>
          <a:prstGeom prst="cloudCallout">
            <a:avLst>
              <a:gd name="adj1" fmla="val -57998"/>
              <a:gd name="adj2" fmla="val 902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manage to note down?</a:t>
            </a:r>
          </a:p>
        </p:txBody>
      </p:sp>
      <p:sp>
        <p:nvSpPr>
          <p:cNvPr id="3" name="AutoShape 18">
            <a:extLst>
              <a:ext uri="{FF2B5EF4-FFF2-40B4-BE49-F238E27FC236}">
                <a16:creationId xmlns:a16="http://schemas.microsoft.com/office/drawing/2014/main" id="{AECFB47F-29D8-4184-996A-DCA0FDE82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577" y="1308710"/>
            <a:ext cx="2548578" cy="1760111"/>
          </a:xfrm>
          <a:prstGeom prst="cloudCallout">
            <a:avLst>
              <a:gd name="adj1" fmla="val 36570"/>
              <a:gd name="adj2" fmla="val 8472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it hard?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FC34F608-B7E6-448F-A7EC-122BDF026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424" y="2142113"/>
            <a:ext cx="3092575" cy="2011859"/>
          </a:xfrm>
          <a:prstGeom prst="cloudCallout">
            <a:avLst>
              <a:gd name="adj1" fmla="val 36570"/>
              <a:gd name="adj2" fmla="val 8472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make it easier to take notes?</a:t>
            </a:r>
          </a:p>
        </p:txBody>
      </p:sp>
    </p:spTree>
    <p:extLst>
      <p:ext uri="{BB962C8B-B14F-4D97-AF65-F5344CB8AC3E}">
        <p14:creationId xmlns:p14="http://schemas.microsoft.com/office/powerpoint/2010/main" val="132115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77687A-A16E-4DD9-81B3-B7B3E74BE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386638" cy="4261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5F72B-3931-415F-B708-E9D98C175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47" y="0"/>
            <a:ext cx="3755054" cy="3436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747E1-8625-4D6A-B03E-FFCE6B5FE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83" y="3436144"/>
            <a:ext cx="516811" cy="4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7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65A5D-29E9-40CA-8EC2-F56017E06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"/>
            <a:ext cx="4285411" cy="3786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070797-C75E-4244-8155-87DAF8FCA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94" y="0"/>
            <a:ext cx="4964906" cy="38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77687A-A16E-4DD9-81B3-B7B3E74BE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386638" cy="4261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5F72B-3931-415F-B708-E9D98C175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47" y="0"/>
            <a:ext cx="3755054" cy="3436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747E1-8625-4D6A-B03E-FFCE6B5FE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83" y="3436144"/>
            <a:ext cx="516811" cy="477724"/>
          </a:xfrm>
          <a:prstGeom prst="rect">
            <a:avLst/>
          </a:prstGeom>
        </p:spPr>
      </p:pic>
      <p:sp>
        <p:nvSpPr>
          <p:cNvPr id="11" name="AutoShape 20">
            <a:extLst>
              <a:ext uri="{FF2B5EF4-FFF2-40B4-BE49-F238E27FC236}">
                <a16:creationId xmlns:a16="http://schemas.microsoft.com/office/drawing/2014/main" id="{7A56D03C-6ABF-42EB-99AF-9A0D87703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38" y="4335093"/>
            <a:ext cx="8912324" cy="557124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indent="-447675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	Take notes using some of these hints as you watch the next video.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3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FCB2B-0A0A-4D4F-A158-7F3DCEA4A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18" y="0"/>
            <a:ext cx="6561939" cy="5143500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9157B863-938B-4BA1-879E-190216937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" y="71930"/>
            <a:ext cx="2428308" cy="1726592"/>
          </a:xfrm>
          <a:prstGeom prst="roundRect">
            <a:avLst>
              <a:gd name="adj" fmla="val 6513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indent="-447675">
              <a:defRPr/>
            </a:pPr>
            <a:r>
              <a:rPr lang="en-GB" sz="20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	You could get ready to take organised notes using a table like one of these.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7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4E057B53-F574-4674-B9E4-A58C8F39A0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4492978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630</Words>
  <Application>Microsoft Office PowerPoint</Application>
  <PresentationFormat>On-screen Show (16:9)</PresentationFormat>
  <Paragraphs>61</Paragraphs>
  <Slides>17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MS ??</vt:lpstr>
      <vt:lpstr>Times New Roman</vt:lpstr>
      <vt:lpstr>Verdana</vt:lpstr>
      <vt:lpstr>Wingdings</vt:lpstr>
      <vt:lpstr>Office Theme</vt:lpstr>
      <vt:lpstr>4_Default Design</vt:lpstr>
      <vt:lpstr>2_Default Design</vt:lpstr>
      <vt:lpstr>6_Default Design</vt:lpstr>
      <vt:lpstr>3_Office Theme</vt:lpstr>
      <vt:lpstr>3_Default Design</vt:lpstr>
      <vt:lpstr>2 Content slides</vt:lpstr>
      <vt:lpstr>1_2 Content slides</vt:lpstr>
      <vt:lpstr>5_Default Design</vt:lpstr>
      <vt:lpstr>7_Default Design</vt:lpstr>
      <vt:lpstr>8_Default Design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Bungee jumping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Help &amp; Support Drop-in Every Wednesday after school in E3/E4  Do your H/W. Work on past papers. Get help on content from teachers and 6th Formers. Develop your understanding by helping others.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Barker</cp:lastModifiedBy>
  <cp:revision>6</cp:revision>
  <dcterms:modified xsi:type="dcterms:W3CDTF">2021-03-16T12:55:04Z</dcterms:modified>
</cp:coreProperties>
</file>