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256" r:id="rId4"/>
    <p:sldId id="262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8" r:id="rId16"/>
    <p:sldId id="260" r:id="rId17"/>
    <p:sldId id="261" r:id="rId18"/>
    <p:sldId id="259" r:id="rId19"/>
    <p:sldId id="276" r:id="rId20"/>
    <p:sldId id="277" r:id="rId21"/>
    <p:sldId id="274" r:id="rId22"/>
    <p:sldId id="275" r:id="rId23"/>
    <p:sldId id="263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C174-9158-494E-AB72-427B7764A188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9416-A8AC-4507-B064-637689305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0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9DED2-6F92-4688-8D27-EF93C7DB4C57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3D728-A089-410A-9F6F-DADAA0A464E7}" type="slidenum">
              <a:rPr lang="en-GB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B02F050-BDA8-4D18-9F5A-C5D9F7D12532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A77F7B-D2E9-4F88-ABC3-FC097A92AFA1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E683853-E38F-40D4-AB38-22020F940474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ACB811-5169-4363-BF8F-5C1BBAC0D47E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08373E1-3B6A-496A-920D-CB31F2B57133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DA66B93-0ED6-483F-AE13-21058162EDA6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479DBF1-C82D-4673-9111-BF8F9BD117F9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8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5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FFFFFF"/>
                </a:solidFill>
                <a:latin typeface="Arial Black" pitchFamily="34" charset="0"/>
              </a:rPr>
              <a:t>7Hb</a:t>
            </a:r>
            <a:endParaRPr lang="en-GB" alt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3429125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9519258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6621297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27487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indent="0"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27488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indent="0"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3120186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485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485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3249863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124819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048060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5111750" cy="526893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8850833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87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2866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5793"/>
            <a:ext cx="54864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4569556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652615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836613"/>
            <a:ext cx="2070100" cy="524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836613"/>
            <a:ext cx="6057900" cy="5246687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63879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844675"/>
            <a:ext cx="8207375" cy="42386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2168273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7660801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0937794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8565201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FFFFFF"/>
                </a:solidFill>
                <a:latin typeface="Arial Black" pitchFamily="34" charset="0"/>
              </a:rPr>
              <a:t>7Hb</a:t>
            </a:r>
            <a:endParaRPr lang="en-GB" alt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FFFFFF"/>
                </a:solidFill>
              </a:rPr>
              <a:t>Earth’s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27487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27488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5499626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485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485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2683011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2113958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49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2939168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5111750" cy="526893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942952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5793"/>
            <a:ext cx="54864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29264"/>
            <a:ext cx="5486400" cy="742936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3307980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0963510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836613"/>
            <a:ext cx="2070100" cy="524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836613"/>
            <a:ext cx="6057900" cy="5246687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3442877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844675"/>
            <a:ext cx="8207375" cy="42386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73157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7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42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7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5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E4E9-AED7-4E86-8C17-509418C285F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8BB9-57D0-41C1-B748-8D277BFB2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6613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8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99213"/>
            <a:ext cx="9140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6613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8891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xXx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0" y="220663"/>
            <a:ext cx="63357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cs typeface="Arial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65542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78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911metallurgist.com/mining-iphones/" TargetMode="External"/><Relationship Id="rId2" Type="http://schemas.openxmlformats.org/officeDocument/2006/relationships/hyperlink" Target="https://www.statista.com/statistics/330695/number-of-smartphone-users-worldwid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566" y="-315416"/>
            <a:ext cx="7772400" cy="1470025"/>
          </a:xfrm>
        </p:spPr>
        <p:txBody>
          <a:bodyPr/>
          <a:lstStyle/>
          <a:p>
            <a:r>
              <a:rPr lang="en-GB" dirty="0" smtClean="0"/>
              <a:t>7Hb Earths Elements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776864" cy="400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08" y="481863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Which two elements make up 75% of the earths crust?</a:t>
            </a:r>
          </a:p>
          <a:p>
            <a:endParaRPr lang="en-GB" sz="2400" dirty="0"/>
          </a:p>
          <a:p>
            <a:r>
              <a:rPr lang="en-GB" sz="2400" dirty="0" smtClean="0"/>
              <a:t>Which three named elements are metals?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515719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FF0000"/>
                </a:solidFill>
              </a:rPr>
              <a:t>Oxygen and silicon</a:t>
            </a:r>
            <a:endParaRPr lang="en-GB" sz="28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8772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FF0000"/>
                </a:solidFill>
              </a:rPr>
              <a:t>Iron, aluminium and calcium</a:t>
            </a:r>
            <a:endParaRPr lang="en-GB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0835" name="Content Placeholder 5"/>
          <p:cNvSpPr>
            <a:spLocks noGrp="1"/>
          </p:cNvSpPr>
          <p:nvPr>
            <p:ph sz="half" idx="4294967295"/>
          </p:nvPr>
        </p:nvSpPr>
        <p:spPr>
          <a:xfrm>
            <a:off x="1331913" y="4868863"/>
            <a:ext cx="5545137" cy="1512887"/>
          </a:xfrm>
        </p:spPr>
        <p:txBody>
          <a:bodyPr/>
          <a:lstStyle/>
          <a:p>
            <a:r>
              <a:rPr lang="en-GB" altLang="en-US" smtClean="0"/>
              <a:t>What element is this?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r>
              <a:rPr lang="en-GB" altLang="en-US" smtClean="0"/>
              <a:t>What is its symbol?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011863" y="4868863"/>
            <a:ext cx="947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Silver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795963" y="5748338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Ag</a:t>
            </a:r>
          </a:p>
        </p:txBody>
      </p:sp>
      <p:pic>
        <p:nvPicPr>
          <p:cNvPr id="120839" name="Picture 7" descr="7H_p_ap_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08050"/>
            <a:ext cx="4824413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20586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9027" name="Content Placeholder 5"/>
          <p:cNvSpPr>
            <a:spLocks noGrp="1"/>
          </p:cNvSpPr>
          <p:nvPr>
            <p:ph sz="half" idx="4294967295"/>
          </p:nvPr>
        </p:nvSpPr>
        <p:spPr>
          <a:xfrm>
            <a:off x="4427538" y="1844675"/>
            <a:ext cx="4027487" cy="3097213"/>
          </a:xfrm>
        </p:spPr>
        <p:txBody>
          <a:bodyPr/>
          <a:lstStyle/>
          <a:p>
            <a:r>
              <a:rPr lang="en-GB" altLang="en-US" smtClean="0"/>
              <a:t>What element is this?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 smtClean="0">
              <a:solidFill>
                <a:srgbClr val="006786"/>
              </a:solidFill>
            </a:endParaRPr>
          </a:p>
          <a:p>
            <a:r>
              <a:rPr lang="en-GB" altLang="en-US" smtClean="0"/>
              <a:t>What is its symbol?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121400" y="227647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Iron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116638" y="3605213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Fe</a:t>
            </a:r>
          </a:p>
        </p:txBody>
      </p:sp>
      <p:pic>
        <p:nvPicPr>
          <p:cNvPr id="129034" name="Picture 10" descr="AL11408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45281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8011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2883" name="Content Placeholder 5"/>
          <p:cNvSpPr>
            <a:spLocks noGrp="1"/>
          </p:cNvSpPr>
          <p:nvPr>
            <p:ph sz="half" idx="4294967295"/>
          </p:nvPr>
        </p:nvSpPr>
        <p:spPr>
          <a:xfrm>
            <a:off x="1331913" y="4868863"/>
            <a:ext cx="5545137" cy="1512887"/>
          </a:xfrm>
        </p:spPr>
        <p:txBody>
          <a:bodyPr/>
          <a:lstStyle/>
          <a:p>
            <a:r>
              <a:rPr lang="en-GB" altLang="en-US" smtClean="0"/>
              <a:t>What element is this?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 smtClean="0">
              <a:solidFill>
                <a:srgbClr val="006786"/>
              </a:solidFill>
            </a:endParaRPr>
          </a:p>
          <a:p>
            <a:r>
              <a:rPr lang="en-GB" altLang="en-US" smtClean="0"/>
              <a:t>What is its symbol?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6011863" y="4868863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Mercury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5795963" y="5748338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Hg</a:t>
            </a:r>
          </a:p>
        </p:txBody>
      </p:sp>
      <p:pic>
        <p:nvPicPr>
          <p:cNvPr id="122888" name="Picture 8" descr="7H_p_ap_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7288"/>
            <a:ext cx="424815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9" name="Picture 9" descr="7H_p_ap_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3405187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72629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165634"/>
              </p:ext>
            </p:extLst>
          </p:nvPr>
        </p:nvGraphicFramePr>
        <p:xfrm>
          <a:off x="395536" y="228600"/>
          <a:ext cx="8229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Name</a:t>
                      </a:r>
                      <a:r>
                        <a:rPr lang="en-GB" sz="3600" baseline="0" dirty="0" smtClean="0"/>
                        <a:t>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Symbol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Oxygen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Carbon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err="1" smtClean="0"/>
                        <a:t>Sulfur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Nitrogen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6575" y="859904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O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697134" y="142515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06575" y="208404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705760" y="273211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N</a:t>
            </a:r>
            <a:endParaRPr lang="en-GB" sz="4400" dirty="0"/>
          </a:p>
        </p:txBody>
      </p:sp>
      <p:pic>
        <p:nvPicPr>
          <p:cNvPr id="3074" name="Picture 2" descr="Image result for 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1500"/>
            <a:ext cx="2760241" cy="1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xy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69" y="3454967"/>
            <a:ext cx="2381273" cy="178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99718"/>
            <a:ext cx="2345499" cy="175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98" y="5373216"/>
            <a:ext cx="855039" cy="119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344457"/>
              </p:ext>
            </p:extLst>
          </p:nvPr>
        </p:nvGraphicFramePr>
        <p:xfrm>
          <a:off x="395536" y="228600"/>
          <a:ext cx="8229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Name</a:t>
                      </a:r>
                      <a:r>
                        <a:rPr lang="en-GB" sz="3600" baseline="0" dirty="0" smtClean="0"/>
                        <a:t>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Symbol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Aluminium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Chlorine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Magnesium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Calcium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6575" y="859904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Al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697134" y="142515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Cl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06575" y="208404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Mg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705760" y="273211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Ca</a:t>
            </a:r>
            <a:endParaRPr lang="en-GB" sz="4400" dirty="0"/>
          </a:p>
        </p:txBody>
      </p:sp>
      <p:pic>
        <p:nvPicPr>
          <p:cNvPr id="4098" name="Picture 2" descr="Image result for chlorine g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43668"/>
            <a:ext cx="15363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7" y="3943668"/>
            <a:ext cx="1823150" cy="12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43668"/>
            <a:ext cx="2292846" cy="16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50623"/>
            <a:ext cx="1889786" cy="14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584059"/>
              </p:ext>
            </p:extLst>
          </p:nvPr>
        </p:nvGraphicFramePr>
        <p:xfrm>
          <a:off x="395536" y="228600"/>
          <a:ext cx="8229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Name</a:t>
                      </a:r>
                      <a:r>
                        <a:rPr lang="en-GB" sz="3600" baseline="0" dirty="0" smtClean="0"/>
                        <a:t>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Symbol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Iron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Sodium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Gold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Lead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6575" y="859904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Fe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697134" y="142515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Na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06575" y="208404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Au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705760" y="273211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Pb</a:t>
            </a:r>
            <a:endParaRPr lang="en-GB" sz="4400" dirty="0"/>
          </a:p>
        </p:txBody>
      </p:sp>
      <p:pic>
        <p:nvPicPr>
          <p:cNvPr id="5122" name="Picture 2" descr="Image result for iron me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2185"/>
            <a:ext cx="2324286" cy="14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o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12185"/>
            <a:ext cx="1521202" cy="18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gold el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Image result for gold ele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0" name="Picture 10" descr="Image result for gold el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10051"/>
            <a:ext cx="2160240" cy="188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10050"/>
            <a:ext cx="2400299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All the elements have a symbol. If the symbol is just one letter, it is a __________. If the symbol has two letters, the second letter is __________.</a:t>
            </a:r>
          </a:p>
          <a:p>
            <a:endParaRPr lang="en-GB" sz="2800" dirty="0"/>
          </a:p>
          <a:p>
            <a:r>
              <a:rPr lang="en-GB" sz="2800" dirty="0" smtClean="0"/>
              <a:t>Some elements have symbols based on there old _______ names. The old </a:t>
            </a:r>
            <a:r>
              <a:rPr lang="en-GB" sz="2800" dirty="0" err="1" smtClean="0"/>
              <a:t>latin</a:t>
            </a:r>
            <a:r>
              <a:rPr lang="en-GB" sz="2800" dirty="0" smtClean="0"/>
              <a:t> name for iron is </a:t>
            </a:r>
            <a:r>
              <a:rPr lang="en-GB" sz="2800" dirty="0" err="1" smtClean="0"/>
              <a:t>ferrum</a:t>
            </a:r>
            <a:r>
              <a:rPr lang="en-GB" sz="2800" dirty="0" smtClean="0"/>
              <a:t> and its symbol is ______.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17031"/>
            <a:ext cx="69127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</a:t>
            </a:r>
            <a:r>
              <a:rPr lang="en-GB" sz="2800" dirty="0" smtClean="0"/>
              <a:t>ower case      Fe     capital     Latin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283968" y="1052736"/>
            <a:ext cx="1732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lower case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38398" y="565517"/>
            <a:ext cx="1145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capital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24266" y="2348880"/>
            <a:ext cx="894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prstClr val="black"/>
                </a:solidFill>
              </a:rPr>
              <a:t>Latin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5005" y="2773963"/>
            <a:ext cx="685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 Fe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5334"/>
            <a:ext cx="5760640" cy="34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86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Properties and uses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99072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Gold ring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599072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Copper saucepan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64633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Gold is used in jewellery because….</a:t>
            </a:r>
          </a:p>
          <a:p>
            <a:endParaRPr lang="en-GB" sz="2400" dirty="0"/>
          </a:p>
          <a:p>
            <a:r>
              <a:rPr lang="en-GB" sz="2400" dirty="0" smtClean="0"/>
              <a:t>Copper is used for saucepans because….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31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10" y="2636912"/>
            <a:ext cx="4904631" cy="378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1720" y="5301208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23928" y="5085184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0"/>
            <a:ext cx="8676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Carbon comes in different forms, for example, __________ and ________.</a:t>
            </a:r>
          </a:p>
          <a:p>
            <a:r>
              <a:rPr lang="en-GB" sz="2800" dirty="0" smtClean="0"/>
              <a:t>Diamond is very _____ and graphite is a lot ______.</a:t>
            </a:r>
          </a:p>
          <a:p>
            <a:r>
              <a:rPr lang="en-GB" sz="2800" dirty="0" smtClean="0"/>
              <a:t>The property depends on the ___________ of carbon atoms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060848"/>
            <a:ext cx="76328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rrangement    hard     graphite   diamond     softer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4338228" y="1268760"/>
            <a:ext cx="2073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a</a:t>
            </a:r>
            <a:r>
              <a:rPr lang="en-GB" sz="2800" dirty="0" smtClean="0">
                <a:solidFill>
                  <a:prstClr val="black"/>
                </a:solidFill>
              </a:rPr>
              <a:t>rrangement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55776" y="861774"/>
            <a:ext cx="854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hard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795148" y="-7131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diamond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412001" y="861774"/>
            <a:ext cx="1043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softer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3710" y="404664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graphite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9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874408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422108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the BBC article and answer the following questions in full sentences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869160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Find the names of five elements in a mobile phone.</a:t>
            </a:r>
          </a:p>
          <a:p>
            <a:r>
              <a:rPr lang="en-GB" sz="2800" dirty="0" smtClean="0"/>
              <a:t>Why is it a good idea to recycle mobile phones.</a:t>
            </a:r>
          </a:p>
          <a:p>
            <a:r>
              <a:rPr lang="en-GB" sz="2800" dirty="0" smtClean="0"/>
              <a:t>Name five elements with symbols based on old Latin names.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943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64" y="404664"/>
            <a:ext cx="61531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41" y="4509119"/>
            <a:ext cx="5904656" cy="18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67" y="987693"/>
            <a:ext cx="43938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WHAT EXACTLY IS IN MY SMARTPHONE?</a:t>
            </a:r>
            <a:endParaRPr lang="en-GB" dirty="0"/>
          </a:p>
          <a:p>
            <a:r>
              <a:rPr lang="en-GB" dirty="0"/>
              <a:t>Smartphones are pocket-sized vaults of precious metals and rare earths. A typical iPhone is estimated to house around </a:t>
            </a:r>
            <a:r>
              <a:rPr lang="en-GB" dirty="0" smtClean="0"/>
              <a:t>0.034 g of gold, </a:t>
            </a:r>
            <a:r>
              <a:rPr lang="en-GB" dirty="0"/>
              <a:t>0.34g of silver, 0.015g of palladium and less than one-thousandth of a gram of platinum. It also contains the less valuable but still significant aluminium (25g) and copper (around 15g).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573016"/>
            <a:ext cx="4419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i="0" dirty="0" smtClean="0">
                <a:solidFill>
                  <a:srgbClr val="000000"/>
                </a:solidFill>
                <a:effectLst/>
                <a:latin typeface="Arial"/>
              </a:rPr>
              <a:t>These are all present in relatively small amounts. But </a:t>
            </a:r>
            <a:r>
              <a:rPr lang="en-GB" sz="1600" b="1" i="0" u="none" strike="noStrike" dirty="0" smtClean="0">
                <a:solidFill>
                  <a:srgbClr val="000000"/>
                </a:solidFill>
                <a:effectLst/>
                <a:latin typeface="Arial"/>
                <a:hlinkClick r:id="rId2"/>
              </a:rPr>
              <a:t>more than two billion people currently have a smartphone</a:t>
            </a:r>
            <a:r>
              <a:rPr lang="en-GB" sz="1600" b="0" i="0" dirty="0" smtClean="0">
                <a:solidFill>
                  <a:srgbClr val="000000"/>
                </a:solidFill>
                <a:effectLst/>
                <a:latin typeface="Arial"/>
              </a:rPr>
              <a:t>, and that number is projected to increase. What’s more, the concentration of some of these elements, such as gold and silver in a mobile phone is actually </a:t>
            </a:r>
            <a:r>
              <a:rPr lang="en-GB" sz="1600" b="1" i="0" u="none" strike="noStrike" dirty="0" smtClean="0">
                <a:solidFill>
                  <a:srgbClr val="000000"/>
                </a:solidFill>
                <a:effectLst/>
                <a:latin typeface="Arial"/>
                <a:hlinkClick r:id="rId3"/>
              </a:rPr>
              <a:t>much higher than their concentration in an equivalent weight of ore</a:t>
            </a:r>
            <a:r>
              <a:rPr lang="en-GB" sz="1600" b="0" i="0" dirty="0" smtClean="0">
                <a:solidFill>
                  <a:srgbClr val="000000"/>
                </a:solidFill>
                <a:effectLst/>
                <a:latin typeface="Arial"/>
              </a:rPr>
              <a:t>. One tonne of iPhones would deliver 300 times more gold than a tonne of gold ore and 6.5 times more silver than a tonne of silver ore.</a:t>
            </a:r>
          </a:p>
          <a:p>
            <a:r>
              <a:rPr lang="en-GB" sz="1600" b="1" i="0" dirty="0" smtClean="0">
                <a:solidFill>
                  <a:srgbClr val="000000"/>
                </a:solidFill>
                <a:effectLst/>
                <a:latin typeface="Arial"/>
              </a:rPr>
              <a:t>WHY IS THIS A PROBLEM?</a:t>
            </a:r>
            <a:endParaRPr lang="en-GB" sz="16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7340" y="987693"/>
            <a:ext cx="4392488" cy="258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WHAT EXACTLY IS IN MY SMARTPHONE?</a:t>
            </a:r>
            <a:endParaRPr lang="en-GB" dirty="0"/>
          </a:p>
          <a:p>
            <a:r>
              <a:rPr lang="en-GB" dirty="0"/>
              <a:t>Smartphones are pocket-sized vaults of precious metals and rare earths. A typical iPhone is estimated to house around </a:t>
            </a:r>
            <a:r>
              <a:rPr lang="en-GB" dirty="0" smtClean="0"/>
              <a:t>0.034 g of gold, </a:t>
            </a:r>
            <a:r>
              <a:rPr lang="en-GB" dirty="0"/>
              <a:t>0.34g of silver, 0.015g of palladium and less than one-thousandth of a gram of platinum. It also contains the less valuable but still significant aluminium (25g) and copper (around 15g).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573016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i="0" dirty="0" smtClean="0">
                <a:solidFill>
                  <a:srgbClr val="000000"/>
                </a:solidFill>
                <a:effectLst/>
                <a:latin typeface="Arial"/>
              </a:rPr>
              <a:t>These are all present in relatively small amounts. But </a:t>
            </a:r>
            <a:r>
              <a:rPr lang="en-GB" sz="1600" b="1" i="0" u="none" strike="noStrike" dirty="0" smtClean="0">
                <a:solidFill>
                  <a:srgbClr val="000000"/>
                </a:solidFill>
                <a:effectLst/>
                <a:latin typeface="Arial"/>
                <a:hlinkClick r:id="rId2"/>
              </a:rPr>
              <a:t>more than two billion people currently have a smartphone</a:t>
            </a:r>
            <a:r>
              <a:rPr lang="en-GB" sz="1600" b="0" i="0" dirty="0" smtClean="0">
                <a:solidFill>
                  <a:srgbClr val="000000"/>
                </a:solidFill>
                <a:effectLst/>
                <a:latin typeface="Arial"/>
              </a:rPr>
              <a:t>, and that number is projected to increase. What’s more, the concentration of some of these elements, such as gold and silver in a mobile phone is actually </a:t>
            </a:r>
            <a:r>
              <a:rPr lang="en-GB" sz="1600" b="1" i="0" u="none" strike="noStrike" dirty="0" smtClean="0">
                <a:solidFill>
                  <a:srgbClr val="000000"/>
                </a:solidFill>
                <a:effectLst/>
                <a:latin typeface="Arial"/>
                <a:hlinkClick r:id="rId3"/>
              </a:rPr>
              <a:t>much higher than their concentration in an equivalent weight of ore</a:t>
            </a:r>
            <a:r>
              <a:rPr lang="en-GB" sz="1600" b="0" i="0" dirty="0" smtClean="0">
                <a:solidFill>
                  <a:srgbClr val="000000"/>
                </a:solidFill>
                <a:effectLst/>
                <a:latin typeface="Arial"/>
              </a:rPr>
              <a:t>. One tonne of iPhones would deliver 300 times more gold than a tonne of gold ore and 6.5 times more silver than a tonne of silver ore.</a:t>
            </a:r>
          </a:p>
          <a:p>
            <a:r>
              <a:rPr lang="en-GB" sz="1600" b="1" i="0" dirty="0" smtClean="0">
                <a:solidFill>
                  <a:srgbClr val="000000"/>
                </a:solidFill>
                <a:effectLst/>
                <a:latin typeface="Arial"/>
              </a:rPr>
              <a:t>WHY IS THIS A PROBLEM?</a:t>
            </a:r>
            <a:endParaRPr lang="en-GB" sz="16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67" y="116632"/>
            <a:ext cx="406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Your old phone is full off untapped precious metals</a:t>
            </a:r>
            <a:endParaRPr lang="en-GB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97340" y="156696"/>
            <a:ext cx="406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Your old phone is full off untapped precious metals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7413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887715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" y="836712"/>
            <a:ext cx="4548661" cy="292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499992" cy="28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010922"/>
            <a:ext cx="4520183" cy="14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16" y="4022486"/>
            <a:ext cx="4448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825" y="116632"/>
            <a:ext cx="430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Elements mixtures and compounds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03116" y="139009"/>
            <a:ext cx="430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Elements mixtures and compounds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1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887715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5" y="4941168"/>
            <a:ext cx="50405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will need your periodic table for the next task.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5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9"/>
          <p:cNvSpPr>
            <a:spLocks noGrp="1"/>
          </p:cNvSpPr>
          <p:nvPr>
            <p:ph type="ctrTitle"/>
          </p:nvPr>
        </p:nvSpPr>
        <p:spPr>
          <a:xfrm>
            <a:off x="659921" y="939979"/>
            <a:ext cx="7772400" cy="1470025"/>
          </a:xfrm>
        </p:spPr>
        <p:txBody>
          <a:bodyPr/>
          <a:lstStyle/>
          <a:p>
            <a:r>
              <a:rPr lang="en-GB" altLang="en-US" dirty="0" smtClean="0"/>
              <a:t>Symbols for elements</a:t>
            </a:r>
          </a:p>
        </p:txBody>
      </p:sp>
      <p:sp>
        <p:nvSpPr>
          <p:cNvPr id="41987" name="Subtitle 10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11985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Identify the element shown in each photo.</a:t>
            </a:r>
          </a:p>
          <a:p>
            <a:r>
              <a:rPr lang="en-US" altLang="en-US" dirty="0" smtClean="0"/>
              <a:t>Give the symbol for the element.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3976321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762000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Symbols for elements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3012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1844675"/>
            <a:ext cx="4027487" cy="3097213"/>
          </a:xfrm>
        </p:spPr>
        <p:txBody>
          <a:bodyPr/>
          <a:lstStyle/>
          <a:p>
            <a:r>
              <a:rPr lang="en-GB" altLang="en-US" smtClean="0"/>
              <a:t>What element is this?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 smtClean="0">
              <a:solidFill>
                <a:srgbClr val="006786"/>
              </a:solidFill>
            </a:endParaRPr>
          </a:p>
          <a:p>
            <a:r>
              <a:rPr lang="en-GB" altLang="en-US" smtClean="0"/>
              <a:t>What is its symbol?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297613" y="2284413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Copper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297613" y="3598863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Cu</a:t>
            </a:r>
          </a:p>
        </p:txBody>
      </p:sp>
      <p:pic>
        <p:nvPicPr>
          <p:cNvPr id="43019" name="Picture 11" descr="7H_p_ap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455987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7709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4" name="Content Placeholder 5"/>
          <p:cNvSpPr>
            <a:spLocks noGrp="1"/>
          </p:cNvSpPr>
          <p:nvPr>
            <p:ph sz="half" idx="4294967295"/>
          </p:nvPr>
        </p:nvSpPr>
        <p:spPr>
          <a:xfrm>
            <a:off x="1331913" y="4868863"/>
            <a:ext cx="5545137" cy="1512887"/>
          </a:xfrm>
        </p:spPr>
        <p:txBody>
          <a:bodyPr/>
          <a:lstStyle/>
          <a:p>
            <a:r>
              <a:rPr lang="en-GB" altLang="en-US" smtClean="0"/>
              <a:t>What element is this?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r>
              <a:rPr lang="en-GB" altLang="en-US" smtClean="0"/>
              <a:t>What is its symbol?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6011863" y="4868863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Sulfur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795963" y="5748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S</a:t>
            </a:r>
          </a:p>
        </p:txBody>
      </p:sp>
      <p:pic>
        <p:nvPicPr>
          <p:cNvPr id="112649" name="Picture 9" descr="7H_p_ap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836613"/>
            <a:ext cx="5903913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8382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4691" name="Content Placeholder 5"/>
          <p:cNvSpPr>
            <a:spLocks noGrp="1"/>
          </p:cNvSpPr>
          <p:nvPr>
            <p:ph sz="half" idx="4294967295"/>
          </p:nvPr>
        </p:nvSpPr>
        <p:spPr>
          <a:xfrm>
            <a:off x="1331913" y="4868863"/>
            <a:ext cx="5545137" cy="1512887"/>
          </a:xfrm>
        </p:spPr>
        <p:txBody>
          <a:bodyPr/>
          <a:lstStyle/>
          <a:p>
            <a:r>
              <a:rPr lang="en-GB" altLang="en-US" smtClean="0"/>
              <a:t>What element is this?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r>
              <a:rPr lang="en-GB" altLang="en-US" smtClean="0"/>
              <a:t>What is its symbol?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011863" y="4868863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Aluminium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5795963" y="5748338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Al</a:t>
            </a:r>
          </a:p>
        </p:txBody>
      </p:sp>
      <p:pic>
        <p:nvPicPr>
          <p:cNvPr id="114697" name="Picture 9" descr="7H_p_ap_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5256213" cy="40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3086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8788" name="Content Placeholder 5"/>
          <p:cNvSpPr>
            <a:spLocks noGrp="1"/>
          </p:cNvSpPr>
          <p:nvPr>
            <p:ph sz="half" idx="4294967295"/>
          </p:nvPr>
        </p:nvSpPr>
        <p:spPr>
          <a:xfrm>
            <a:off x="4462463" y="1844675"/>
            <a:ext cx="4027487" cy="3097213"/>
          </a:xfrm>
        </p:spPr>
        <p:txBody>
          <a:bodyPr/>
          <a:lstStyle/>
          <a:p>
            <a:r>
              <a:rPr lang="en-GB" altLang="en-US" smtClean="0"/>
              <a:t>What element is this?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 smtClean="0">
              <a:solidFill>
                <a:srgbClr val="006786"/>
              </a:solidFill>
            </a:endParaRPr>
          </a:p>
          <a:p>
            <a:r>
              <a:rPr lang="en-GB" altLang="en-US" smtClean="0"/>
              <a:t>What is its symbol?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121400" y="2276475"/>
            <a:ext cx="2576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Carbon (graphite)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116638" y="360521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C</a:t>
            </a:r>
          </a:p>
        </p:txBody>
      </p:sp>
      <p:pic>
        <p:nvPicPr>
          <p:cNvPr id="118793" name="Picture 9" descr="7H_p_ap_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68375"/>
            <a:ext cx="3548062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1628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6739" name="Content Placeholder 5"/>
          <p:cNvSpPr>
            <a:spLocks noGrp="1"/>
          </p:cNvSpPr>
          <p:nvPr>
            <p:ph sz="half" idx="4294967295"/>
          </p:nvPr>
        </p:nvSpPr>
        <p:spPr>
          <a:xfrm>
            <a:off x="1331913" y="4868863"/>
            <a:ext cx="5545137" cy="1512887"/>
          </a:xfrm>
        </p:spPr>
        <p:txBody>
          <a:bodyPr/>
          <a:lstStyle/>
          <a:p>
            <a:r>
              <a:rPr lang="en-GB" altLang="en-US" smtClean="0"/>
              <a:t>What element is this?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r>
              <a:rPr lang="en-GB" altLang="en-US" smtClean="0"/>
              <a:t>What is its symbol?  </a:t>
            </a:r>
            <a:r>
              <a:rPr lang="en-GB" altLang="en-US" smtClean="0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011863" y="4868863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Gold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795963" y="5748338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Au</a:t>
            </a:r>
          </a:p>
        </p:txBody>
      </p:sp>
      <p:pic>
        <p:nvPicPr>
          <p:cNvPr id="116745" name="Picture 9" descr="7H_p_ap_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5473700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0834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656</Words>
  <Application>Microsoft Office PowerPoint</Application>
  <PresentationFormat>On-screen Show (4:3)</PresentationFormat>
  <Paragraphs>144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Office Theme</vt:lpstr>
      <vt:lpstr>2_Default Design</vt:lpstr>
      <vt:lpstr>3_Default Design</vt:lpstr>
      <vt:lpstr>7Hb Earths Elements</vt:lpstr>
      <vt:lpstr>PowerPoint Presentation</vt:lpstr>
      <vt:lpstr>PowerPoint Presentation</vt:lpstr>
      <vt:lpstr>Symbols for elements</vt:lpstr>
      <vt:lpstr>Symbols for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7Hb Earths Elements</dc:title>
  <dc:creator>Graham</dc:creator>
  <cp:lastModifiedBy>M McCallum</cp:lastModifiedBy>
  <cp:revision>9</cp:revision>
  <dcterms:created xsi:type="dcterms:W3CDTF">2018-09-16T12:43:07Z</dcterms:created>
  <dcterms:modified xsi:type="dcterms:W3CDTF">2018-09-17T14:54:26Z</dcterms:modified>
</cp:coreProperties>
</file>