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483" r:id="rId5"/>
    <p:sldId id="484" r:id="rId6"/>
    <p:sldId id="485" r:id="rId7"/>
    <p:sldId id="486" r:id="rId8"/>
    <p:sldId id="510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9F5F7106-8226-4313-BFB8-FADD3BC58341}"/>
    <pc:docChg chg="delSld">
      <pc:chgData name="D Callanan" userId="951668ec-da26-491a-9b8a-af24bfeff26b" providerId="ADAL" clId="{9F5F7106-8226-4313-BFB8-FADD3BC58341}" dt="2022-06-17T11:32:37.759" v="1" actId="2696"/>
      <pc:docMkLst>
        <pc:docMk/>
      </pc:docMkLst>
      <pc:sldChg chg="del">
        <pc:chgData name="D Callanan" userId="951668ec-da26-491a-9b8a-af24bfeff26b" providerId="ADAL" clId="{9F5F7106-8226-4313-BFB8-FADD3BC58341}" dt="2022-06-17T11:32:37.759" v="1" actId="2696"/>
        <pc:sldMkLst>
          <pc:docMk/>
          <pc:sldMk cId="1811765728" sldId="502"/>
        </pc:sldMkLst>
      </pc:sldChg>
      <pc:sldChg chg="del">
        <pc:chgData name="D Callanan" userId="951668ec-da26-491a-9b8a-af24bfeff26b" providerId="ADAL" clId="{9F5F7106-8226-4313-BFB8-FADD3BC58341}" dt="2022-06-17T11:32:37.244" v="0" actId="2696"/>
        <pc:sldMkLst>
          <pc:docMk/>
          <pc:sldMk cId="782349357" sldId="5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052CB-97FC-4150-BEF1-A8B2F6AD7796}" type="datetimeFigureOut">
              <a:rPr lang="en-US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CAF8E-755B-413E-889A-8C58154894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55F6C42-D7D6-425E-A06F-961017B3B8DB}" type="slidenum">
              <a:rPr lang="en-GB" altLang="en-US" smtClean="0">
                <a:solidFill>
                  <a:srgbClr val="000000"/>
                </a:solidFill>
              </a:rPr>
              <a:pPr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5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68891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g-world.com/film/acids-and-alkalis-part-2-1457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531" y="1060997"/>
            <a:ext cx="10363200" cy="1246254"/>
          </a:xfrm>
        </p:spPr>
        <p:txBody>
          <a:bodyPr>
            <a:noAutofit/>
          </a:bodyPr>
          <a:lstStyle/>
          <a:p>
            <a:r>
              <a:rPr lang="en-GB">
                <a:latin typeface="Dotum" panose="020B0600000101010101" pitchFamily="34" charset="-127"/>
                <a:ea typeface="Dotum" panose="020B0600000101010101" pitchFamily="34" charset="-127"/>
              </a:rPr>
              <a:t>7Fe: Neutralisation in Daily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856" y="2773570"/>
            <a:ext cx="8826789" cy="93024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3200">
                <a:solidFill>
                  <a:schemeClr val="tx1"/>
                </a:solidFill>
              </a:rPr>
              <a:t>Do Now: </a:t>
            </a:r>
          </a:p>
          <a:p>
            <a:pPr>
              <a:spcBef>
                <a:spcPts val="0"/>
              </a:spcBef>
            </a:pPr>
            <a:r>
              <a:rPr lang="en-GB" sz="3200"/>
              <a:t>What is a base?</a:t>
            </a:r>
            <a:endParaRPr lang="en-GB" sz="320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17/06/2022</a:t>
            </a:fld>
            <a:endParaRPr lang="en-GB" sz="4267"/>
          </a:p>
        </p:txBody>
      </p:sp>
      <p:sp>
        <p:nvSpPr>
          <p:cNvPr id="5" name="AutoShape 4" descr="Image result for glass of orange juice"/>
          <p:cNvSpPr>
            <a:spLocks noChangeAspect="1" noChangeArrowheads="1"/>
          </p:cNvSpPr>
          <p:nvPr/>
        </p:nvSpPr>
        <p:spPr bwMode="auto">
          <a:xfrm>
            <a:off x="3761731" y="41701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18" name="Picture 2" descr="Image result for p h sca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0" b="32543"/>
          <a:stretch/>
        </p:blipFill>
        <p:spPr bwMode="auto">
          <a:xfrm>
            <a:off x="1849838" y="4170130"/>
            <a:ext cx="8339100" cy="25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6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811337" y="5294362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3000">
                <a:latin typeface="Comic Sans MS" panose="030F0702030302020204" pitchFamily="66" charset="0"/>
              </a:rPr>
              <a:t>Anyone seen </a:t>
            </a:r>
            <a:r>
              <a:rPr lang="en-GB" altLang="en-US" sz="3000" b="1" u="sng">
                <a:latin typeface="Comic Sans MS" panose="030F0702030302020204" pitchFamily="66" charset="0"/>
              </a:rPr>
              <a:t>misbehaving</a:t>
            </a:r>
            <a:r>
              <a:rPr lang="en-GB" altLang="en-US" sz="3000">
                <a:latin typeface="Comic Sans MS" panose="030F0702030302020204" pitchFamily="66" charset="0"/>
              </a:rPr>
              <a:t> will be sent out and </a:t>
            </a:r>
            <a:r>
              <a:rPr lang="en-GB" altLang="en-US" sz="3000" b="1" u="sng">
                <a:latin typeface="Comic Sans MS" panose="030F0702030302020204" pitchFamily="66" charset="0"/>
              </a:rPr>
              <a:t>banned</a:t>
            </a:r>
            <a:r>
              <a:rPr lang="en-GB" altLang="en-US" sz="3000">
                <a:latin typeface="Comic Sans MS" panose="030F0702030302020204" pitchFamily="66" charset="0"/>
              </a:rPr>
              <a:t> from doing </a:t>
            </a:r>
            <a:r>
              <a:rPr lang="en-GB" altLang="en-US" sz="3000" err="1">
                <a:latin typeface="Comic Sans MS" panose="030F0702030302020204" pitchFamily="66" charset="0"/>
              </a:rPr>
              <a:t>practicals</a:t>
            </a:r>
            <a:r>
              <a:rPr lang="en-GB" altLang="en-US" sz="3000">
                <a:latin typeface="Comic Sans MS" panose="030F0702030302020204" pitchFamily="66" charset="0"/>
              </a:rPr>
              <a:t> for this unit!!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6F32F-72A1-4B03-AD54-9C49B930F5F9}"/>
              </a:ext>
            </a:extLst>
          </p:cNvPr>
          <p:cNvSpPr/>
          <p:nvPr/>
        </p:nvSpPr>
        <p:spPr>
          <a:xfrm>
            <a:off x="609600" y="547638"/>
            <a:ext cx="105212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u="sng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Risk Assessment and Health and Safety</a:t>
            </a:r>
          </a:p>
          <a:p>
            <a:pPr>
              <a:defRPr/>
            </a:pPr>
            <a:endParaRPr lang="en-GB" sz="3600" u="sng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GB" sz="360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Must wear goggles.</a:t>
            </a:r>
          </a:p>
          <a:p>
            <a:pPr>
              <a:defRPr/>
            </a:pPr>
            <a:endParaRPr lang="en-GB" sz="3600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GB" sz="360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Acids and Alkalis are corrosive therefore must be handled safely and sensibly.</a:t>
            </a:r>
          </a:p>
          <a:p>
            <a:pPr>
              <a:defRPr/>
            </a:pPr>
            <a:endParaRPr lang="en-GB" sz="3600">
              <a:solidFill>
                <a:srgbClr val="000000"/>
              </a:solidFill>
              <a:latin typeface="+mj-lt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GB" sz="360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You will be working in pairs. </a:t>
            </a:r>
          </a:p>
        </p:txBody>
      </p:sp>
    </p:spTree>
    <p:extLst>
      <p:ext uri="{BB962C8B-B14F-4D97-AF65-F5344CB8AC3E}">
        <p14:creationId xmlns:p14="http://schemas.microsoft.com/office/powerpoint/2010/main" val="769010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755" y="60262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>
                <a:latin typeface="+mj-lt"/>
              </a:rPr>
              <a:t>Apparatus</a:t>
            </a:r>
            <a:endParaRPr lang="en-GB" sz="360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5D2352-749E-4544-9269-29252425A677}"/>
              </a:ext>
            </a:extLst>
          </p:cNvPr>
          <p:cNvSpPr/>
          <p:nvPr/>
        </p:nvSpPr>
        <p:spPr>
          <a:xfrm>
            <a:off x="745067" y="1397675"/>
            <a:ext cx="7902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/>
              <a:t>4 large test tubes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/>
              <a:t>stirring rod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/>
              <a:t>test tube rack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/>
              <a:t>universal indicator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/>
              <a:t>measuring cylinder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/>
              <a:t>hydrochloric acid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/>
              <a:t>4 samples of indigestion remedies</a:t>
            </a:r>
          </a:p>
        </p:txBody>
      </p:sp>
    </p:spTree>
    <p:extLst>
      <p:ext uri="{BB962C8B-B14F-4D97-AF65-F5344CB8AC3E}">
        <p14:creationId xmlns:p14="http://schemas.microsoft.com/office/powerpoint/2010/main" val="122812401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C9F13-DD1B-4754-8E03-2D94F05DBD71}"/>
              </a:ext>
            </a:extLst>
          </p:cNvPr>
          <p:cNvSpPr txBox="1"/>
          <p:nvPr/>
        </p:nvSpPr>
        <p:spPr>
          <a:xfrm>
            <a:off x="767644" y="428978"/>
            <a:ext cx="2169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/>
              <a:t>Method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E351D-146E-41BC-B14F-C0E0E41A2884}"/>
              </a:ext>
            </a:extLst>
          </p:cNvPr>
          <p:cNvSpPr/>
          <p:nvPr/>
        </p:nvSpPr>
        <p:spPr>
          <a:xfrm>
            <a:off x="767644" y="1259975"/>
            <a:ext cx="1080346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GB" sz="2400"/>
              <a:t>Measure out 10 cm3 of hydrochloric acid into each of the large test tubes. Stand the test tubes in the test tube rack.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GB" sz="2400"/>
              <a:t>One at a time, put the small amount of each antacid you have been given into a separate test tube. After adding each amount, record the name of the remedy in the table.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GB" sz="2400"/>
              <a:t>Stir the mixture in each test tube.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GB" sz="2400"/>
              <a:t>After two minutes, dip a piece of pH paper in the first test tube and record the colour and </a:t>
            </a:r>
            <a:r>
              <a:rPr lang="en-GB" sz="2400" err="1"/>
              <a:t>pHnumber</a:t>
            </a:r>
            <a:r>
              <a:rPr lang="en-GB" sz="2400"/>
              <a:t>. Record what the mixture looks like. Do the same with the other test tubes. </a:t>
            </a:r>
            <a:r>
              <a:rPr lang="en-GB" sz="2400" kern="0">
                <a:solidFill>
                  <a:srgbClr val="000000"/>
                </a:solidFill>
                <a:latin typeface="Comic Sans MS" pitchFamily="66"/>
              </a:rPr>
              <a:t>alkali or neutral.</a:t>
            </a:r>
          </a:p>
          <a:p>
            <a:pPr marL="514350" indent="-514350">
              <a:buSzPct val="100000"/>
              <a:buFontTx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>
              <a:solidFill>
                <a:srgbClr val="000000"/>
              </a:solidFill>
              <a:latin typeface="Comic Sans MS" pitchFamily="66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kern="0">
              <a:solidFill>
                <a:srgbClr val="000000"/>
              </a:solidFill>
              <a:latin typeface="Comic Sans MS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81474653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1A1B5C-3DFC-4905-91B0-CF99187024F8}"/>
              </a:ext>
            </a:extLst>
          </p:cNvPr>
          <p:cNvSpPr txBox="1"/>
          <p:nvPr/>
        </p:nvSpPr>
        <p:spPr>
          <a:xfrm>
            <a:off x="547539" y="596064"/>
            <a:ext cx="693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/>
              <a:t>Considering your Results/Conclusion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AC61B-0EA8-4017-83D3-30AC04CED058}"/>
              </a:ext>
            </a:extLst>
          </p:cNvPr>
          <p:cNvSpPr txBox="1"/>
          <p:nvPr/>
        </p:nvSpPr>
        <p:spPr>
          <a:xfrm>
            <a:off x="547539" y="1411110"/>
            <a:ext cx="10452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/>
              <a:t>In which test tubes was the acid neutralised?</a:t>
            </a:r>
          </a:p>
          <a:p>
            <a:pPr marL="342900" indent="-342900">
              <a:buAutoNum type="arabicPeriod"/>
            </a:pPr>
            <a:r>
              <a:rPr lang="en-GB" sz="3200"/>
              <a:t>Which test tubes were cloudy at the end?</a:t>
            </a:r>
          </a:p>
          <a:p>
            <a:pPr marL="342900" indent="-342900">
              <a:buAutoNum type="arabicPeriod"/>
            </a:pPr>
            <a:r>
              <a:rPr lang="en-GB" sz="3200"/>
              <a:t>Which remedy do you think is the best? Explain your answer</a:t>
            </a:r>
          </a:p>
        </p:txBody>
      </p:sp>
    </p:spTree>
    <p:extLst>
      <p:ext uri="{BB962C8B-B14F-4D97-AF65-F5344CB8AC3E}">
        <p14:creationId xmlns:p14="http://schemas.microsoft.com/office/powerpoint/2010/main" val="276492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74" t="575" r="11364" b="48793"/>
          <a:stretch/>
        </p:blipFill>
        <p:spPr>
          <a:xfrm>
            <a:off x="661635" y="365125"/>
            <a:ext cx="5058754" cy="5145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95" y="191912"/>
            <a:ext cx="5036280" cy="3377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881" y="3735916"/>
            <a:ext cx="4722594" cy="2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Answers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208"/>
          <a:stretch/>
        </p:blipFill>
        <p:spPr>
          <a:xfrm>
            <a:off x="2225185" y="1459255"/>
            <a:ext cx="6952681" cy="50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2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82" y="7570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4000">
                <a:solidFill>
                  <a:srgbClr val="000000"/>
                </a:solidFill>
              </a:rPr>
              <a:t>When an acid and an alkali are m</a:t>
            </a:r>
            <a:r>
              <a:rPr lang="en-GB" altLang="en-US" sz="4000" i="1">
                <a:solidFill>
                  <a:srgbClr val="000000"/>
                </a:solidFill>
              </a:rPr>
              <a:t>_________</a:t>
            </a:r>
            <a:r>
              <a:rPr lang="en-GB" altLang="en-US" sz="4000">
                <a:solidFill>
                  <a:srgbClr val="000000"/>
                </a:solidFill>
              </a:rPr>
              <a:t>, there is a chemical r</a:t>
            </a:r>
            <a:r>
              <a:rPr lang="en-GB" altLang="en-US" sz="4000" i="1">
                <a:solidFill>
                  <a:srgbClr val="000000"/>
                </a:solidFill>
              </a:rPr>
              <a:t>________</a:t>
            </a:r>
            <a:r>
              <a:rPr lang="en-GB" altLang="en-US" sz="4000">
                <a:solidFill>
                  <a:srgbClr val="000000"/>
                </a:solidFill>
              </a:rPr>
              <a:t>. This reaction is called n</a:t>
            </a:r>
            <a:r>
              <a:rPr lang="en-GB" altLang="en-US" sz="4000" i="1">
                <a:solidFill>
                  <a:srgbClr val="000000"/>
                </a:solidFill>
              </a:rPr>
              <a:t>_________</a:t>
            </a:r>
            <a:r>
              <a:rPr lang="en-GB" altLang="en-US" sz="4000">
                <a:solidFill>
                  <a:srgbClr val="000000"/>
                </a:solidFill>
              </a:rPr>
              <a:t>. If the right a</a:t>
            </a:r>
            <a:r>
              <a:rPr lang="en-GB" altLang="en-US" sz="4000" i="1">
                <a:solidFill>
                  <a:srgbClr val="000000"/>
                </a:solidFill>
              </a:rPr>
              <a:t>________</a:t>
            </a:r>
            <a:r>
              <a:rPr lang="en-GB" altLang="en-US" sz="4000">
                <a:solidFill>
                  <a:srgbClr val="000000"/>
                </a:solidFill>
              </a:rPr>
              <a:t> of acid and alkali are mixed, the solution becomes n</a:t>
            </a:r>
            <a:r>
              <a:rPr lang="en-GB" altLang="en-US" sz="4000" i="1">
                <a:solidFill>
                  <a:srgbClr val="000000"/>
                </a:solidFill>
              </a:rPr>
              <a:t>_________.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0" y="3763709"/>
            <a:ext cx="8859981" cy="18576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en-GB" altLang="en-US" sz="2400">
                <a:solidFill>
                  <a:srgbClr val="000000"/>
                </a:solidFill>
              </a:rPr>
              <a:t>7      acidic      alkaline      amounts      antacids      bodies      cancel</a:t>
            </a:r>
          </a:p>
          <a:p>
            <a:pPr algn="ctr">
              <a:defRPr/>
            </a:pPr>
            <a:r>
              <a:rPr lang="en-GB" altLang="en-US" sz="2400">
                <a:solidFill>
                  <a:srgbClr val="000000"/>
                </a:solidFill>
              </a:rPr>
              <a:t>      </a:t>
            </a:r>
          </a:p>
          <a:p>
            <a:pPr algn="ctr">
              <a:defRPr/>
            </a:pPr>
            <a:r>
              <a:rPr lang="en-GB" altLang="en-US" sz="2400">
                <a:solidFill>
                  <a:srgbClr val="000000"/>
                </a:solidFill>
              </a:rPr>
              <a:t>constant      diluting      heartburn      higher      lower      mixed </a:t>
            </a:r>
          </a:p>
          <a:p>
            <a:pPr algn="ctr">
              <a:defRPr/>
            </a:pPr>
            <a:r>
              <a:rPr lang="en-GB" altLang="en-US" sz="2400">
                <a:solidFill>
                  <a:srgbClr val="000000"/>
                </a:solidFill>
              </a:rPr>
              <a:t>     </a:t>
            </a:r>
          </a:p>
          <a:p>
            <a:pPr algn="ctr">
              <a:defRPr/>
            </a:pPr>
            <a:r>
              <a:rPr lang="en-GB" altLang="en-US" sz="2400">
                <a:solidFill>
                  <a:srgbClr val="000000"/>
                </a:solidFill>
              </a:rPr>
              <a:t>neutral      neutralisation      reaction      weaker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200400" y="5621353"/>
            <a:ext cx="8991600" cy="10384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44500" indent="-4445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en-GB" altLang="en-US" sz="3200">
                <a:solidFill>
                  <a:srgbClr val="000000"/>
                </a:solidFill>
                <a:latin typeface="+mn-lt"/>
                <a:sym typeface="Wingdings 2" pitchFamily="18" charset="2"/>
              </a:rPr>
              <a:t>     Extension:</a:t>
            </a:r>
          </a:p>
          <a:p>
            <a:pPr eaLnBrk="1" hangingPunct="1">
              <a:buFont typeface="Wingdings 2" pitchFamily="18" charset="2"/>
              <a:buChar char="!"/>
              <a:defRPr/>
            </a:pPr>
            <a:r>
              <a:rPr lang="en-GB" altLang="en-US" sz="3200">
                <a:solidFill>
                  <a:srgbClr val="000000"/>
                </a:solidFill>
                <a:latin typeface="+mn-lt"/>
              </a:rPr>
              <a:t>List some everyday examples of neutralisation.</a:t>
            </a:r>
          </a:p>
        </p:txBody>
      </p:sp>
    </p:spTree>
    <p:extLst>
      <p:ext uri="{BB962C8B-B14F-4D97-AF65-F5344CB8AC3E}">
        <p14:creationId xmlns:p14="http://schemas.microsoft.com/office/powerpoint/2010/main" val="266285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Watch and Complete (</a:t>
            </a:r>
            <a:r>
              <a:rPr lang="en-GB">
                <a:hlinkClick r:id="rId2"/>
              </a:rPr>
              <a:t>video</a:t>
            </a:r>
            <a:r>
              <a:rPr lang="en-GB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/>
              <a:t>Antacids used to treat indigestion or heartburn. They contain a_____ to help n__________ the acid.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/>
              <a:t>The food you eat produces acids in your mouth which can decay teeth. Toothpastes contain a________ which r______ with acids in your mouth.</a:t>
            </a:r>
          </a:p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B12E7E-710B-4119-82EA-D4FCEF97BE1F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E0FBC7-4FCF-496A-9749-11F8DB7F1BCD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CDF0E4-C84D-4004-A3EB-4D6A63C0E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18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62-1A21-4059-8ED9-A7B8545B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Uses of Acids and Alkalis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900" dirty="0"/>
              <a:t>Acids can be used to clean metals which have rusted.</a:t>
            </a:r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endParaRPr lang="en-GB" sz="3900" dirty="0"/>
          </a:p>
          <a:p>
            <a:r>
              <a:rPr lang="en-GB" sz="3900" dirty="0"/>
              <a:t>Acidic waste gases from industries are neutralised by alkali before being released into the atmosphere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97" y="2500925"/>
            <a:ext cx="3446406" cy="21715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8B3BAC-65CB-4890-B2A3-8FDBC08CB4C0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FB4E89-C742-4A33-A981-23CDE3C4359F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3E14F8-0019-4C56-98AE-AC5398612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97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8" y="1048511"/>
            <a:ext cx="10515600" cy="5019779"/>
          </a:xfrm>
        </p:spPr>
        <p:txBody>
          <a:bodyPr>
            <a:normAutofit/>
          </a:bodyPr>
          <a:lstStyle/>
          <a:p>
            <a:r>
              <a:rPr lang="en-GB" sz="3900" dirty="0"/>
              <a:t>Lime (calcium carbonate) is an alkali that can be used to neutralise acidic soil as this can stop healthy plant or crop growth</a:t>
            </a:r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endParaRPr lang="en-GB" sz="39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Soil pH is important Soil pH (a measure of the acidity or alkalinity of the  soil) Soil pH is one of the most important soil properties that affects  the. - ppt download">
            <a:extLst>
              <a:ext uri="{FF2B5EF4-FFF2-40B4-BE49-F238E27FC236}">
                <a16:creationId xmlns:a16="http://schemas.microsoft.com/office/drawing/2014/main" id="{A82BB22D-4E74-4C6C-8F72-9DB82D24E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89" y="294833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7BFB65-E0B4-42E0-9D9C-6079D63B261C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F4D865-F4A5-4137-A711-F9D1609801B3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FB6934-9B99-4418-916C-AA8FD497E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pic>
        <p:nvPicPr>
          <p:cNvPr id="5124" name="Picture 4" descr="Will spreading lime solve all your soil fertility problems? - Agriland.ie">
            <a:extLst>
              <a:ext uri="{FF2B5EF4-FFF2-40B4-BE49-F238E27FC236}">
                <a16:creationId xmlns:a16="http://schemas.microsoft.com/office/drawing/2014/main" id="{855E3D7F-ACC4-405A-A89B-891FBD2E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60" y="2948330"/>
            <a:ext cx="515223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4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294141" y="2788045"/>
            <a:ext cx="3671888" cy="3473037"/>
          </a:xfrm>
          <a:prstGeom prst="roundRect">
            <a:avLst>
              <a:gd name="adj" fmla="val 7370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588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GB" altLang="en-US" sz="2800" b="1" baseline="-20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304755" y="2788045"/>
            <a:ext cx="3671887" cy="3473037"/>
          </a:xfrm>
          <a:prstGeom prst="roundRect">
            <a:avLst>
              <a:gd name="adj" fmla="val 737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588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GB" altLang="en-US" sz="2800" b="1" baseline="-20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4" descr="wasp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" b="5669"/>
          <a:stretch>
            <a:fillRect/>
          </a:stretch>
        </p:blipFill>
        <p:spPr bwMode="auto">
          <a:xfrm rot="20400000" flipH="1">
            <a:off x="6779275" y="4071811"/>
            <a:ext cx="292893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613265" y="943861"/>
            <a:ext cx="8688917" cy="54927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4800"/>
              <a:t>Neutralising Stings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15993" y="2969637"/>
            <a:ext cx="3960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A </a:t>
            </a:r>
            <a:r>
              <a:rPr lang="en-GB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bee</a:t>
            </a:r>
            <a:r>
              <a:rPr lang="en-GB" altLang="en-US" sz="2800" b="1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sting</a:t>
            </a:r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is</a:t>
            </a:r>
            <a:r>
              <a:rPr lang="en-GB" altLang="en-US" sz="280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acidic</a:t>
            </a:r>
            <a:r>
              <a:rPr lang="en-GB" altLang="en-US" sz="280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r>
              <a:rPr lang="en-GB" altLang="en-US" sz="240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GB" altLang="en-US" sz="12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176967" y="2960453"/>
            <a:ext cx="3960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A </a:t>
            </a:r>
            <a:r>
              <a:rPr lang="en-GB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wasp sting</a:t>
            </a:r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GB" altLang="en-US" sz="2800">
                <a:solidFill>
                  <a:srgbClr val="010067"/>
                </a:solidFill>
                <a:latin typeface="Arial" panose="020B0604020202020204" pitchFamily="34" charset="0"/>
              </a:rPr>
              <a:t>is</a:t>
            </a:r>
            <a:r>
              <a:rPr lang="en-GB" altLang="en-US" sz="2800">
                <a:solidFill>
                  <a:srgbClr val="0100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alkaline</a:t>
            </a:r>
            <a:r>
              <a:rPr lang="en-GB" altLang="en-US" sz="2800">
                <a:solidFill>
                  <a:srgbClr val="010066"/>
                </a:solidFill>
                <a:latin typeface="Arial" panose="020B0604020202020204" pitchFamily="34" charset="0"/>
              </a:rPr>
              <a:t>.</a:t>
            </a:r>
            <a:r>
              <a:rPr lang="en-GB" altLang="en-US" sz="2400">
                <a:solidFill>
                  <a:srgbClr val="010066"/>
                </a:solidFill>
                <a:latin typeface="Arial" panose="020B0604020202020204" pitchFamily="34" charset="0"/>
              </a:rPr>
              <a:t> </a:t>
            </a:r>
            <a:endParaRPr lang="en-GB" altLang="en-US" sz="1200">
              <a:solidFill>
                <a:srgbClr val="010066"/>
              </a:solidFill>
              <a:latin typeface="Arial" panose="020B0604020202020204" pitchFamily="34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16902" y="1592284"/>
            <a:ext cx="8520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4000">
                <a:solidFill>
                  <a:srgbClr val="010067"/>
                </a:solidFill>
                <a:latin typeface="+mj-lt"/>
              </a:rPr>
              <a:t>How can you treat a bee/wasp sting?</a:t>
            </a:r>
          </a:p>
        </p:txBody>
      </p:sp>
      <p:pic>
        <p:nvPicPr>
          <p:cNvPr id="46090" name="Picture 10" descr="be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69" y="3778232"/>
            <a:ext cx="340518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3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674398" y="1133856"/>
            <a:ext cx="10843204" cy="37183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  <a:defRPr/>
            </a:pPr>
            <a:r>
              <a:rPr lang="en-GB" sz="4000" dirty="0">
                <a:latin typeface="+mj-lt"/>
              </a:rPr>
              <a:t>You get stung by a bee.  A bee sting is acidic.  What substance can you use to neutralise the sting?</a:t>
            </a:r>
          </a:p>
          <a:p>
            <a:pPr marL="0" indent="0">
              <a:buFont typeface="Arial" pitchFamily="34"/>
              <a:buNone/>
              <a:defRPr/>
            </a:pPr>
            <a:endParaRPr lang="en-GB" sz="2000" dirty="0"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4398" y="2262041"/>
            <a:ext cx="103309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en-GB" alt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You could use a weak alkali, to neutralise the bee sting. </a:t>
            </a:r>
            <a:endParaRPr lang="en-GB" altLang="en-US" sz="3600">
              <a:solidFill>
                <a:schemeClr val="accent3">
                  <a:lumMod val="50000"/>
                </a:schemeClr>
              </a:solidFill>
              <a:latin typeface="+mj-lt"/>
              <a:cs typeface="Calibri Ligh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An example would be bicarbonate of soda.</a:t>
            </a:r>
            <a:endParaRPr lang="en-GB" altLang="en-US" sz="3600">
              <a:solidFill>
                <a:schemeClr val="accent3">
                  <a:lumMod val="50000"/>
                </a:schemeClr>
              </a:solidFill>
              <a:latin typeface="+mj-lt"/>
              <a:cs typeface="Calibri Light"/>
            </a:endParaRPr>
          </a:p>
        </p:txBody>
      </p:sp>
      <p:pic>
        <p:nvPicPr>
          <p:cNvPr id="8" name="Picture 10" descr="be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4094017"/>
            <a:ext cx="3042055" cy="267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reviewingnaturalbeauty.files.wordpress.com/2012/12/bicarbonate-of-s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19" y="4094018"/>
            <a:ext cx="2206508" cy="24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6C3F24-26BB-4AA0-BE9E-73B953D8BF04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D2565E-6635-4F1D-9F65-C57E7329A916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681AD1-EE1E-4780-AFD8-46C11361F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5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103" t="9978" r="36897" b="4812"/>
          <a:stretch/>
        </p:blipFill>
        <p:spPr>
          <a:xfrm>
            <a:off x="6553200" y="0"/>
            <a:ext cx="5638800" cy="67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7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/>
          <p:nvPr/>
        </p:nvSpPr>
        <p:spPr>
          <a:xfrm>
            <a:off x="7305499" y="128657"/>
            <a:ext cx="4751388" cy="736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/>
          <a:lstStyle/>
          <a:p>
            <a:pPr marL="358773" indent="-358773">
              <a:buSzPct val="100000"/>
              <a:buFont typeface="Wingdings"/>
              <a:buChar char="!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>
                <a:solidFill>
                  <a:srgbClr val="FFFFFF"/>
                </a:solidFill>
                <a:latin typeface="Comic Sans MS" pitchFamily="66"/>
              </a:rPr>
              <a:t>Copy the table into your books.</a:t>
            </a:r>
          </a:p>
          <a:p>
            <a:pPr marL="358773" indent="-358773">
              <a:buSzPct val="100000"/>
              <a:buFont typeface="Wingdings"/>
              <a:buChar char="!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kern="0">
                <a:solidFill>
                  <a:srgbClr val="FFFFFF"/>
                </a:solidFill>
                <a:latin typeface="Comic Sans MS" pitchFamily="66"/>
              </a:rPr>
              <a:t>Tables MUST be drawn neatly.  </a:t>
            </a:r>
            <a:r>
              <a:rPr lang="en-GB" sz="2400" kern="0">
                <a:solidFill>
                  <a:srgbClr val="FFFFFF"/>
                </a:solidFill>
                <a:latin typeface="Calibri" pitchFamily="34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21650-DB22-41E9-AF3D-C9C31A21BF5C}"/>
              </a:ext>
            </a:extLst>
          </p:cNvPr>
          <p:cNvSpPr txBox="1"/>
          <p:nvPr/>
        </p:nvSpPr>
        <p:spPr>
          <a:xfrm>
            <a:off x="875781" y="584518"/>
            <a:ext cx="518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/>
              <a:t>Indigestion Investigation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3D860-721D-4FC2-AA9C-FDCC30190D18}"/>
              </a:ext>
            </a:extLst>
          </p:cNvPr>
          <p:cNvSpPr txBox="1"/>
          <p:nvPr/>
        </p:nvSpPr>
        <p:spPr>
          <a:xfrm>
            <a:off x="875781" y="1554285"/>
            <a:ext cx="799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What’s the best remedy for indigestion or acid reflux?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747EA2-CE90-4202-A125-39F038A18D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3348" y="2427437"/>
          <a:ext cx="10205304" cy="3617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357">
                  <a:extLst>
                    <a:ext uri="{9D8B030D-6E8A-4147-A177-3AD203B41FA5}">
                      <a16:colId xmlns:a16="http://schemas.microsoft.com/office/drawing/2014/main" val="561388474"/>
                    </a:ext>
                  </a:extLst>
                </a:gridCol>
                <a:gridCol w="3259295">
                  <a:extLst>
                    <a:ext uri="{9D8B030D-6E8A-4147-A177-3AD203B41FA5}">
                      <a16:colId xmlns:a16="http://schemas.microsoft.com/office/drawing/2014/main" val="3276807440"/>
                    </a:ext>
                  </a:extLst>
                </a:gridCol>
                <a:gridCol w="2551326">
                  <a:extLst>
                    <a:ext uri="{9D8B030D-6E8A-4147-A177-3AD203B41FA5}">
                      <a16:colId xmlns:a16="http://schemas.microsoft.com/office/drawing/2014/main" val="1727252914"/>
                    </a:ext>
                  </a:extLst>
                </a:gridCol>
                <a:gridCol w="2551326">
                  <a:extLst>
                    <a:ext uri="{9D8B030D-6E8A-4147-A177-3AD203B41FA5}">
                      <a16:colId xmlns:a16="http://schemas.microsoft.com/office/drawing/2014/main" val="1361924505"/>
                    </a:ext>
                  </a:extLst>
                </a:gridCol>
              </a:tblGrid>
              <a:tr h="827477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Colour of pH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462225"/>
                  </a:ext>
                </a:extLst>
              </a:tr>
              <a:tr h="697475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66129"/>
                  </a:ext>
                </a:extLst>
              </a:tr>
              <a:tr h="697475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1023"/>
                  </a:ext>
                </a:extLst>
              </a:tr>
              <a:tr h="697475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63871"/>
                  </a:ext>
                </a:extLst>
              </a:tr>
              <a:tr h="697475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691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8FD3D3-5F16-4D64-AADC-7C92E8B0B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3D0446-ED5A-4B54-AEC8-4CF4FB62D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A69C90-6C34-495D-8382-A6BC6045C112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caa02d93-d17b-4249-a0c5-afeca33be5b7"/>
    <ds:schemaRef ds:uri="http://schemas.microsoft.com/office/infopath/2007/PartnerControls"/>
    <ds:schemaRef ds:uri="http://schemas.openxmlformats.org/package/2006/metadata/core-properties"/>
    <ds:schemaRef ds:uri="b496163d-89a1-4d48-9d31-68cb6b4034b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524</Words>
  <Application>Microsoft Office PowerPoint</Application>
  <PresentationFormat>Widescreen</PresentationFormat>
  <Paragraphs>82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Dotum</vt:lpstr>
      <vt:lpstr>ＭＳ Ｐゴシック</vt:lpstr>
      <vt:lpstr>ＭＳ Ｐゴシック</vt:lpstr>
      <vt:lpstr>Arial</vt:lpstr>
      <vt:lpstr>Calibri</vt:lpstr>
      <vt:lpstr>Calibri Light</vt:lpstr>
      <vt:lpstr>Comic Sans MS</vt:lpstr>
      <vt:lpstr>Wingdings</vt:lpstr>
      <vt:lpstr>Wingdings 2</vt:lpstr>
      <vt:lpstr>office theme</vt:lpstr>
      <vt:lpstr>7Fe: Neutralisation in Daily Life</vt:lpstr>
      <vt:lpstr>PowerPoint Presentation</vt:lpstr>
      <vt:lpstr>Watch and Complete (video)</vt:lpstr>
      <vt:lpstr>Uses of Acids and Alkalis</vt:lpstr>
      <vt:lpstr>PowerPoint Presentation</vt:lpstr>
      <vt:lpstr>Neutralising Stings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</cp:revision>
  <dcterms:created xsi:type="dcterms:W3CDTF">2019-12-10T07:44:31Z</dcterms:created>
  <dcterms:modified xsi:type="dcterms:W3CDTF">2022-06-17T11:32:38Z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