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11" r:id="rId4"/>
    <p:sldMasterId id="2147483747" r:id="rId5"/>
    <p:sldMasterId id="2147483759" r:id="rId6"/>
    <p:sldMasterId id="2147483840" r:id="rId7"/>
    <p:sldMasterId id="2147483842" r:id="rId8"/>
    <p:sldMasterId id="2147483844" r:id="rId9"/>
    <p:sldMasterId id="2147483846" r:id="rId10"/>
  </p:sldMasterIdLst>
  <p:notesMasterIdLst>
    <p:notesMasterId r:id="rId35"/>
  </p:notesMasterIdLst>
  <p:sldIdLst>
    <p:sldId id="362" r:id="rId11"/>
    <p:sldId id="343" r:id="rId12"/>
    <p:sldId id="342" r:id="rId13"/>
    <p:sldId id="340" r:id="rId14"/>
    <p:sldId id="341" r:id="rId15"/>
    <p:sldId id="351" r:id="rId16"/>
    <p:sldId id="350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60" r:id="rId25"/>
    <p:sldId id="359" r:id="rId26"/>
    <p:sldId id="361" r:id="rId27"/>
    <p:sldId id="363" r:id="rId28"/>
    <p:sldId id="344" r:id="rId29"/>
    <p:sldId id="345" r:id="rId30"/>
    <p:sldId id="346" r:id="rId31"/>
    <p:sldId id="347" r:id="rId32"/>
    <p:sldId id="348" r:id="rId33"/>
    <p:sldId id="349" r:id="rId34"/>
  </p:sldIdLst>
  <p:sldSz cx="9144000" cy="5143500" type="screen16x9"/>
  <p:notesSz cx="6858000" cy="9144000"/>
  <p:defaultTextStyle>
    <a:defPPr>
      <a:defRPr lang="en-US"/>
    </a:defPPr>
    <a:lvl1pPr marL="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66FF66"/>
    <a:srgbClr val="EAEAEA"/>
    <a:srgbClr val="CC0000"/>
    <a:srgbClr val="FFCC00"/>
    <a:srgbClr val="CC99FF"/>
    <a:srgbClr val="CCECFF"/>
    <a:srgbClr val="6699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8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2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31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1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400"/>
            </a:lvl2pPr>
            <a:lvl3pPr marL="685732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31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8" y="1275608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8" y="1350002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39" indent="-271439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8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866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32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598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464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800"/>
            </a:lvl1pPr>
            <a:lvl2pPr marL="342857" indent="0">
              <a:buNone/>
              <a:defRPr sz="1500"/>
            </a:lvl2pPr>
            <a:lvl3pPr marL="685715" indent="0">
              <a:buNone/>
              <a:defRPr sz="1400"/>
            </a:lvl3pPr>
            <a:lvl4pPr marL="1028573" indent="0">
              <a:buNone/>
              <a:defRPr sz="1200"/>
            </a:lvl4pPr>
            <a:lvl5pPr marL="1371430" indent="0">
              <a:buNone/>
              <a:defRPr sz="1200"/>
            </a:lvl5pPr>
            <a:lvl6pPr marL="1714289" indent="0">
              <a:buNone/>
              <a:defRPr sz="1200"/>
            </a:lvl6pPr>
            <a:lvl7pPr marL="2057144" indent="0">
              <a:buNone/>
              <a:defRPr sz="1200"/>
            </a:lvl7pPr>
            <a:lvl8pPr marL="2400000" indent="0">
              <a:buNone/>
              <a:defRPr sz="1200"/>
            </a:lvl8pPr>
            <a:lvl9pPr marL="274285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4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5"/>
            <a:ext cx="4629150" cy="3655219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4" y="1543052"/>
            <a:ext cx="2949575" cy="2858691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4" y="40481"/>
            <a:ext cx="6054725" cy="45922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10" indent="0" algn="ctr">
              <a:buNone/>
              <a:defRPr/>
            </a:lvl3pPr>
            <a:lvl4pPr marL="1371464" indent="0" algn="ctr">
              <a:buNone/>
              <a:defRPr/>
            </a:lvl4pPr>
            <a:lvl5pPr marL="1828619" indent="0" algn="ctr">
              <a:buNone/>
              <a:defRPr/>
            </a:lvl5pPr>
            <a:lvl6pPr marL="2285772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30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51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4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1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00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26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88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5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0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38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65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5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5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40555"/>
            <a:ext cx="7240587" cy="41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17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30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nchester.ac.uk/aboutus/lifelonglearning/CentreforRealWorldLearning/Events/PublishingImages/BLP_Stamp_Lg_RGB_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29889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929354"/>
            <a:ext cx="2133600" cy="273844"/>
          </a:xfrm>
        </p:spPr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4929354"/>
            <a:ext cx="2895600" cy="273844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4929354"/>
            <a:ext cx="2133600" cy="273844"/>
          </a:xfrm>
        </p:spPr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415945"/>
            <a:ext cx="4824537" cy="2667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9" name="Flowchart: Alternate Process 8"/>
          <p:cNvSpPr/>
          <p:nvPr userDrawn="1"/>
        </p:nvSpPr>
        <p:spPr>
          <a:xfrm>
            <a:off x="2051720" y="4137924"/>
            <a:ext cx="5149539" cy="59406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100" dirty="0">
                <a:solidFill>
                  <a:prstClr val="white"/>
                </a:solidFill>
              </a:rPr>
              <a:t>Rate your confidence with each LO with an  ‘1’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57446" y="4831379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s://encrypted-tbn0.gstatic.com/images?q=tbn:ANd9GcT0Y5TSc_UKC6jkBibyI-LTGi9jc_CzpGV0ptbwntBTYnr9dgOsV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35413"/>
            <a:ext cx="13716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TVIleCX4WWgtERH7as2vlQG_oyxcGQCXXWeeevPubLPPzftSkN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276890"/>
            <a:ext cx="1178397" cy="88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52122" y="2247714"/>
            <a:ext cx="2989299" cy="17281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 b="1" u="sng">
                <a:solidFill>
                  <a:schemeClr val="bg1"/>
                </a:solidFill>
              </a:defRPr>
            </a:lvl1pPr>
            <a:lvl5pPr marL="1371464" indent="0" algn="l">
              <a:buNone/>
              <a:defRPr/>
            </a:lvl5pPr>
          </a:lstStyle>
          <a:p>
            <a:pPr lvl="0"/>
            <a:r>
              <a:rPr lang="en-GB" b="1" u="sng" dirty="0"/>
              <a:t>Skills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5" y="1027026"/>
            <a:ext cx="4824536" cy="572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r>
              <a:rPr lang="en-GB" sz="2400" b="1" dirty="0">
                <a:solidFill>
                  <a:prstClr val="white"/>
                </a:solidFill>
              </a:rPr>
              <a:t>You will be able to: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653844" y="1806141"/>
            <a:ext cx="3022612" cy="43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Skills</a:t>
            </a:r>
            <a:endParaRPr lang="en-GB" sz="2100" b="1" dirty="0">
              <a:ln w="127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3" y="1221600"/>
            <a:ext cx="7848873" cy="2808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Font typeface="+mj-lt"/>
              <a:buNone/>
              <a:defRPr b="0" u="none"/>
            </a:lvl1pPr>
          </a:lstStyle>
          <a:p>
            <a:pPr marL="0" indent="0">
              <a:buNone/>
            </a:pPr>
            <a:r>
              <a:rPr lang="en-GB" b="1" u="sng" dirty="0"/>
              <a:t>You will be able to:</a:t>
            </a:r>
          </a:p>
          <a:p>
            <a:pPr marL="0" indent="0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190788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410"/>
            <a:ext cx="9144000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8Da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Unicellular or multicellular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519520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Burning fuels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5537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549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6274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2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22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0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3465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553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663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005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840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12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61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8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2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31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0" indent="-2571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65" indent="-171434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30" indent="-171434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8Ea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Burning fuel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864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10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800" b="1" dirty="0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r>
              <a:rPr lang="en-GB" sz="14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 dirty="0"/>
              <a:t> </a:t>
            </a:r>
            <a:endParaRPr lang="en-GB" sz="1500" b="0" dirty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7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50" indent="-2571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57" indent="-21429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030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762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628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361" indent="-171434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" y="15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52" y="4991114"/>
            <a:ext cx="655637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4"/>
            <a:ext cx="2133600" cy="2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eaLnBrk="0" hangingPunct="0"/>
            <a:r>
              <a:rPr lang="en-GB" altLang="en-US" sz="80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5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20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57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1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57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430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44" indent="-25714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" y="4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2" y="4991105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 defTabSz="91431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31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5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r" defTabSz="9143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1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90" y="4625581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4" y="40483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31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464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619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866" indent="-34286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7" indent="-22857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5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4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8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FE77-FB8F-440E-ACC6-C186698785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36"/>
            <a:ext cx="2895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36"/>
            <a:ext cx="21336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E81-0231-46C4-B9F6-13669B726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3" r:id="rId13"/>
    <p:sldLayoutId id="2147483774" r:id="rId14"/>
  </p:sldLayoutIdLst>
  <p:txStyles>
    <p:titleStyle>
      <a:lvl1pPr algn="ctr" defTabSz="68573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338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16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36825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zX9x0piJ_Vo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531"/>
            <a:ext cx="8229600" cy="792088"/>
          </a:xfrm>
        </p:spPr>
        <p:txBody>
          <a:bodyPr>
            <a:normAutofit/>
          </a:bodyPr>
          <a:lstStyle/>
          <a:p>
            <a:r>
              <a:rPr lang="en-GB" u="sng" dirty="0"/>
              <a:t>Requisitions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268" y="1299731"/>
            <a:ext cx="4504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Demo: </a:t>
            </a:r>
          </a:p>
          <a:p>
            <a:r>
              <a:rPr lang="en-GB" sz="1800" dirty="0" smtClean="0"/>
              <a:t>Exploding hydrogen balloon</a:t>
            </a:r>
          </a:p>
          <a:p>
            <a:r>
              <a:rPr lang="en-GB" sz="1800" dirty="0" smtClean="0"/>
              <a:t>Products of combustion it will need some sort of thermometer.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6170"/>
            <a:ext cx="4039386" cy="166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3874" y="1201874"/>
            <a:ext cx="3335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worksheets: </a:t>
            </a:r>
          </a:p>
          <a:p>
            <a:r>
              <a:rPr lang="en-GB" sz="1800" dirty="0" smtClean="0"/>
              <a:t>8Ea-2 Burning a Fuel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5089583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of: fuel, combustion.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hydrocarbon.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combustion of hydrocarbons (in terms of reactants and products).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products and reactants using a word equation.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tests for carbon dioxide and water. 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fuel used in a fuel cell.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reactions using word equations.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formation of the products when hydrocarbons burn.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how rocket engines obtain enough oxygen in space to explode using oxidising agents.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89978" y="1586503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710208" y="1587505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27884" y="3637973"/>
            <a:ext cx="474617" cy="13252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58244" y="2275511"/>
            <a:ext cx="474617" cy="15424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51375" y="2202835"/>
            <a:ext cx="474617" cy="2064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9" y="939685"/>
            <a:ext cx="7954062" cy="3438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" y="0"/>
            <a:ext cx="907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46" y="575280"/>
            <a:ext cx="1482003" cy="2166005"/>
          </a:xfrm>
          <a:prstGeom prst="rect">
            <a:avLst/>
          </a:prstGeom>
        </p:spPr>
      </p:pic>
      <p:pic>
        <p:nvPicPr>
          <p:cNvPr id="31746" name="Picture 2" descr="Image result for cobalt chloride paper test for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21" y="797089"/>
            <a:ext cx="2340380" cy="17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0"/>
            <a:ext cx="37990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Cobalt chloride test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5038782" y="0"/>
            <a:ext cx="379900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Limewater test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729" y="575280"/>
            <a:ext cx="1034585" cy="2092506"/>
          </a:xfrm>
          <a:prstGeom prst="rect">
            <a:avLst/>
          </a:prstGeom>
        </p:spPr>
      </p:pic>
      <p:pic>
        <p:nvPicPr>
          <p:cNvPr id="31748" name="Picture 4" descr="Image result for limewater 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38" y="854113"/>
            <a:ext cx="3256708" cy="16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09756" y="861870"/>
            <a:ext cx="653198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H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O</a:t>
            </a:r>
            <a:endParaRPr lang="en-GB" sz="2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87175" y="1159497"/>
            <a:ext cx="515901" cy="141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7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" y="865302"/>
            <a:ext cx="8915400" cy="369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" y="0"/>
            <a:ext cx="9076000" cy="76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283" y="1612557"/>
            <a:ext cx="8102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To draw the products of the combustion reaction through the equipment.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978" y="2461572"/>
            <a:ext cx="1297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rises.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978" y="3728188"/>
            <a:ext cx="4219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turns </a:t>
            </a:r>
            <a:r>
              <a:rPr lang="en-GB" sz="2000" dirty="0" smtClean="0">
                <a:solidFill>
                  <a:srgbClr val="FF0000"/>
                </a:solidFill>
              </a:rPr>
              <a:t>pink, </a:t>
            </a:r>
            <a:r>
              <a:rPr lang="en-GB" sz="2000" dirty="0">
                <a:solidFill>
                  <a:srgbClr val="FF0000"/>
                </a:solidFill>
              </a:rPr>
              <a:t>because water is </a:t>
            </a:r>
            <a:r>
              <a:rPr lang="en-GB" sz="2000" dirty="0" smtClean="0">
                <a:solidFill>
                  <a:srgbClr val="FF0000"/>
                </a:solidFill>
              </a:rPr>
              <a:t>present.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" y="762000"/>
            <a:ext cx="8753475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" y="0"/>
            <a:ext cx="9076000" cy="76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432" y="1123890"/>
            <a:ext cx="5314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goes </a:t>
            </a:r>
            <a:r>
              <a:rPr lang="en-GB" sz="2000" dirty="0" smtClean="0">
                <a:solidFill>
                  <a:srgbClr val="FF0000"/>
                </a:solidFill>
              </a:rPr>
              <a:t>cloudy, </a:t>
            </a:r>
            <a:r>
              <a:rPr lang="en-GB" sz="2000" dirty="0">
                <a:solidFill>
                  <a:srgbClr val="FF0000"/>
                </a:solidFill>
              </a:rPr>
              <a:t>because carbon dioxide is </a:t>
            </a:r>
            <a:r>
              <a:rPr lang="en-GB" sz="2000" dirty="0" smtClean="0">
                <a:solidFill>
                  <a:srgbClr val="FF0000"/>
                </a:solidFill>
              </a:rPr>
              <a:t>present.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497" y="2427289"/>
            <a:ext cx="5215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hydrocarbon + oxygen → carbon dioxide + water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497" y="3472074"/>
            <a:ext cx="7708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The rise in temperature shows energy is transferred by </a:t>
            </a:r>
            <a:r>
              <a:rPr lang="en-GB" sz="2000" dirty="0" smtClean="0">
                <a:solidFill>
                  <a:srgbClr val="FF0000"/>
                </a:solidFill>
              </a:rPr>
              <a:t>heating.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The </a:t>
            </a:r>
            <a:r>
              <a:rPr lang="en-GB" sz="2000" dirty="0">
                <a:solidFill>
                  <a:srgbClr val="FF0000"/>
                </a:solidFill>
              </a:rPr>
              <a:t>brightness of the flame shows energy is transferred by light.</a:t>
            </a:r>
          </a:p>
        </p:txBody>
      </p:sp>
    </p:spTree>
    <p:extLst>
      <p:ext uri="{BB962C8B-B14F-4D97-AF65-F5344CB8AC3E}">
        <p14:creationId xmlns:p14="http://schemas.microsoft.com/office/powerpoint/2010/main" val="39954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of: fuel, combustion.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hydrocarbon.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combustion of hydrocarbons (in terms of reactants and products).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products and reactants using a word equation.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tests for carbon dioxide and water. 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fuel used in a fuel cell.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reactions using word equations.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formation of the products when hydrocarbons burn.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how rocket engines obtain enough oxygen in space to explode using oxidising agents.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89978" y="1586503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710208" y="1587505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27884" y="3637973"/>
            <a:ext cx="474617" cy="13252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58244" y="2275511"/>
            <a:ext cx="474617" cy="15424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36792" y="2238193"/>
            <a:ext cx="390645" cy="13042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53191" y="4195861"/>
            <a:ext cx="474617" cy="2064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62074" y="2826425"/>
            <a:ext cx="474617" cy="2064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41657" y="2922990"/>
            <a:ext cx="474617" cy="2064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 result for space rocket oxidising 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01"/>
            <a:ext cx="6183985" cy="51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space r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2" y="1"/>
            <a:ext cx="3516198" cy="19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66788" y="2132312"/>
            <a:ext cx="2677212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Why would a space rocket need an oxidiser as part of the fuel?</a:t>
            </a:r>
            <a:endParaRPr lang="en-GB" sz="3200" dirty="0"/>
          </a:p>
        </p:txBody>
      </p:sp>
      <p:sp>
        <p:nvSpPr>
          <p:cNvPr id="4" name="Oval 3"/>
          <p:cNvSpPr/>
          <p:nvPr/>
        </p:nvSpPr>
        <p:spPr>
          <a:xfrm>
            <a:off x="131975" y="2055087"/>
            <a:ext cx="857839" cy="405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52160" y="3055900"/>
            <a:ext cx="857839" cy="405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708" y="77397"/>
            <a:ext cx="2589377" cy="182307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381079" y="996565"/>
            <a:ext cx="1426591" cy="521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of: fuel, combustion.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hydrocarbon.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combustion of hydrocarbons (in terms of reactants and products).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products and reactants using a word equation.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tests for carbon dioxide and water. 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fuel used in a fuel cell.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reactions using word equations.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formation of the products when hydrocarbons burn.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how rocket engines obtain enough oxygen in space to explode using oxidising agents.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89978" y="1586503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710208" y="1587505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27884" y="3637973"/>
            <a:ext cx="474617" cy="13252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58244" y="2275511"/>
            <a:ext cx="474617" cy="15424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36792" y="2238193"/>
            <a:ext cx="390645" cy="13042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29339" y="4221636"/>
            <a:ext cx="426628" cy="11417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54127" y="2861093"/>
            <a:ext cx="385935" cy="14961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51430" y="2976619"/>
            <a:ext cx="315363" cy="18004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8346380" y="2120165"/>
            <a:ext cx="474617" cy="2064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cow shed explos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7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1303" y="1"/>
            <a:ext cx="3892416" cy="2923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/>
              <a:t>Homework:</a:t>
            </a:r>
          </a:p>
          <a:p>
            <a:endParaRPr lang="en-GB" dirty="0"/>
          </a:p>
          <a:p>
            <a:r>
              <a:rPr lang="en-US" sz="1800" dirty="0"/>
              <a:t>w/s </a:t>
            </a:r>
            <a:r>
              <a:rPr lang="en-US" sz="1800" dirty="0" smtClean="0"/>
              <a:t>8Ea4 </a:t>
            </a:r>
            <a:r>
              <a:rPr lang="en-US" sz="1800" dirty="0"/>
              <a:t>– </a:t>
            </a:r>
            <a:r>
              <a:rPr lang="en-US" sz="1800" dirty="0" smtClean="0"/>
              <a:t>methane explosions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Active learn: Exercises </a:t>
            </a:r>
            <a:r>
              <a:rPr lang="en-US" sz="1800" dirty="0" smtClean="0"/>
              <a:t>8Ea </a:t>
            </a:r>
            <a:r>
              <a:rPr lang="en-US" sz="1800" dirty="0"/>
              <a:t>developing, secure &amp; exceeding</a:t>
            </a:r>
          </a:p>
          <a:p>
            <a:endParaRPr lang="en-US" dirty="0"/>
          </a:p>
          <a:p>
            <a:r>
              <a:rPr lang="en-US" sz="4000" b="1" dirty="0"/>
              <a:t>Date due: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11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/>
              <a:t>Burning fuel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mtClean="0">
                <a:ea typeface="MS PGothic" panose="020B0600070205080204" pitchFamily="34" charset="-128"/>
              </a:rPr>
              <a:t>What is produced by burning fuel?</a:t>
            </a:r>
            <a:endParaRPr lang="en-US" alt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893074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7566" y="427243"/>
            <a:ext cx="6172200" cy="54054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43336" y="1028653"/>
            <a:ext cx="8640659" cy="3702737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000" dirty="0"/>
              <a:t>State the meaning of: </a:t>
            </a:r>
            <a:r>
              <a:rPr lang="en-GB" altLang="en-US" sz="2000" dirty="0">
                <a:solidFill>
                  <a:srgbClr val="006786"/>
                </a:solidFill>
              </a:rPr>
              <a:t>fuel, combustion</a:t>
            </a:r>
            <a:r>
              <a:rPr lang="en-GB" altLang="en-US" sz="2000" dirty="0"/>
              <a:t>.</a:t>
            </a:r>
          </a:p>
          <a:p>
            <a:pPr marL="403622" lvl="1" indent="-269081" eaLnBrk="1" hangingPunct="1"/>
            <a:r>
              <a:rPr lang="en-GB" altLang="en-US" sz="2000" dirty="0"/>
              <a:t>State the meaning of: </a:t>
            </a:r>
            <a:r>
              <a:rPr lang="en-GB" altLang="en-US" sz="2000" dirty="0">
                <a:solidFill>
                  <a:srgbClr val="006786"/>
                </a:solidFill>
              </a:rPr>
              <a:t>hydrocarbon. </a:t>
            </a:r>
          </a:p>
          <a:p>
            <a:pPr marL="403622" lvl="1" indent="-269081" eaLnBrk="1" hangingPunct="1"/>
            <a:r>
              <a:rPr lang="en-GB" altLang="en-US" sz="2000" dirty="0"/>
              <a:t>Describe the combustion of hydrocarbons (in terms of reactants and products).</a:t>
            </a:r>
            <a:endParaRPr lang="en-GB" altLang="en-US" sz="2000" dirty="0">
              <a:solidFill>
                <a:srgbClr val="006786"/>
              </a:solidFill>
            </a:endParaRPr>
          </a:p>
          <a:p>
            <a:pPr marL="403622" lvl="1" indent="-269081" eaLnBrk="1" hangingPunct="1"/>
            <a:r>
              <a:rPr lang="en-GB" altLang="en-US" sz="2000" dirty="0"/>
              <a:t>Identify the products and reactants using a word equation. </a:t>
            </a:r>
          </a:p>
          <a:p>
            <a:pPr marL="403622" lvl="1" indent="-269081" eaLnBrk="1" hangingPunct="1"/>
            <a:r>
              <a:rPr lang="en-GB" altLang="en-US" sz="2000" dirty="0"/>
              <a:t>Describe the tests for carbon dioxide and water.</a:t>
            </a:r>
          </a:p>
          <a:p>
            <a:pPr marL="403622" lvl="1" indent="-269081" eaLnBrk="1" hangingPunct="1">
              <a:spcBef>
                <a:spcPts val="0"/>
              </a:spcBef>
            </a:pPr>
            <a:r>
              <a:rPr lang="en-GB" altLang="en-US" sz="2000" dirty="0"/>
              <a:t>Recall the fuel used in a fuel cell. </a:t>
            </a:r>
          </a:p>
          <a:p>
            <a:pPr marL="403622" lvl="1" indent="-269081" eaLnBrk="1" hangingPunct="1">
              <a:spcBef>
                <a:spcPts val="0"/>
              </a:spcBef>
            </a:pPr>
            <a:r>
              <a:rPr lang="en-GB" altLang="en-US" sz="2000" dirty="0"/>
              <a:t>Model reactions using word equations. </a:t>
            </a:r>
          </a:p>
          <a:p>
            <a:pPr marL="403622" lvl="1" indent="-269081" eaLnBrk="1" hangingPunct="1">
              <a:spcBef>
                <a:spcPts val="0"/>
              </a:spcBef>
            </a:pPr>
            <a:r>
              <a:rPr lang="en-GB" altLang="en-US" sz="2000" dirty="0"/>
              <a:t>Explain the formation of the products when hydrocarbons burn.</a:t>
            </a:r>
          </a:p>
          <a:p>
            <a:pPr marL="403622" lvl="1" indent="-269081" eaLnBrk="1" hangingPunct="1">
              <a:spcBef>
                <a:spcPts val="0"/>
              </a:spcBef>
            </a:pPr>
            <a:r>
              <a:rPr lang="en-US" altLang="en-US" sz="2000" dirty="0"/>
              <a:t>Describe how rocket engines obtain enough oxygen in space to explode by using </a:t>
            </a:r>
            <a:r>
              <a:rPr lang="en-US" altLang="en-US" sz="2000" dirty="0" err="1"/>
              <a:t>oxidising</a:t>
            </a:r>
            <a:r>
              <a:rPr lang="en-US" altLang="en-US" sz="2000" dirty="0"/>
              <a:t> agents</a:t>
            </a:r>
            <a:r>
              <a:rPr lang="en-GB" altLang="en-US" sz="2000" dirty="0"/>
              <a:t>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182666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16744" name="Picture 8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9" y="2247900"/>
            <a:ext cx="4027885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494235" y="4137423"/>
            <a:ext cx="2499122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monoxide and oxygen.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V="1">
            <a:off x="2574131" y="3651647"/>
            <a:ext cx="485775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1427560" y="1584723"/>
            <a:ext cx="205263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absorbed in the reaction.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3492104" y="2139553"/>
            <a:ext cx="377428" cy="2702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5166122" y="1545432"/>
            <a:ext cx="2066925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oxygen will condense inside this tube, because it is warm.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H="1">
            <a:off x="5033963" y="2247901"/>
            <a:ext cx="432197" cy="9179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5166123" y="3921919"/>
            <a:ext cx="2444353" cy="71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salt water in this tube will show that one of the gases is carbon monoxide.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 flipH="1" flipV="1">
            <a:off x="5868591" y="3489722"/>
            <a:ext cx="432197" cy="4321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385888" y="625078"/>
            <a:ext cx="6307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apparatus shows us what is produced when fuel burns.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the mistakes in the labels?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they say?</a:t>
            </a:r>
          </a:p>
        </p:txBody>
      </p:sp>
    </p:spTree>
    <p:extLst>
      <p:ext uri="{BB962C8B-B14F-4D97-AF65-F5344CB8AC3E}">
        <p14:creationId xmlns:p14="http://schemas.microsoft.com/office/powerpoint/2010/main" val="574783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animBg="1"/>
      <p:bldP spid="116753" grpId="0" animBg="1"/>
      <p:bldP spid="116756" grpId="0" animBg="1"/>
      <p:bldP spid="1167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3232548" y="4344591"/>
            <a:ext cx="64639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2122885" y="4349353"/>
            <a:ext cx="73289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494235" y="4137423"/>
            <a:ext cx="2499122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062163" y="4343400"/>
            <a:ext cx="93487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monoxide</a:t>
            </a:r>
          </a:p>
        </p:txBody>
      </p:sp>
      <p:sp>
        <p:nvSpPr>
          <p:cNvPr id="129026" name="Rectangle 5"/>
          <p:cNvSpPr txBox="1">
            <a:spLocks noGrp="1" noChangeArrowheads="1"/>
          </p:cNvSpPr>
          <p:nvPr/>
        </p:nvSpPr>
        <p:spPr bwMode="white">
          <a:xfrm>
            <a:off x="1494235" y="4926807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29027" name="Picture 3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815704"/>
            <a:ext cx="5292329" cy="18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Line 5"/>
          <p:cNvSpPr>
            <a:spLocks noChangeShapeType="1"/>
          </p:cNvSpPr>
          <p:nvPr/>
        </p:nvSpPr>
        <p:spPr bwMode="auto">
          <a:xfrm flipV="1">
            <a:off x="2574132" y="3640931"/>
            <a:ext cx="222647" cy="496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221832" y="4339828"/>
            <a:ext cx="79060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oxygen.</a:t>
            </a:r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2087167" y="4354116"/>
            <a:ext cx="810815" cy="266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3221831" y="4354116"/>
            <a:ext cx="810816" cy="266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33" grpId="0"/>
      <p:bldP spid="129032" grpId="0"/>
      <p:bldP spid="1290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1326357" y="1313260"/>
            <a:ext cx="90601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232548" y="4344591"/>
            <a:ext cx="64639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122885" y="4349353"/>
            <a:ext cx="73289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494235" y="4137423"/>
            <a:ext cx="2499122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4" name="Rectangle 5"/>
          <p:cNvSpPr txBox="1">
            <a:spLocks noGrp="1" noChangeArrowheads="1"/>
          </p:cNvSpPr>
          <p:nvPr/>
        </p:nvSpPr>
        <p:spPr bwMode="white">
          <a:xfrm>
            <a:off x="1494235" y="4926807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0055" name="Picture 7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815704"/>
            <a:ext cx="5292329" cy="18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Line 8"/>
          <p:cNvSpPr>
            <a:spLocks noChangeShapeType="1"/>
          </p:cNvSpPr>
          <p:nvPr/>
        </p:nvSpPr>
        <p:spPr bwMode="auto">
          <a:xfrm flipV="1">
            <a:off x="2574132" y="3640931"/>
            <a:ext cx="222647" cy="496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331119" y="897732"/>
            <a:ext cx="205263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</a:t>
            </a: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 reaction.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3383757" y="1491853"/>
            <a:ext cx="378619" cy="4321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2" name="Oval 14"/>
          <p:cNvSpPr>
            <a:spLocks noChangeArrowheads="1"/>
          </p:cNvSpPr>
          <p:nvPr/>
        </p:nvSpPr>
        <p:spPr bwMode="auto">
          <a:xfrm>
            <a:off x="1306116" y="1325166"/>
            <a:ext cx="864394" cy="27027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340644" y="1310878"/>
            <a:ext cx="8483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72590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  <p:bldP spid="1300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5328047" y="897732"/>
            <a:ext cx="2066925" cy="71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will condense inside this tube, because it is 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5663804" y="902494"/>
            <a:ext cx="74251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5666185" y="921544"/>
            <a:ext cx="701278" cy="27027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340644" y="1310878"/>
            <a:ext cx="8483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232548" y="4344591"/>
            <a:ext cx="64639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122885" y="4349353"/>
            <a:ext cx="73289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494235" y="4137423"/>
            <a:ext cx="2499122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8" name="Rectangle 5"/>
          <p:cNvSpPr txBox="1">
            <a:spLocks noGrp="1" noChangeArrowheads="1"/>
          </p:cNvSpPr>
          <p:nvPr/>
        </p:nvSpPr>
        <p:spPr bwMode="white">
          <a:xfrm>
            <a:off x="1494235" y="4926807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1079" name="Picture 7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815704"/>
            <a:ext cx="5292329" cy="18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Line 8"/>
          <p:cNvSpPr>
            <a:spLocks noChangeShapeType="1"/>
          </p:cNvSpPr>
          <p:nvPr/>
        </p:nvSpPr>
        <p:spPr bwMode="auto">
          <a:xfrm flipV="1">
            <a:off x="2574132" y="3640931"/>
            <a:ext cx="222647" cy="496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331119" y="897732"/>
            <a:ext cx="205263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</a:t>
            </a: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 reaction.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3383757" y="1491853"/>
            <a:ext cx="378619" cy="4321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 flipH="1">
            <a:off x="5274469" y="1600201"/>
            <a:ext cx="432197" cy="14037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5706667" y="897731"/>
            <a:ext cx="60785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6748463" y="1310878"/>
            <a:ext cx="65594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warm.</a:t>
            </a:r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6731794" y="1329928"/>
            <a:ext cx="701279" cy="27027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6772276" y="1315641"/>
            <a:ext cx="55015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cold.</a:t>
            </a:r>
          </a:p>
        </p:txBody>
      </p:sp>
    </p:spTree>
    <p:extLst>
      <p:ext uri="{BB962C8B-B14F-4D97-AF65-F5344CB8AC3E}">
        <p14:creationId xmlns:p14="http://schemas.microsoft.com/office/powerpoint/2010/main" val="3867407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/>
      <p:bldP spid="131090" grpId="0"/>
      <p:bldP spid="131091" grpId="0"/>
      <p:bldP spid="1310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6772276" y="1315641"/>
            <a:ext cx="55015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cold.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5706667" y="897731"/>
            <a:ext cx="60785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5328047" y="897732"/>
            <a:ext cx="2066925" cy="71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will condense inside this tube, because it is 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340644" y="1310878"/>
            <a:ext cx="8483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232548" y="4344591"/>
            <a:ext cx="64639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122885" y="4349353"/>
            <a:ext cx="73289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494235" y="4137423"/>
            <a:ext cx="2499122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5" name="Rectangle 5"/>
          <p:cNvSpPr txBox="1">
            <a:spLocks noGrp="1" noChangeArrowheads="1"/>
          </p:cNvSpPr>
          <p:nvPr/>
        </p:nvSpPr>
        <p:spPr bwMode="white">
          <a:xfrm>
            <a:off x="1494235" y="4926807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2106" name="Picture 10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815704"/>
            <a:ext cx="5292329" cy="18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7" name="Line 11"/>
          <p:cNvSpPr>
            <a:spLocks noChangeShapeType="1"/>
          </p:cNvSpPr>
          <p:nvPr/>
        </p:nvSpPr>
        <p:spPr bwMode="auto">
          <a:xfrm flipV="1">
            <a:off x="2574132" y="3640931"/>
            <a:ext cx="222647" cy="49649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1331119" y="897732"/>
            <a:ext cx="205263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</a:t>
            </a: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 reaction.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3383757" y="1491853"/>
            <a:ext cx="378619" cy="4321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 flipH="1">
            <a:off x="5274469" y="1600201"/>
            <a:ext cx="432197" cy="14037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5166123" y="3921919"/>
            <a:ext cx="2444353" cy="71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  in this tube will show that one of the gases is carbon </a:t>
            </a:r>
            <a:endParaRPr lang="en-GB" alt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 flipH="1" flipV="1">
            <a:off x="6354366" y="3327797"/>
            <a:ext cx="270272" cy="5941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5753100" y="4337447"/>
            <a:ext cx="9829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monoxide.</a:t>
            </a:r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5763816" y="4343401"/>
            <a:ext cx="917972" cy="27027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5762626" y="4341019"/>
            <a:ext cx="78098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dioxide.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5493544" y="3925491"/>
            <a:ext cx="92525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 water</a:t>
            </a:r>
          </a:p>
        </p:txBody>
      </p:sp>
      <p:sp>
        <p:nvSpPr>
          <p:cNvPr id="132121" name="Oval 25"/>
          <p:cNvSpPr>
            <a:spLocks noChangeArrowheads="1"/>
          </p:cNvSpPr>
          <p:nvPr/>
        </p:nvSpPr>
        <p:spPr bwMode="auto">
          <a:xfrm>
            <a:off x="5472113" y="3932635"/>
            <a:ext cx="917972" cy="27027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5493544" y="3925491"/>
            <a:ext cx="92525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limewater</a:t>
            </a:r>
          </a:p>
        </p:txBody>
      </p:sp>
    </p:spTree>
    <p:extLst>
      <p:ext uri="{BB962C8B-B14F-4D97-AF65-F5344CB8AC3E}">
        <p14:creationId xmlns:p14="http://schemas.microsoft.com/office/powerpoint/2010/main" val="4280972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7" grpId="0"/>
      <p:bldP spid="132119" grpId="0"/>
      <p:bldP spid="132120" grpId="0"/>
      <p:bldP spid="132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012" y="5675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  <a:latin typeface="Comic Sans MS" pitchFamily="66" charset="0"/>
              </a:rPr>
              <a:t>8Ea Combustion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88024" y="39459"/>
            <a:ext cx="4350221" cy="534070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000" u="sng" smtClean="0">
                <a:solidFill>
                  <a:schemeClr val="tx1"/>
                </a:solidFill>
              </a:rPr>
              <a:pPr algn="ctr"/>
              <a:t>24 July 2019</a:t>
            </a:fld>
            <a:endParaRPr lang="en-GB" sz="4000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872293" y="1577506"/>
            <a:ext cx="2936147" cy="2228988"/>
          </a:xfrm>
          <a:prstGeom prst="cloudCallout">
            <a:avLst>
              <a:gd name="adj1" fmla="val -88806"/>
              <a:gd name="adj2" fmla="val -30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What </a:t>
            </a:r>
            <a:r>
              <a:rPr lang="en-GB" altLang="en-US" b="1" dirty="0" smtClean="0"/>
              <a:t>fuels </a:t>
            </a:r>
            <a:r>
              <a:rPr lang="en-GB" altLang="en-US" b="1" dirty="0"/>
              <a:t>this bus?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Image result for hydrogen b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0" y="1908369"/>
            <a:ext cx="4591311" cy="22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/>
          <p:cNvSpPr>
            <a:spLocks noChangeArrowheads="1"/>
          </p:cNvSpPr>
          <p:nvPr/>
        </p:nvSpPr>
        <p:spPr bwMode="auto">
          <a:xfrm>
            <a:off x="0" y="0"/>
            <a:ext cx="6371441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Write a definition for the word ‘fuel’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83" y="855677"/>
            <a:ext cx="7457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9242"/>
                </a:solidFill>
              </a:rPr>
              <a:t>A substance that contains stored energy that can be transferred to make things happen</a:t>
            </a:r>
            <a:r>
              <a:rPr lang="en-GB" dirty="0" smtClean="0">
                <a:solidFill>
                  <a:srgbClr val="009242"/>
                </a:solidFill>
              </a:rPr>
              <a:t>.</a:t>
            </a:r>
            <a:endParaRPr lang="en-GB" dirty="0">
              <a:solidFill>
                <a:srgbClr val="009242"/>
              </a:solidFill>
            </a:endParaRPr>
          </a:p>
        </p:txBody>
      </p:sp>
      <p:pic>
        <p:nvPicPr>
          <p:cNvPr id="4" name="Picture 12" descr="stick_figure_drawing_three_check_marks_30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95" y="299662"/>
            <a:ext cx="1050302" cy="17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hydrogen 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0" y="3373294"/>
            <a:ext cx="2883975" cy="14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2499918" y="1921539"/>
            <a:ext cx="2835479" cy="23065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type of energy powers this bus?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4283" y="2772696"/>
            <a:ext cx="20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Hint: think about 7J</a:t>
            </a:r>
            <a:endParaRPr lang="en-GB" sz="1800" i="1" dirty="0"/>
          </a:p>
        </p:txBody>
      </p:sp>
      <p:pic>
        <p:nvPicPr>
          <p:cNvPr id="3074" name="Picture 2" descr="Image result for hydrogen fuel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67" y="2245210"/>
            <a:ext cx="3237112" cy="25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00"/>
                </a:solidFill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of: fuel, combustion.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hydrocarbon.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combustion of hydrocarbons (in terms of reactants and products).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products and reactants using a word equation.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tests for carbon dioxide and water. 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fuel used in a fuel cell.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reactions using word equations.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formation of the products when hydrocarbons burn. </a:t>
                      </a:r>
                      <a:endParaRPr kumimoji="0" lang="en-GB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how rocket engines obtain enough oxygen in space to explode using oxidising agents.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14176" y="1682360"/>
            <a:ext cx="533225" cy="20934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581745" y="1748851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29" y="335766"/>
            <a:ext cx="3893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://www.youtube.com/watch?v=zX9x0piJ_Vo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0829" y="15761"/>
            <a:ext cx="408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Demo Hydrogen balloon explosion or show video</a:t>
            </a:r>
            <a:endParaRPr lang="en-GB" dirty="0"/>
          </a:p>
        </p:txBody>
      </p:sp>
      <p:pic>
        <p:nvPicPr>
          <p:cNvPr id="28674" name="Picture 2" descr="Image result for hydrogen 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771"/>
            <a:ext cx="441919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5589489" y="392435"/>
            <a:ext cx="3224573" cy="2407326"/>
          </a:xfrm>
          <a:prstGeom prst="cloudCallout">
            <a:avLst>
              <a:gd name="adj1" fmla="val -88806"/>
              <a:gd name="adj2" fmla="val -30875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What </a:t>
            </a:r>
            <a:r>
              <a:rPr lang="en-GB" altLang="en-US" b="1" dirty="0" smtClean="0"/>
              <a:t>type of reaction is this?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" y="0"/>
            <a:ext cx="7475456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Write a definition for the word ‘combustion’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192" y="3268939"/>
            <a:ext cx="7160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9242"/>
                </a:solidFill>
              </a:rPr>
              <a:t>Burning, usually in air. The reaction gives out energy, which is transferred to the surrounds by heating or light.</a:t>
            </a:r>
            <a:endParaRPr lang="en-GB" dirty="0">
              <a:solidFill>
                <a:srgbClr val="009242"/>
              </a:solidFill>
            </a:endParaRPr>
          </a:p>
        </p:txBody>
      </p:sp>
      <p:pic>
        <p:nvPicPr>
          <p:cNvPr id="9" name="Picture 12" descr="stick_figure_drawing_three_check_marks_300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79" y="3088096"/>
            <a:ext cx="1050302" cy="17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7531" y="1328094"/>
            <a:ext cx="44836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Hydrogen + Oxygen </a:t>
            </a:r>
            <a:r>
              <a:rPr lang="en-GB" sz="2800" dirty="0" smtClean="0">
                <a:sym typeface="Symbol" panose="05050102010706020507" pitchFamily="18" charset="2"/>
              </a:rPr>
              <a:t> Water</a:t>
            </a:r>
            <a:endParaRPr lang="en-GB" sz="2800" dirty="0"/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103695" y="2828042"/>
            <a:ext cx="6371441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 smtClean="0">
                <a:solidFill>
                  <a:schemeClr val="bg1"/>
                </a:solidFill>
                <a:sym typeface="Wingdings 2" pitchFamily="18" charset="2"/>
              </a:rPr>
              <a:t>Name the reactants &amp; the product</a:t>
            </a:r>
            <a:endParaRPr lang="en-GB" altLang="en-US" sz="2800" dirty="0">
              <a:solidFill>
                <a:schemeClr val="bg1"/>
              </a:solidFill>
              <a:sym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18" y="3679315"/>
            <a:ext cx="7457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9242"/>
                </a:solidFill>
              </a:rPr>
              <a:t>Reactants: Hydrogen, Oxygen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9242"/>
                </a:solidFill>
              </a:rPr>
              <a:t>Product: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9242"/>
              </a:solidFill>
            </a:endParaRPr>
          </a:p>
        </p:txBody>
      </p:sp>
      <p:pic>
        <p:nvPicPr>
          <p:cNvPr id="7" name="Picture 12" descr="stick_figure_drawing_three_check_marks_30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79" y="2326425"/>
            <a:ext cx="1298764" cy="21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3953324" y="116329"/>
            <a:ext cx="5190676" cy="90176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400" dirty="0" smtClean="0">
                <a:solidFill>
                  <a:schemeClr val="bg1"/>
                </a:solidFill>
                <a:sym typeface="Wingdings 2" pitchFamily="18" charset="2"/>
              </a:rPr>
              <a:t>Write a chemical equation for this combustion reaction</a:t>
            </a: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  <p:pic>
        <p:nvPicPr>
          <p:cNvPr id="9" name="Picture 2" descr="Image result for hydrogen explo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85195"/>
            <a:ext cx="3686299" cy="22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44" y="105627"/>
            <a:ext cx="6562845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latin typeface="Trebuchet MS" pitchFamily="34" charset="0"/>
              </a:rPr>
              <a:t>Learning Objectives</a:t>
            </a:r>
          </a:p>
          <a:p>
            <a:pPr marL="198815" indent="-19881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20512"/>
              </p:ext>
            </p:extLst>
          </p:nvPr>
        </p:nvGraphicFramePr>
        <p:xfrm>
          <a:off x="101193" y="521121"/>
          <a:ext cx="8825948" cy="4638348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of: fuel, combustion.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hydrocarbon.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combustion of hydrocarbons (in terms of reactants and products).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products and reactants using a word equation.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tests for carbon dioxide and water. </a:t>
                      </a:r>
                    </a:p>
                  </a:txBody>
                  <a:tcPr marL="68573" marR="68573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fuel used in a fuel cell.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reactions using word equations.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formation of the products when hydrocarbons burn.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how rocket engines obtain enough oxygen in space to explode using oxidising agents.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8516818" y="48256"/>
            <a:ext cx="569894" cy="689772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8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589978" y="1586503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710208" y="1587505"/>
            <a:ext cx="352337" cy="13047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2325016" y="3638529"/>
            <a:ext cx="474617" cy="19629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5471608" y="2270717"/>
            <a:ext cx="474617" cy="19629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 result for diesel v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4" y="1183340"/>
            <a:ext cx="3015040" cy="22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Image result for petrol 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9778" cy="18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Image result for gas central hea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49" y="0"/>
            <a:ext cx="3828886" cy="25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57" y="659557"/>
            <a:ext cx="2149577" cy="12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49778" y="0"/>
            <a:ext cx="227267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What fuels do these use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84436" y="1504935"/>
            <a:ext cx="22726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Petrol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2554664" y="2859845"/>
            <a:ext cx="22726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Diesel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5642328" y="1969063"/>
            <a:ext cx="22726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Natural gas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3657587"/>
            <a:ext cx="905133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Hydrocarbon are substances which contain only carbon and hydrogen atoms e.g. Methane, CH</a:t>
            </a:r>
            <a:r>
              <a:rPr lang="en-GB" sz="3200" baseline="-25000" dirty="0" smtClean="0"/>
              <a:t>4</a:t>
            </a:r>
            <a:endParaRPr lang="en-GB" sz="3200" baseline="-25000" dirty="0"/>
          </a:p>
        </p:txBody>
      </p:sp>
      <p:sp>
        <p:nvSpPr>
          <p:cNvPr id="8" name="Cloud Callout 7"/>
          <p:cNvSpPr/>
          <p:nvPr/>
        </p:nvSpPr>
        <p:spPr>
          <a:xfrm>
            <a:off x="5222448" y="486994"/>
            <a:ext cx="3497347" cy="32054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When methane reacts with O</a:t>
            </a:r>
            <a:r>
              <a:rPr lang="en-GB" sz="2400" baseline="-25000" dirty="0" smtClean="0"/>
              <a:t>2 </a:t>
            </a:r>
            <a:r>
              <a:rPr lang="en-GB" sz="2400" dirty="0" smtClean="0"/>
              <a:t>what gases will be produced?</a:t>
            </a:r>
            <a:endParaRPr lang="en-GB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-34616" y="1667724"/>
            <a:ext cx="3026409" cy="17722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These are often called fossil fuels. Why?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16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1220</Words>
  <Application>Microsoft Office PowerPoint</Application>
  <PresentationFormat>On-screen Show (16:9)</PresentationFormat>
  <Paragraphs>190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MS PGothic</vt:lpstr>
      <vt:lpstr>Arial</vt:lpstr>
      <vt:lpstr>Arial Black</vt:lpstr>
      <vt:lpstr>Calibri</vt:lpstr>
      <vt:lpstr>Comic Sans MS</vt:lpstr>
      <vt:lpstr>Symbol</vt:lpstr>
      <vt:lpstr>Trebuchet MS</vt:lpstr>
      <vt:lpstr>Verdana</vt:lpstr>
      <vt:lpstr>Wingdings</vt:lpstr>
      <vt:lpstr>Wingdings 2</vt:lpstr>
      <vt:lpstr>Default Design</vt:lpstr>
      <vt:lpstr>1_Office Theme</vt:lpstr>
      <vt:lpstr>4_Default Design</vt:lpstr>
      <vt:lpstr>2_Default Design</vt:lpstr>
      <vt:lpstr>6_Default Design</vt:lpstr>
      <vt:lpstr>3_Office Theme</vt:lpstr>
      <vt:lpstr>5_Default Design</vt:lpstr>
      <vt:lpstr>7_Default Design</vt:lpstr>
      <vt:lpstr>8_Default Design</vt:lpstr>
      <vt:lpstr>9_Default Design</vt:lpstr>
      <vt:lpstr>Requisitions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Burning fuel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</dc:creator>
  <cp:lastModifiedBy>M McCallum</cp:lastModifiedBy>
  <cp:revision>178</cp:revision>
  <dcterms:created xsi:type="dcterms:W3CDTF">2014-04-16T12:42:19Z</dcterms:created>
  <dcterms:modified xsi:type="dcterms:W3CDTF">2019-07-24T12:28:43Z</dcterms:modified>
</cp:coreProperties>
</file>