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56" r:id="rId5"/>
    <p:sldId id="257" r:id="rId6"/>
    <p:sldId id="304" r:id="rId7"/>
    <p:sldId id="313" r:id="rId8"/>
    <p:sldId id="288" r:id="rId9"/>
    <p:sldId id="289" r:id="rId10"/>
    <p:sldId id="272" r:id="rId11"/>
    <p:sldId id="274" r:id="rId12"/>
    <p:sldId id="317" r:id="rId13"/>
    <p:sldId id="318" r:id="rId14"/>
    <p:sldId id="315" r:id="rId15"/>
    <p:sldId id="316" r:id="rId16"/>
    <p:sldId id="29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shma" initials="N"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FF3300"/>
    <a:srgbClr val="018DD0"/>
    <a:srgbClr val="7F3C87"/>
    <a:srgbClr val="FF3399"/>
    <a:srgbClr val="FF6600"/>
    <a:srgbClr val="E9600F"/>
    <a:srgbClr val="9F9E26"/>
    <a:srgbClr val="008AF2"/>
    <a:srgbClr val="059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8" autoAdjust="0"/>
    <p:restoredTop sz="76440" autoAdjust="0"/>
  </p:normalViewPr>
  <p:slideViewPr>
    <p:cSldViewPr>
      <p:cViewPr varScale="1">
        <p:scale>
          <a:sx n="82" d="100"/>
          <a:sy n="82" d="100"/>
        </p:scale>
        <p:origin x="79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726"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96C420-0393-4615-8AD2-181E4A355D9A}" type="datetimeFigureOut">
              <a:rPr lang="en-GB" smtClean="0"/>
              <a:t>05/11/2019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AE292F-8BD6-473D-8238-8808D697D1BB}" type="slidenum">
              <a:rPr lang="en-GB" smtClean="0"/>
              <a:t>‹#›</a:t>
            </a:fld>
            <a:endParaRPr lang="en-GB"/>
          </a:p>
        </p:txBody>
      </p:sp>
    </p:spTree>
    <p:extLst>
      <p:ext uri="{BB962C8B-B14F-4D97-AF65-F5344CB8AC3E}">
        <p14:creationId xmlns:p14="http://schemas.microsoft.com/office/powerpoint/2010/main" val="4041513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49F32D-EC4D-4983-A7A3-BEB6B731DEA9}" type="datetimeFigureOut">
              <a:rPr lang="en-GB" smtClean="0"/>
              <a:t>05/11/2019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179395-FCB9-4E4B-968F-E3350CDB2BB6}" type="slidenum">
              <a:rPr lang="en-GB" smtClean="0"/>
              <a:t>‹#›</a:t>
            </a:fld>
            <a:endParaRPr lang="en-GB"/>
          </a:p>
        </p:txBody>
      </p:sp>
    </p:spTree>
    <p:extLst>
      <p:ext uri="{BB962C8B-B14F-4D97-AF65-F5344CB8AC3E}">
        <p14:creationId xmlns:p14="http://schemas.microsoft.com/office/powerpoint/2010/main" val="1807663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179395-FCB9-4E4B-968F-E3350CDB2BB6}" type="slidenum">
              <a:rPr lang="en-GB" smtClean="0"/>
              <a:t>1</a:t>
            </a:fld>
            <a:endParaRPr lang="en-GB"/>
          </a:p>
        </p:txBody>
      </p:sp>
    </p:spTree>
    <p:extLst>
      <p:ext uri="{BB962C8B-B14F-4D97-AF65-F5344CB8AC3E}">
        <p14:creationId xmlns:p14="http://schemas.microsoft.com/office/powerpoint/2010/main" val="3542915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out the following points for advice:</a:t>
            </a:r>
          </a:p>
          <a:p>
            <a:endParaRPr lang="en-GB" dirty="0" smtClean="0"/>
          </a:p>
          <a:p>
            <a:r>
              <a:rPr lang="en-GB" b="1" dirty="0" smtClean="0"/>
              <a:t>Screenshot</a:t>
            </a:r>
            <a:r>
              <a:rPr lang="en-GB" dirty="0" smtClean="0"/>
              <a:t> - If you receive offensive or harassing messages make sure you screenshot them or save them so you have a record of what was said as if the police do get involved, they will need this.</a:t>
            </a:r>
          </a:p>
          <a:p>
            <a:endParaRPr lang="en-GB" dirty="0" smtClean="0"/>
          </a:p>
          <a:p>
            <a:r>
              <a:rPr lang="en-GB" b="1" dirty="0" smtClean="0"/>
              <a:t>Make privacy settings strong </a:t>
            </a:r>
            <a:r>
              <a:rPr lang="en-GB" dirty="0" smtClean="0"/>
              <a:t>- change password regularly, review privacy settings regularly as this helps minimise bullying messages.</a:t>
            </a:r>
          </a:p>
          <a:p>
            <a:endParaRPr lang="en-GB" dirty="0" smtClean="0"/>
          </a:p>
          <a:p>
            <a:r>
              <a:rPr lang="en-GB" b="1" dirty="0" smtClean="0"/>
              <a:t>Sign out sites </a:t>
            </a:r>
            <a:r>
              <a:rPr lang="en-GB" dirty="0" smtClean="0"/>
              <a:t>on public computers or if you are using a friend's device.</a:t>
            </a:r>
          </a:p>
          <a:p>
            <a:endParaRPr lang="en-GB" dirty="0" smtClean="0"/>
          </a:p>
          <a:p>
            <a:r>
              <a:rPr lang="en-GB" b="1" dirty="0" smtClean="0"/>
              <a:t>Don’t get into an argument or post offensive material</a:t>
            </a:r>
          </a:p>
          <a:p>
            <a:r>
              <a:rPr lang="en-GB" dirty="0" smtClean="0"/>
              <a:t>Don't get into arguments online, this is called flaming and it can get nasty. If you break the rules of whichever site you're on then the content is likely to be removed and you might have your membership terminated. You're not allowed to upload anything which is offensive or racist and which promotes physical harm so don't make threats to anyone. Neither are you allowed to harass people or to encourage other people to harass them. You're not supposed to ask for personal information from anyone under 18 either so if you are under 18 and anyone asks you, for instance, where you go to school, make sure you report them.</a:t>
            </a:r>
          </a:p>
          <a:p>
            <a:endParaRPr lang="en-GB" dirty="0" smtClean="0"/>
          </a:p>
          <a:p>
            <a:r>
              <a:rPr lang="en-GB" b="1" dirty="0" smtClean="0"/>
              <a:t>Spreading rumours</a:t>
            </a:r>
          </a:p>
          <a:p>
            <a:r>
              <a:rPr lang="en-GB" dirty="0" smtClean="0"/>
              <a:t>Don’t spread rumours or make up false things about a friend you have fallen out with. You are not allowed to upload anything which is threatening, abusive or which is defamatory. It's defamatory if you say untrue things about someone which give them a bad reputation they don't deserve. It can also be harassment which is a criminal offence in the UK.</a:t>
            </a:r>
          </a:p>
          <a:p>
            <a:endParaRPr lang="en-GB" dirty="0" smtClean="0"/>
          </a:p>
          <a:p>
            <a:r>
              <a:rPr lang="en-GB" b="1" dirty="0" smtClean="0"/>
              <a:t>Consent and</a:t>
            </a:r>
            <a:r>
              <a:rPr lang="en-GB" b="1" baseline="0" dirty="0" smtClean="0"/>
              <a:t> fake profiles</a:t>
            </a:r>
            <a:endParaRPr lang="en-GB" b="1" dirty="0" smtClean="0"/>
          </a:p>
          <a:p>
            <a:r>
              <a:rPr lang="en-GB" dirty="0" smtClean="0"/>
              <a:t>You're not supposed to upload a picture or video of anyone without their permission either. So never set up a social networking website account in the names of other people or upload false information about them. </a:t>
            </a:r>
          </a:p>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AF179395-FCB9-4E4B-968F-E3350CDB2BB6}" type="slidenum">
              <a:rPr lang="en-GB" smtClean="0"/>
              <a:t>10</a:t>
            </a:fld>
            <a:endParaRPr lang="en-GB"/>
          </a:p>
        </p:txBody>
      </p:sp>
    </p:spTree>
    <p:extLst>
      <p:ext uri="{BB962C8B-B14F-4D97-AF65-F5344CB8AC3E}">
        <p14:creationId xmlns:p14="http://schemas.microsoft.com/office/powerpoint/2010/main" val="2093058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One of the best ways</a:t>
            </a:r>
            <a:r>
              <a:rPr lang="en-GB" b="1" baseline="0" dirty="0" smtClean="0"/>
              <a:t> to tackle and overcome bullying is through building self-resilience, because when bullies do not get a reaction they seek, they often stop. Having self-resilience can stop bullying in its tracks. Read out the following to the young people and feel free to expand and add your own advice.</a:t>
            </a:r>
            <a:endParaRPr lang="en-GB" b="1" dirty="0" smtClean="0"/>
          </a:p>
          <a:p>
            <a:endParaRPr lang="en-GB" b="1" dirty="0" smtClean="0"/>
          </a:p>
          <a:p>
            <a:r>
              <a:rPr lang="en-GB" b="1" dirty="0" smtClean="0"/>
              <a:t>Set yourself personal goals</a:t>
            </a:r>
          </a:p>
          <a:p>
            <a:r>
              <a:rPr lang="en-GB" dirty="0" smtClean="0"/>
              <a:t>Plan goals for yourself which help to boost your self-esteem and confidence.</a:t>
            </a:r>
          </a:p>
          <a:p>
            <a:endParaRPr lang="en-GB" dirty="0" smtClean="0"/>
          </a:p>
          <a:p>
            <a:r>
              <a:rPr lang="en-GB" b="1" dirty="0" smtClean="0"/>
              <a:t>Invest in your self-esteem</a:t>
            </a:r>
          </a:p>
          <a:p>
            <a:r>
              <a:rPr lang="en-GB" dirty="0" smtClean="0"/>
              <a:t>Your self-esteem can help you build resilience against any forms of adversity in your life. Understanding yourself and taking time to work on yourself is important. </a:t>
            </a:r>
          </a:p>
          <a:p>
            <a:endParaRPr lang="en-GB" dirty="0" smtClean="0"/>
          </a:p>
          <a:p>
            <a:r>
              <a:rPr lang="en-GB" b="1" dirty="0" smtClean="0"/>
              <a:t>Believe in yourself and your abilities </a:t>
            </a:r>
          </a:p>
          <a:p>
            <a:r>
              <a:rPr lang="en-GB" dirty="0" smtClean="0"/>
              <a:t>Put yourself first when you need to, think about all the great things you do and can achieve.</a:t>
            </a:r>
          </a:p>
          <a:p>
            <a:endParaRPr lang="en-GB" dirty="0" smtClean="0"/>
          </a:p>
          <a:p>
            <a:r>
              <a:rPr lang="en-GB" b="1" dirty="0" smtClean="0"/>
              <a:t>Develop a strong offline social network</a:t>
            </a:r>
          </a:p>
          <a:p>
            <a:r>
              <a:rPr lang="en-GB" dirty="0" smtClean="0"/>
              <a:t>Build a support network of friends and loved ones who love you for you. Spend quality time with your network and do the things you love to do. </a:t>
            </a:r>
          </a:p>
          <a:p>
            <a:endParaRPr lang="en-GB" dirty="0" smtClean="0"/>
          </a:p>
          <a:p>
            <a:r>
              <a:rPr lang="en-GB" b="1" dirty="0" smtClean="0"/>
              <a:t>Embrace change</a:t>
            </a:r>
          </a:p>
          <a:p>
            <a:r>
              <a:rPr lang="en-GB" dirty="0" smtClean="0"/>
              <a:t>Making necessary changes in all areas of your life is a constant thing to do. Even if change is hard to do, try to do it as things will and do change and it is better to be in front of it rather than behind. </a:t>
            </a:r>
          </a:p>
          <a:p>
            <a:endParaRPr lang="en-GB" dirty="0" smtClean="0"/>
          </a:p>
          <a:p>
            <a:r>
              <a:rPr lang="en-GB" b="1" dirty="0" smtClean="0"/>
              <a:t>Learn to problem solve</a:t>
            </a:r>
          </a:p>
          <a:p>
            <a:r>
              <a:rPr lang="en-GB" dirty="0" smtClean="0"/>
              <a:t>These are essential skills for all areas of life</a:t>
            </a:r>
          </a:p>
          <a:p>
            <a:endParaRPr lang="en-GB" dirty="0" smtClean="0"/>
          </a:p>
          <a:p>
            <a:r>
              <a:rPr lang="en-GB" b="1" dirty="0" smtClean="0"/>
              <a:t>See the bigger picture </a:t>
            </a:r>
          </a:p>
          <a:p>
            <a:r>
              <a:rPr lang="en-GB" dirty="0" smtClean="0"/>
              <a:t>When you are thinking of bullying, think about the vulnerability of the bully, this will make you realise that you are stronger then them and actually their behaviour is a cry for help whether it is low self-esteem, need to impress or issues in their lives. </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AF179395-FCB9-4E4B-968F-E3350CDB2BB6}" type="slidenum">
              <a:rPr lang="en-GB" smtClean="0"/>
              <a:t>11</a:t>
            </a:fld>
            <a:endParaRPr lang="en-GB"/>
          </a:p>
        </p:txBody>
      </p:sp>
    </p:spTree>
    <p:extLst>
      <p:ext uri="{BB962C8B-B14F-4D97-AF65-F5344CB8AC3E}">
        <p14:creationId xmlns:p14="http://schemas.microsoft.com/office/powerpoint/2010/main" val="3533235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Double click on the screen</a:t>
            </a:r>
            <a:r>
              <a:rPr lang="en-GB" baseline="0" dirty="0" smtClean="0"/>
              <a:t> and the YouTube video will play, this is the link for the video https://www.youtube.com/watch?time_continue=1&amp;v=X4PmHy6bViw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video is about choosing kindness and helping to stand up to bullying. You can compliment this video by choosing an activity to ask people to say something kind to someone they don’t normally speak to or perhaps are not in their friendship group. The activity for choose kindness can be downloaded via this link https://www.bullying.co.uk/anti-bullying-week/choose-kindness/ - it is under the choose kindness resource paragraph. </a:t>
            </a:r>
            <a:endParaRPr lang="en-GB" dirty="0"/>
          </a:p>
        </p:txBody>
      </p:sp>
      <p:sp>
        <p:nvSpPr>
          <p:cNvPr id="4" name="Slide Number Placeholder 3"/>
          <p:cNvSpPr>
            <a:spLocks noGrp="1"/>
          </p:cNvSpPr>
          <p:nvPr>
            <p:ph type="sldNum" sz="quarter" idx="10"/>
          </p:nvPr>
        </p:nvSpPr>
        <p:spPr/>
        <p:txBody>
          <a:bodyPr/>
          <a:lstStyle/>
          <a:p>
            <a:fld id="{AF179395-FCB9-4E4B-968F-E3350CDB2BB6}" type="slidenum">
              <a:rPr lang="en-GB" smtClean="0"/>
              <a:t>12</a:t>
            </a:fld>
            <a:endParaRPr lang="en-GB"/>
          </a:p>
        </p:txBody>
      </p:sp>
    </p:spTree>
    <p:extLst>
      <p:ext uri="{BB962C8B-B14F-4D97-AF65-F5344CB8AC3E}">
        <p14:creationId xmlns:p14="http://schemas.microsoft.com/office/powerpoint/2010/main" val="3553009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179395-FCB9-4E4B-968F-E3350CDB2BB6}" type="slidenum">
              <a:rPr lang="en-GB" smtClean="0"/>
              <a:t>13</a:t>
            </a:fld>
            <a:endParaRPr lang="en-GB"/>
          </a:p>
        </p:txBody>
      </p:sp>
    </p:spTree>
    <p:extLst>
      <p:ext uri="{BB962C8B-B14F-4D97-AF65-F5344CB8AC3E}">
        <p14:creationId xmlns:p14="http://schemas.microsoft.com/office/powerpoint/2010/main" val="765336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0" i="0" u="none" strike="noStrike" kern="1200" baseline="0" dirty="0" smtClean="0">
                <a:solidFill>
                  <a:schemeClr val="tx1"/>
                </a:solidFill>
                <a:latin typeface="+mn-lt"/>
                <a:ea typeface="+mn-ea"/>
                <a:cs typeface="+mn-cs"/>
              </a:rPr>
              <a:t>Quick overview of who we are, run through this fast just to give them an inkling of us, and the work we do. </a:t>
            </a:r>
          </a:p>
          <a:p>
            <a:endParaRPr lang="en-GB" dirty="0"/>
          </a:p>
        </p:txBody>
      </p:sp>
      <p:sp>
        <p:nvSpPr>
          <p:cNvPr id="4" name="Slide Number Placeholder 3"/>
          <p:cNvSpPr>
            <a:spLocks noGrp="1"/>
          </p:cNvSpPr>
          <p:nvPr>
            <p:ph type="sldNum" sz="quarter" idx="10"/>
          </p:nvPr>
        </p:nvSpPr>
        <p:spPr/>
        <p:txBody>
          <a:bodyPr/>
          <a:lstStyle/>
          <a:p>
            <a:fld id="{AF179395-FCB9-4E4B-968F-E3350CDB2BB6}" type="slidenum">
              <a:rPr lang="en-GB" smtClean="0"/>
              <a:t>2</a:t>
            </a:fld>
            <a:endParaRPr lang="en-GB"/>
          </a:p>
        </p:txBody>
      </p:sp>
    </p:spTree>
    <p:extLst>
      <p:ext uri="{BB962C8B-B14F-4D97-AF65-F5344CB8AC3E}">
        <p14:creationId xmlns:p14="http://schemas.microsoft.com/office/powerpoint/2010/main" val="1174785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out the definition</a:t>
            </a:r>
            <a:r>
              <a:rPr lang="en-GB" baseline="0" dirty="0" smtClean="0"/>
              <a:t> so that they have a basic understanding of bullying and what it means. </a:t>
            </a:r>
            <a:endParaRPr lang="en-GB" dirty="0"/>
          </a:p>
        </p:txBody>
      </p:sp>
      <p:sp>
        <p:nvSpPr>
          <p:cNvPr id="4" name="Slide Number Placeholder 3"/>
          <p:cNvSpPr>
            <a:spLocks noGrp="1"/>
          </p:cNvSpPr>
          <p:nvPr>
            <p:ph type="sldNum" sz="quarter" idx="10"/>
          </p:nvPr>
        </p:nvSpPr>
        <p:spPr/>
        <p:txBody>
          <a:bodyPr/>
          <a:lstStyle/>
          <a:p>
            <a:fld id="{AF179395-FCB9-4E4B-968F-E3350CDB2BB6}" type="slidenum">
              <a:rPr lang="en-GB" smtClean="0"/>
              <a:t>3</a:t>
            </a:fld>
            <a:endParaRPr lang="en-GB"/>
          </a:p>
        </p:txBody>
      </p:sp>
    </p:spTree>
    <p:extLst>
      <p:ext uri="{BB962C8B-B14F-4D97-AF65-F5344CB8AC3E}">
        <p14:creationId xmlns:p14="http://schemas.microsoft.com/office/powerpoint/2010/main" val="925693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solidFill>
                <a:srgbClr val="9F9E26"/>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rgbClr val="9F9E26"/>
                </a:solidFill>
                <a:latin typeface="Arial" panose="020B0604020202020204" pitchFamily="34" charset="0"/>
                <a:cs typeface="Arial" panose="020B0604020202020204" pitchFamily="34" charset="0"/>
              </a:rPr>
              <a:t>Task</a:t>
            </a:r>
            <a:r>
              <a:rPr lang="en-GB" b="1" baseline="0" dirty="0" smtClean="0">
                <a:solidFill>
                  <a:srgbClr val="9F9E26"/>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rgbClr val="9F9E26"/>
                </a:solidFill>
                <a:latin typeface="Arial" panose="020B0604020202020204" pitchFamily="34" charset="0"/>
                <a:cs typeface="Arial" panose="020B0604020202020204" pitchFamily="34" charset="0"/>
              </a:rPr>
              <a:t>Ask the students whose birthday is between January and July to stand up and remain standing. Ask them to put their hands on their hand. Then ask them how they would feel if they were asked to stand throughout the whole lesson. Once they describe their feelings (awkward, vulnerable, etc.) you reiterate to them that this is how people feel when they are being bullied even if they don’t show it.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solidFill>
                <a:srgbClr val="9F9E26"/>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AF179395-FCB9-4E4B-968F-E3350CDB2BB6}" type="slidenum">
              <a:rPr lang="en-GB" smtClean="0"/>
              <a:t>4</a:t>
            </a:fld>
            <a:endParaRPr lang="en-GB"/>
          </a:p>
        </p:txBody>
      </p:sp>
    </p:spTree>
    <p:extLst>
      <p:ext uri="{BB962C8B-B14F-4D97-AF65-F5344CB8AC3E}">
        <p14:creationId xmlns:p14="http://schemas.microsoft.com/office/powerpoint/2010/main" val="3844668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a:t>
            </a:r>
            <a:r>
              <a:rPr lang="en-GB" baseline="0" dirty="0" smtClean="0"/>
              <a:t> the different forms of bullying:</a:t>
            </a:r>
          </a:p>
          <a:p>
            <a:endParaRPr lang="en-GB" baseline="0" dirty="0" smtClean="0"/>
          </a:p>
          <a:p>
            <a:pPr marL="171450" indent="-171450">
              <a:buFont typeface="Arial" panose="020B0604020202020204" pitchFamily="34" charset="0"/>
              <a:buChar char="•"/>
            </a:pPr>
            <a:r>
              <a:rPr lang="en-GB" sz="1200" b="1" dirty="0" smtClean="0">
                <a:solidFill>
                  <a:srgbClr val="00B050"/>
                </a:solidFill>
                <a:latin typeface="Arial" pitchFamily="34" charset="0"/>
                <a:cs typeface="Arial" pitchFamily="34" charset="0"/>
              </a:rPr>
              <a:t>Physical: </a:t>
            </a:r>
            <a:r>
              <a:rPr lang="en-GB" sz="1200" b="0" dirty="0" smtClean="0">
                <a:solidFill>
                  <a:srgbClr val="00B050"/>
                </a:solidFill>
                <a:latin typeface="Arial" pitchFamily="34" charset="0"/>
                <a:cs typeface="Arial" pitchFamily="34" charset="0"/>
              </a:rPr>
              <a:t>When someone pushes you, hits you or harms you in any way physically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smtClean="0">
                <a:solidFill>
                  <a:srgbClr val="00B050"/>
                </a:solidFill>
                <a:latin typeface="Arial" pitchFamily="34" charset="0"/>
                <a:cs typeface="Arial" pitchFamily="34" charset="0"/>
              </a:rPr>
              <a:t>Name Calling: </a:t>
            </a:r>
            <a:r>
              <a:rPr lang="en-GB" sz="1200" b="0" dirty="0" smtClean="0">
                <a:solidFill>
                  <a:srgbClr val="00B050"/>
                </a:solidFill>
                <a:latin typeface="Arial" pitchFamily="34" charset="0"/>
                <a:cs typeface="Arial" pitchFamily="34" charset="0"/>
              </a:rPr>
              <a:t>Also known as verbal bullying, using insults and offensive nicknames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smtClean="0">
                <a:solidFill>
                  <a:srgbClr val="00B050"/>
                </a:solidFill>
                <a:latin typeface="Arial" pitchFamily="34" charset="0"/>
                <a:cs typeface="Arial" pitchFamily="34" charset="0"/>
              </a:rPr>
              <a:t>Social bullying: </a:t>
            </a:r>
            <a:r>
              <a:rPr lang="en-GB" sz="1200" b="0" dirty="0" smtClean="0">
                <a:solidFill>
                  <a:srgbClr val="00B050"/>
                </a:solidFill>
                <a:latin typeface="Arial" pitchFamily="34" charset="0"/>
                <a:cs typeface="Arial" pitchFamily="34" charset="0"/>
              </a:rPr>
              <a:t>Also known</a:t>
            </a:r>
            <a:r>
              <a:rPr lang="en-GB" sz="1200" b="0" baseline="0" dirty="0" smtClean="0">
                <a:solidFill>
                  <a:srgbClr val="00B050"/>
                </a:solidFill>
                <a:latin typeface="Arial" pitchFamily="34" charset="0"/>
                <a:cs typeface="Arial" pitchFamily="34" charset="0"/>
              </a:rPr>
              <a:t> as Relational bullying or emotional bullying, this can include l</a:t>
            </a:r>
            <a:r>
              <a:rPr lang="en-GB" sz="1200" b="0" dirty="0" smtClean="0">
                <a:solidFill>
                  <a:srgbClr val="00B050"/>
                </a:solidFill>
                <a:latin typeface="Arial" pitchFamily="34" charset="0"/>
                <a:cs typeface="Arial" pitchFamily="34" charset="0"/>
              </a:rPr>
              <a:t>eaving out, fake rumours, damaging a person’s reputation, excluding others, online and offline,</a:t>
            </a:r>
            <a:r>
              <a:rPr lang="en-GB" sz="1200" b="0" baseline="0" dirty="0" smtClean="0">
                <a:solidFill>
                  <a:srgbClr val="00B050"/>
                </a:solidFill>
                <a:latin typeface="Arial" pitchFamily="34" charset="0"/>
                <a:cs typeface="Arial" pitchFamily="34" charset="0"/>
              </a:rPr>
              <a:t> turning friends against a person, etc.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baseline="0" dirty="0" smtClean="0">
                <a:solidFill>
                  <a:srgbClr val="00B050"/>
                </a:solidFill>
                <a:latin typeface="Arial" pitchFamily="34" charset="0"/>
                <a:cs typeface="Arial" pitchFamily="34" charset="0"/>
              </a:rPr>
              <a:t>Cyberbullying: </a:t>
            </a:r>
            <a:r>
              <a:rPr lang="en-GB" sz="1200" b="0" dirty="0" smtClean="0">
                <a:solidFill>
                  <a:srgbClr val="00B050"/>
                </a:solidFill>
                <a:latin typeface="Arial" pitchFamily="34" charset="0"/>
                <a:cs typeface="Arial" pitchFamily="34" charset="0"/>
              </a:rPr>
              <a:t>Being bullied online, via social networks, apps, messenger and phones,</a:t>
            </a:r>
            <a:r>
              <a:rPr lang="en-GB" sz="1200" b="0" baseline="0" dirty="0" smtClean="0">
                <a:solidFill>
                  <a:srgbClr val="00B050"/>
                </a:solidFill>
                <a:latin typeface="Arial" pitchFamily="34" charset="0"/>
                <a:cs typeface="Arial" pitchFamily="34" charset="0"/>
              </a:rPr>
              <a:t> trolling, etc.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baseline="0" dirty="0" smtClean="0">
                <a:solidFill>
                  <a:srgbClr val="00B050"/>
                </a:solidFill>
                <a:latin typeface="Arial" pitchFamily="34" charset="0"/>
                <a:cs typeface="Arial" pitchFamily="34" charset="0"/>
              </a:rPr>
              <a:t>Sexualised bullying: </a:t>
            </a:r>
            <a:r>
              <a:rPr lang="en-GB" sz="1200" b="0" dirty="0" smtClean="0">
                <a:solidFill>
                  <a:srgbClr val="FF0000"/>
                </a:solidFill>
                <a:latin typeface="Arial" pitchFamily="34" charset="0"/>
                <a:cs typeface="Arial" pitchFamily="34" charset="0"/>
              </a:rPr>
              <a:t>Unwanted sexual advances, pressurised to do sexual things, sexting, sexuality, spreading sexual rumours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baseline="0" dirty="0" smtClean="0">
              <a:solidFill>
                <a:srgbClr val="FF000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solidFill>
                <a:srgbClr val="00B05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rgbClr val="00B05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rgbClr val="00B05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rgbClr val="00B050"/>
              </a:solidFill>
              <a:latin typeface="Arial" pitchFamily="34" charset="0"/>
              <a:cs typeface="Arial" pitchFamily="34" charset="0"/>
            </a:endParaRPr>
          </a:p>
          <a:p>
            <a:endParaRPr lang="en-GB" sz="1200" dirty="0" smtClean="0">
              <a:solidFill>
                <a:srgbClr val="00B050"/>
              </a:solidFill>
              <a:latin typeface="Arial" pitchFamily="34" charset="0"/>
              <a:cs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AF179395-FCB9-4E4B-968F-E3350CDB2BB6}" type="slidenum">
              <a:rPr lang="en-GB" smtClean="0"/>
              <a:t>5</a:t>
            </a:fld>
            <a:endParaRPr lang="en-GB"/>
          </a:p>
        </p:txBody>
      </p:sp>
    </p:spTree>
    <p:extLst>
      <p:ext uri="{BB962C8B-B14F-4D97-AF65-F5344CB8AC3E}">
        <p14:creationId xmlns:p14="http://schemas.microsoft.com/office/powerpoint/2010/main" val="1579384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Double click on the screen</a:t>
            </a:r>
            <a:r>
              <a:rPr lang="en-GB" baseline="0" dirty="0" smtClean="0"/>
              <a:t> and the YouTube video will play, this is the link for the video https://www.youtube.com/watch?v=wrTJIp14O-w – this is about bullying and the bully! </a:t>
            </a:r>
            <a:endParaRPr lang="en-GB" dirty="0"/>
          </a:p>
        </p:txBody>
      </p:sp>
      <p:sp>
        <p:nvSpPr>
          <p:cNvPr id="4" name="Slide Number Placeholder 3"/>
          <p:cNvSpPr>
            <a:spLocks noGrp="1"/>
          </p:cNvSpPr>
          <p:nvPr>
            <p:ph type="sldNum" sz="quarter" idx="10"/>
          </p:nvPr>
        </p:nvSpPr>
        <p:spPr/>
        <p:txBody>
          <a:bodyPr/>
          <a:lstStyle/>
          <a:p>
            <a:fld id="{AF179395-FCB9-4E4B-968F-E3350CDB2BB6}" type="slidenum">
              <a:rPr lang="en-GB" smtClean="0"/>
              <a:t>6</a:t>
            </a:fld>
            <a:endParaRPr lang="en-GB"/>
          </a:p>
        </p:txBody>
      </p:sp>
    </p:spTree>
    <p:extLst>
      <p:ext uri="{BB962C8B-B14F-4D97-AF65-F5344CB8AC3E}">
        <p14:creationId xmlns:p14="http://schemas.microsoft.com/office/powerpoint/2010/main" val="2966881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Someone who is being bullied in this way may feel lots of different emotions. Often a young person might act like they are ok on the outside but inside they may be feeling very low. They might not want to show how they are really feeling in case others think they are making a big deal out of nothing, or cannot take a joke and perhaps they are even worried it might get worse.  They may also start to believe the verbal bullying and this will knock self-esteem. To understand how a person feels on the inside, it is important to try and see how they might be feeling if they are being called these names day in and day out. Many young people say to us that they often the feel some of the emotions</a:t>
            </a:r>
            <a:r>
              <a:rPr lang="en-GB" sz="1200" b="0" i="0" kern="1200" baseline="0" dirty="0" smtClean="0">
                <a:solidFill>
                  <a:schemeClr val="tx1"/>
                </a:solidFill>
                <a:effectLst/>
                <a:latin typeface="+mn-lt"/>
                <a:ea typeface="+mn-ea"/>
                <a:cs typeface="+mn-cs"/>
              </a:rPr>
              <a:t> above.</a:t>
            </a:r>
            <a:endParaRPr lang="en-GB" dirty="0"/>
          </a:p>
        </p:txBody>
      </p:sp>
      <p:sp>
        <p:nvSpPr>
          <p:cNvPr id="4" name="Slide Number Placeholder 3"/>
          <p:cNvSpPr>
            <a:spLocks noGrp="1"/>
          </p:cNvSpPr>
          <p:nvPr>
            <p:ph type="sldNum" sz="quarter" idx="10"/>
          </p:nvPr>
        </p:nvSpPr>
        <p:spPr/>
        <p:txBody>
          <a:bodyPr/>
          <a:lstStyle/>
          <a:p>
            <a:fld id="{AF179395-FCB9-4E4B-968F-E3350CDB2BB6}" type="slidenum">
              <a:rPr lang="en-GB" smtClean="0"/>
              <a:t>7</a:t>
            </a:fld>
            <a:endParaRPr lang="en-GB"/>
          </a:p>
        </p:txBody>
      </p:sp>
    </p:spTree>
    <p:extLst>
      <p:ext uri="{BB962C8B-B14F-4D97-AF65-F5344CB8AC3E}">
        <p14:creationId xmlns:p14="http://schemas.microsoft.com/office/powerpoint/2010/main" val="345535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Bullying can and does affect people’s feelings and other areas of their lives. If you see someone being bullied then you may think they are just taking it well or not</a:t>
            </a:r>
            <a:r>
              <a:rPr lang="en-GB" sz="1200" b="0" i="0" kern="1200" baseline="0" dirty="0" smtClean="0">
                <a:solidFill>
                  <a:schemeClr val="tx1"/>
                </a:solidFill>
                <a:effectLst/>
                <a:latin typeface="+mn-lt"/>
                <a:ea typeface="+mn-ea"/>
                <a:cs typeface="+mn-cs"/>
              </a:rPr>
              <a:t> bothered</a:t>
            </a:r>
            <a:r>
              <a:rPr lang="en-GB" sz="1200" b="0" i="0" kern="1200" dirty="0" smtClean="0">
                <a:solidFill>
                  <a:schemeClr val="tx1"/>
                </a:solidFill>
                <a:effectLst/>
                <a:latin typeface="+mn-lt"/>
                <a:ea typeface="+mn-ea"/>
                <a:cs typeface="+mn-cs"/>
              </a:rPr>
              <a:t>, but inside how a person feels may not show on the outside. If it becomes regular, they may change their behaviour as a result of the bullying. It can also affect other areas of their life, including friendships, school work and family life. There has been cases where young people</a:t>
            </a:r>
            <a:r>
              <a:rPr lang="en-GB" sz="1200" b="0" i="0" kern="1200" baseline="0" dirty="0" smtClean="0">
                <a:solidFill>
                  <a:schemeClr val="tx1"/>
                </a:solidFill>
                <a:effectLst/>
                <a:latin typeface="+mn-lt"/>
                <a:ea typeface="+mn-ea"/>
                <a:cs typeface="+mn-cs"/>
              </a:rPr>
              <a:t> and their family have moved and made a new life elsewhere because of bullying. </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179395-FCB9-4E4B-968F-E3350CDB2BB6}" type="slidenum">
              <a:rPr lang="en-GB" smtClean="0"/>
              <a:t>8</a:t>
            </a:fld>
            <a:endParaRPr lang="en-GB"/>
          </a:p>
        </p:txBody>
      </p:sp>
    </p:spTree>
    <p:extLst>
      <p:ext uri="{BB962C8B-B14F-4D97-AF65-F5344CB8AC3E}">
        <p14:creationId xmlns:p14="http://schemas.microsoft.com/office/powerpoint/2010/main" val="4096025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a:t>
            </a:r>
            <a:r>
              <a:rPr lang="en-GB" baseline="0" dirty="0" smtClean="0"/>
              <a:t> out the green statement above so they understand the definition. Then you can ask each one to show hands for what social media/gaming sites they use. </a:t>
            </a:r>
          </a:p>
          <a:p>
            <a:endParaRPr lang="en-GB" baseline="0" dirty="0" smtClean="0"/>
          </a:p>
          <a:p>
            <a:r>
              <a:rPr lang="en-GB" baseline="0" dirty="0" smtClean="0"/>
              <a:t>Snapchat</a:t>
            </a:r>
          </a:p>
          <a:p>
            <a:r>
              <a:rPr lang="en-GB" baseline="0" dirty="0" smtClean="0"/>
              <a:t>X-Box</a:t>
            </a:r>
          </a:p>
          <a:p>
            <a:r>
              <a:rPr lang="en-GB" baseline="0" dirty="0" smtClean="0"/>
              <a:t>YouTube</a:t>
            </a:r>
          </a:p>
          <a:p>
            <a:r>
              <a:rPr lang="en-GB" baseline="0" dirty="0" err="1" smtClean="0"/>
              <a:t>Playstation</a:t>
            </a:r>
            <a:endParaRPr lang="en-GB" baseline="0" dirty="0" smtClean="0"/>
          </a:p>
          <a:p>
            <a:r>
              <a:rPr lang="en-GB" baseline="0" dirty="0" smtClean="0"/>
              <a:t>Facebook</a:t>
            </a:r>
          </a:p>
          <a:p>
            <a:r>
              <a:rPr lang="en-GB" baseline="0" dirty="0" smtClean="0"/>
              <a:t>Twitter</a:t>
            </a:r>
          </a:p>
          <a:p>
            <a:r>
              <a:rPr lang="en-GB" baseline="0" dirty="0" smtClean="0"/>
              <a:t>Instagram</a:t>
            </a:r>
          </a:p>
          <a:p>
            <a:r>
              <a:rPr lang="en-GB" baseline="0" dirty="0" err="1" smtClean="0"/>
              <a:t>Whatsapp</a:t>
            </a:r>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AF179395-FCB9-4E4B-968F-E3350CDB2BB6}" type="slidenum">
              <a:rPr lang="en-GB" smtClean="0"/>
              <a:t>9</a:t>
            </a:fld>
            <a:endParaRPr lang="en-GB"/>
          </a:p>
        </p:txBody>
      </p:sp>
    </p:spTree>
    <p:extLst>
      <p:ext uri="{BB962C8B-B14F-4D97-AF65-F5344CB8AC3E}">
        <p14:creationId xmlns:p14="http://schemas.microsoft.com/office/powerpoint/2010/main" val="217927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760B2E3B-7A65-43B0-9A0A-AEA1B84DEB92}" type="datetimeFigureOut">
              <a:rPr lang="en-GB" smtClean="0"/>
              <a:t>05/11/2019</a:t>
            </a:fld>
            <a:endParaRPr lang="en-GB"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dirty="0" smtClean="0"/>
              <a:t>© Copyright Family Lives 2014</a:t>
            </a:r>
          </a:p>
          <a:p>
            <a:endParaRPr lang="en-GB" dirty="0"/>
          </a:p>
        </p:txBody>
      </p:sp>
      <p:sp>
        <p:nvSpPr>
          <p:cNvPr id="6" name="Slide Number Placeholder 5"/>
          <p:cNvSpPr>
            <a:spLocks noGrp="1"/>
          </p:cNvSpPr>
          <p:nvPr>
            <p:ph type="sldNum" sz="quarter" idx="12"/>
          </p:nvPr>
        </p:nvSpPr>
        <p:spPr/>
        <p:txBody>
          <a:bodyPr/>
          <a:lstStyle/>
          <a:p>
            <a:fld id="{03DC19C5-7652-4D6A-9988-BE35DD5AAFCC}" type="slidenum">
              <a:rPr lang="en-GB" smtClean="0"/>
              <a:t>‹#›</a:t>
            </a:fld>
            <a:endParaRPr lang="en-GB"/>
          </a:p>
        </p:txBody>
      </p:sp>
      <p:sp>
        <p:nvSpPr>
          <p:cNvPr id="7" name="TextBox 6"/>
          <p:cNvSpPr txBox="1"/>
          <p:nvPr userDrawn="1"/>
        </p:nvSpPr>
        <p:spPr>
          <a:xfrm>
            <a:off x="323528" y="6135687"/>
            <a:ext cx="3960440" cy="461665"/>
          </a:xfrm>
          <a:prstGeom prst="rect">
            <a:avLst/>
          </a:prstGeom>
          <a:noFill/>
        </p:spPr>
        <p:txBody>
          <a:bodyPr wrap="square" rtlCol="0">
            <a:spAutoFit/>
          </a:bodyPr>
          <a:lstStyle/>
          <a:p>
            <a:r>
              <a:rPr lang="en-GB" sz="2400" b="1" dirty="0" smtClean="0">
                <a:solidFill>
                  <a:srgbClr val="018DD0"/>
                </a:solidFill>
                <a:latin typeface="Arial" panose="020B0604020202020204" pitchFamily="34" charset="0"/>
                <a:cs typeface="Arial" panose="020B0604020202020204" pitchFamily="34" charset="0"/>
              </a:rPr>
              <a:t>www.bullying.co.uk</a:t>
            </a:r>
            <a:endParaRPr lang="en-GB" sz="2400" b="1" dirty="0">
              <a:solidFill>
                <a:srgbClr val="018DD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64090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0B2E3B-7A65-43B0-9A0A-AEA1B84DEB92}" type="datetimeFigureOut">
              <a:rPr lang="en-GB" smtClean="0"/>
              <a:t>05/11/2019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DC19C5-7652-4D6A-9988-BE35DD5AAFCC}" type="slidenum">
              <a:rPr lang="en-GB" smtClean="0"/>
              <a:t>‹#›</a:t>
            </a:fld>
            <a:endParaRPr lang="en-GB"/>
          </a:p>
        </p:txBody>
      </p:sp>
      <p:sp>
        <p:nvSpPr>
          <p:cNvPr id="7" name="TextBox 6"/>
          <p:cNvSpPr txBox="1"/>
          <p:nvPr userDrawn="1"/>
        </p:nvSpPr>
        <p:spPr>
          <a:xfrm>
            <a:off x="323528" y="6135687"/>
            <a:ext cx="3960440" cy="461665"/>
          </a:xfrm>
          <a:prstGeom prst="rect">
            <a:avLst/>
          </a:prstGeom>
          <a:noFill/>
        </p:spPr>
        <p:txBody>
          <a:bodyPr wrap="square" rtlCol="0">
            <a:spAutoFit/>
          </a:bodyPr>
          <a:lstStyle/>
          <a:p>
            <a:r>
              <a:rPr lang="en-GB" sz="2400" b="1" dirty="0" smtClean="0">
                <a:solidFill>
                  <a:srgbClr val="018DD0"/>
                </a:solidFill>
                <a:latin typeface="Arial" panose="020B0604020202020204" pitchFamily="34" charset="0"/>
                <a:cs typeface="Arial" panose="020B0604020202020204" pitchFamily="34" charset="0"/>
              </a:rPr>
              <a:t>www.bullying.co.uk</a:t>
            </a:r>
            <a:endParaRPr lang="en-GB" sz="2400" b="1" dirty="0">
              <a:solidFill>
                <a:srgbClr val="018DD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08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0B2E3B-7A65-43B0-9A0A-AEA1B84DEB92}" type="datetimeFigureOut">
              <a:rPr lang="en-GB" smtClean="0"/>
              <a:t>05/11/2019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DC19C5-7652-4D6A-9988-BE35DD5AAFCC}" type="slidenum">
              <a:rPr lang="en-GB" smtClean="0"/>
              <a:t>‹#›</a:t>
            </a:fld>
            <a:endParaRPr lang="en-GB"/>
          </a:p>
        </p:txBody>
      </p:sp>
      <p:sp>
        <p:nvSpPr>
          <p:cNvPr id="7" name="TextBox 6"/>
          <p:cNvSpPr txBox="1"/>
          <p:nvPr userDrawn="1"/>
        </p:nvSpPr>
        <p:spPr>
          <a:xfrm>
            <a:off x="323528" y="6135687"/>
            <a:ext cx="3960440" cy="461665"/>
          </a:xfrm>
          <a:prstGeom prst="rect">
            <a:avLst/>
          </a:prstGeom>
          <a:noFill/>
        </p:spPr>
        <p:txBody>
          <a:bodyPr wrap="square" rtlCol="0">
            <a:spAutoFit/>
          </a:bodyPr>
          <a:lstStyle/>
          <a:p>
            <a:r>
              <a:rPr lang="en-GB" sz="2400" b="1" dirty="0" smtClean="0">
                <a:solidFill>
                  <a:srgbClr val="018DD0"/>
                </a:solidFill>
                <a:latin typeface="Arial" panose="020B0604020202020204" pitchFamily="34" charset="0"/>
                <a:cs typeface="Arial" panose="020B0604020202020204" pitchFamily="34" charset="0"/>
              </a:rPr>
              <a:t>www.bullying.co.uk</a:t>
            </a:r>
            <a:endParaRPr lang="en-GB" sz="2400" b="1" dirty="0">
              <a:solidFill>
                <a:srgbClr val="018DD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801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0B2E3B-7A65-43B0-9A0A-AEA1B84DEB92}" type="datetimeFigureOut">
              <a:rPr lang="en-GB" smtClean="0"/>
              <a:t>05/11/2019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DC19C5-7652-4D6A-9988-BE35DD5AAFCC}" type="slidenum">
              <a:rPr lang="en-GB" smtClean="0"/>
              <a:t>‹#›</a:t>
            </a:fld>
            <a:endParaRPr lang="en-GB"/>
          </a:p>
        </p:txBody>
      </p:sp>
      <p:sp>
        <p:nvSpPr>
          <p:cNvPr id="7" name="TextBox 6"/>
          <p:cNvSpPr txBox="1"/>
          <p:nvPr userDrawn="1"/>
        </p:nvSpPr>
        <p:spPr>
          <a:xfrm>
            <a:off x="323528" y="6135687"/>
            <a:ext cx="3960440" cy="461665"/>
          </a:xfrm>
          <a:prstGeom prst="rect">
            <a:avLst/>
          </a:prstGeom>
          <a:noFill/>
        </p:spPr>
        <p:txBody>
          <a:bodyPr wrap="square" rtlCol="0">
            <a:spAutoFit/>
          </a:bodyPr>
          <a:lstStyle/>
          <a:p>
            <a:r>
              <a:rPr lang="en-GB" sz="2400" b="1" dirty="0" smtClean="0">
                <a:solidFill>
                  <a:srgbClr val="018DD0"/>
                </a:solidFill>
                <a:latin typeface="Arial" panose="020B0604020202020204" pitchFamily="34" charset="0"/>
                <a:cs typeface="Arial" panose="020B0604020202020204" pitchFamily="34" charset="0"/>
              </a:rPr>
              <a:t>www.bullying.co.uk</a:t>
            </a:r>
            <a:endParaRPr lang="en-GB" sz="2400" b="1" dirty="0">
              <a:solidFill>
                <a:srgbClr val="018DD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8338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0B2E3B-7A65-43B0-9A0A-AEA1B84DEB92}" type="datetimeFigureOut">
              <a:rPr lang="en-GB" smtClean="0"/>
              <a:t>05/11/2019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DC19C5-7652-4D6A-9988-BE35DD5AAFCC}" type="slidenum">
              <a:rPr lang="en-GB" smtClean="0"/>
              <a:t>‹#›</a:t>
            </a:fld>
            <a:endParaRPr lang="en-GB"/>
          </a:p>
        </p:txBody>
      </p:sp>
      <p:sp>
        <p:nvSpPr>
          <p:cNvPr id="7" name="TextBox 6"/>
          <p:cNvSpPr txBox="1"/>
          <p:nvPr userDrawn="1"/>
        </p:nvSpPr>
        <p:spPr>
          <a:xfrm>
            <a:off x="323528" y="6135687"/>
            <a:ext cx="3960440" cy="461665"/>
          </a:xfrm>
          <a:prstGeom prst="rect">
            <a:avLst/>
          </a:prstGeom>
          <a:noFill/>
        </p:spPr>
        <p:txBody>
          <a:bodyPr wrap="square" rtlCol="0">
            <a:spAutoFit/>
          </a:bodyPr>
          <a:lstStyle/>
          <a:p>
            <a:r>
              <a:rPr lang="en-GB" sz="2400" b="1" dirty="0" smtClean="0">
                <a:solidFill>
                  <a:srgbClr val="018DD0"/>
                </a:solidFill>
                <a:latin typeface="Arial" panose="020B0604020202020204" pitchFamily="34" charset="0"/>
                <a:cs typeface="Arial" panose="020B0604020202020204" pitchFamily="34" charset="0"/>
              </a:rPr>
              <a:t>www.bullying.co.uk</a:t>
            </a:r>
            <a:endParaRPr lang="en-GB" sz="2400" b="1" dirty="0">
              <a:solidFill>
                <a:srgbClr val="018DD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887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60B2E3B-7A65-43B0-9A0A-AEA1B84DEB92}" type="datetimeFigureOut">
              <a:rPr lang="en-GB" smtClean="0"/>
              <a:t>05/11/2019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DC19C5-7652-4D6A-9988-BE35DD5AAFCC}" type="slidenum">
              <a:rPr lang="en-GB" smtClean="0"/>
              <a:t>‹#›</a:t>
            </a:fld>
            <a:endParaRPr lang="en-GB"/>
          </a:p>
        </p:txBody>
      </p:sp>
      <p:sp>
        <p:nvSpPr>
          <p:cNvPr id="8" name="TextBox 7"/>
          <p:cNvSpPr txBox="1"/>
          <p:nvPr userDrawn="1"/>
        </p:nvSpPr>
        <p:spPr>
          <a:xfrm>
            <a:off x="323528" y="6135687"/>
            <a:ext cx="3960440" cy="461665"/>
          </a:xfrm>
          <a:prstGeom prst="rect">
            <a:avLst/>
          </a:prstGeom>
          <a:noFill/>
        </p:spPr>
        <p:txBody>
          <a:bodyPr wrap="square" rtlCol="0">
            <a:spAutoFit/>
          </a:bodyPr>
          <a:lstStyle/>
          <a:p>
            <a:r>
              <a:rPr lang="en-GB" sz="2400" b="1" dirty="0" smtClean="0">
                <a:solidFill>
                  <a:srgbClr val="018DD0"/>
                </a:solidFill>
                <a:latin typeface="Arial" panose="020B0604020202020204" pitchFamily="34" charset="0"/>
                <a:cs typeface="Arial" panose="020B0604020202020204" pitchFamily="34" charset="0"/>
              </a:rPr>
              <a:t>www.bullying.co.uk</a:t>
            </a:r>
            <a:endParaRPr lang="en-GB" sz="2400" b="1" dirty="0">
              <a:solidFill>
                <a:srgbClr val="018DD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4897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60B2E3B-7A65-43B0-9A0A-AEA1B84DEB92}" type="datetimeFigureOut">
              <a:rPr lang="en-GB" smtClean="0"/>
              <a:t>05/11/2019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DC19C5-7652-4D6A-9988-BE35DD5AAFCC}" type="slidenum">
              <a:rPr lang="en-GB" smtClean="0"/>
              <a:t>‹#›</a:t>
            </a:fld>
            <a:endParaRPr lang="en-GB"/>
          </a:p>
        </p:txBody>
      </p:sp>
      <p:sp>
        <p:nvSpPr>
          <p:cNvPr id="10" name="TextBox 9"/>
          <p:cNvSpPr txBox="1"/>
          <p:nvPr userDrawn="1"/>
        </p:nvSpPr>
        <p:spPr>
          <a:xfrm>
            <a:off x="323528" y="6135687"/>
            <a:ext cx="3960440" cy="461665"/>
          </a:xfrm>
          <a:prstGeom prst="rect">
            <a:avLst/>
          </a:prstGeom>
          <a:noFill/>
        </p:spPr>
        <p:txBody>
          <a:bodyPr wrap="square" rtlCol="0">
            <a:spAutoFit/>
          </a:bodyPr>
          <a:lstStyle/>
          <a:p>
            <a:r>
              <a:rPr lang="en-GB" sz="2400" b="1" dirty="0" smtClean="0">
                <a:solidFill>
                  <a:srgbClr val="018DD0"/>
                </a:solidFill>
                <a:latin typeface="Arial" panose="020B0604020202020204" pitchFamily="34" charset="0"/>
                <a:cs typeface="Arial" panose="020B0604020202020204" pitchFamily="34" charset="0"/>
              </a:rPr>
              <a:t>www.bullying.co.uk</a:t>
            </a:r>
            <a:endParaRPr lang="en-GB" sz="2400" b="1" dirty="0">
              <a:solidFill>
                <a:srgbClr val="018DD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8420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60B2E3B-7A65-43B0-9A0A-AEA1B84DEB92}" type="datetimeFigureOut">
              <a:rPr lang="en-GB" smtClean="0"/>
              <a:t>05/11/2019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DC19C5-7652-4D6A-9988-BE35DD5AAFCC}" type="slidenum">
              <a:rPr lang="en-GB" smtClean="0"/>
              <a:t>‹#›</a:t>
            </a:fld>
            <a:endParaRPr lang="en-GB"/>
          </a:p>
        </p:txBody>
      </p:sp>
      <p:sp>
        <p:nvSpPr>
          <p:cNvPr id="6" name="TextBox 5"/>
          <p:cNvSpPr txBox="1"/>
          <p:nvPr userDrawn="1"/>
        </p:nvSpPr>
        <p:spPr>
          <a:xfrm>
            <a:off x="323528" y="6135687"/>
            <a:ext cx="3960440" cy="461665"/>
          </a:xfrm>
          <a:prstGeom prst="rect">
            <a:avLst/>
          </a:prstGeom>
          <a:noFill/>
        </p:spPr>
        <p:txBody>
          <a:bodyPr wrap="square" rtlCol="0">
            <a:spAutoFit/>
          </a:bodyPr>
          <a:lstStyle/>
          <a:p>
            <a:r>
              <a:rPr lang="en-GB" sz="2400" b="1" dirty="0" smtClean="0">
                <a:solidFill>
                  <a:srgbClr val="018DD0"/>
                </a:solidFill>
                <a:latin typeface="Arial" panose="020B0604020202020204" pitchFamily="34" charset="0"/>
                <a:cs typeface="Arial" panose="020B0604020202020204" pitchFamily="34" charset="0"/>
              </a:rPr>
              <a:t>www.bullying.co.uk</a:t>
            </a:r>
            <a:endParaRPr lang="en-GB" sz="2400" b="1" dirty="0">
              <a:solidFill>
                <a:srgbClr val="018DD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6775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B2E3B-7A65-43B0-9A0A-AEA1B84DEB92}" type="datetimeFigureOut">
              <a:rPr lang="en-GB" smtClean="0"/>
              <a:t>05/11/2019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DC19C5-7652-4D6A-9988-BE35DD5AAFCC}" type="slidenum">
              <a:rPr lang="en-GB" smtClean="0"/>
              <a:t>‹#›</a:t>
            </a:fld>
            <a:endParaRPr lang="en-GB"/>
          </a:p>
        </p:txBody>
      </p:sp>
      <p:sp>
        <p:nvSpPr>
          <p:cNvPr id="5" name="TextBox 4"/>
          <p:cNvSpPr txBox="1"/>
          <p:nvPr userDrawn="1"/>
        </p:nvSpPr>
        <p:spPr>
          <a:xfrm>
            <a:off x="323528" y="6135687"/>
            <a:ext cx="3960440" cy="461665"/>
          </a:xfrm>
          <a:prstGeom prst="rect">
            <a:avLst/>
          </a:prstGeom>
          <a:noFill/>
        </p:spPr>
        <p:txBody>
          <a:bodyPr wrap="square" rtlCol="0">
            <a:spAutoFit/>
          </a:bodyPr>
          <a:lstStyle/>
          <a:p>
            <a:r>
              <a:rPr lang="en-GB" sz="2400" b="1" dirty="0" smtClean="0">
                <a:solidFill>
                  <a:srgbClr val="018DD0"/>
                </a:solidFill>
                <a:latin typeface="Arial" panose="020B0604020202020204" pitchFamily="34" charset="0"/>
                <a:cs typeface="Arial" panose="020B0604020202020204" pitchFamily="34" charset="0"/>
              </a:rPr>
              <a:t>www.bullying.co.uk</a:t>
            </a:r>
            <a:endParaRPr lang="en-GB" sz="2400" b="1" dirty="0">
              <a:solidFill>
                <a:srgbClr val="018DD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096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0B2E3B-7A65-43B0-9A0A-AEA1B84DEB92}" type="datetimeFigureOut">
              <a:rPr lang="en-GB" smtClean="0"/>
              <a:t>05/11/2019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DC19C5-7652-4D6A-9988-BE35DD5AAFCC}" type="slidenum">
              <a:rPr lang="en-GB" smtClean="0"/>
              <a:t>‹#›</a:t>
            </a:fld>
            <a:endParaRPr lang="en-GB"/>
          </a:p>
        </p:txBody>
      </p:sp>
      <p:sp>
        <p:nvSpPr>
          <p:cNvPr id="8" name="TextBox 7"/>
          <p:cNvSpPr txBox="1"/>
          <p:nvPr userDrawn="1"/>
        </p:nvSpPr>
        <p:spPr>
          <a:xfrm>
            <a:off x="323528" y="6135687"/>
            <a:ext cx="3960440" cy="461665"/>
          </a:xfrm>
          <a:prstGeom prst="rect">
            <a:avLst/>
          </a:prstGeom>
          <a:noFill/>
        </p:spPr>
        <p:txBody>
          <a:bodyPr wrap="square" rtlCol="0">
            <a:spAutoFit/>
          </a:bodyPr>
          <a:lstStyle/>
          <a:p>
            <a:r>
              <a:rPr lang="en-GB" sz="2400" b="1" dirty="0" smtClean="0">
                <a:solidFill>
                  <a:srgbClr val="018DD0"/>
                </a:solidFill>
                <a:latin typeface="Arial" panose="020B0604020202020204" pitchFamily="34" charset="0"/>
                <a:cs typeface="Arial" panose="020B0604020202020204" pitchFamily="34" charset="0"/>
              </a:rPr>
              <a:t>www.bullying.co.uk</a:t>
            </a:r>
            <a:endParaRPr lang="en-GB" sz="2400" b="1" dirty="0">
              <a:solidFill>
                <a:srgbClr val="018DD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4915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0B2E3B-7A65-43B0-9A0A-AEA1B84DEB92}" type="datetimeFigureOut">
              <a:rPr lang="en-GB" smtClean="0"/>
              <a:t>05/11/2019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DC19C5-7652-4D6A-9988-BE35DD5AAFCC}" type="slidenum">
              <a:rPr lang="en-GB" smtClean="0"/>
              <a:t>‹#›</a:t>
            </a:fld>
            <a:endParaRPr lang="en-GB"/>
          </a:p>
        </p:txBody>
      </p:sp>
      <p:sp>
        <p:nvSpPr>
          <p:cNvPr id="8" name="TextBox 7"/>
          <p:cNvSpPr txBox="1"/>
          <p:nvPr userDrawn="1"/>
        </p:nvSpPr>
        <p:spPr>
          <a:xfrm>
            <a:off x="323528" y="6135687"/>
            <a:ext cx="3960440" cy="461665"/>
          </a:xfrm>
          <a:prstGeom prst="rect">
            <a:avLst/>
          </a:prstGeom>
          <a:noFill/>
        </p:spPr>
        <p:txBody>
          <a:bodyPr wrap="square" rtlCol="0">
            <a:spAutoFit/>
          </a:bodyPr>
          <a:lstStyle/>
          <a:p>
            <a:r>
              <a:rPr lang="en-GB" sz="2400" b="1" dirty="0" smtClean="0">
                <a:solidFill>
                  <a:srgbClr val="018DD0"/>
                </a:solidFill>
                <a:latin typeface="Arial" panose="020B0604020202020204" pitchFamily="34" charset="0"/>
                <a:cs typeface="Arial" panose="020B0604020202020204" pitchFamily="34" charset="0"/>
              </a:rPr>
              <a:t>www.bullying.co.uk</a:t>
            </a:r>
            <a:endParaRPr lang="en-GB" sz="2400" b="1" dirty="0">
              <a:solidFill>
                <a:srgbClr val="018DD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2049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0B2E3B-7A65-43B0-9A0A-AEA1B84DEB92}" type="datetimeFigureOut">
              <a:rPr lang="en-GB" smtClean="0"/>
              <a:t>05/11/2019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GB" dirty="0" smtClean="0"/>
              <a:t>© Copyright Family Lives 2014</a:t>
            </a:r>
          </a:p>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DC19C5-7652-4D6A-9988-BE35DD5AAFCC}" type="slidenum">
              <a:rPr lang="en-GB" smtClean="0"/>
              <a:t>‹#›</a:t>
            </a:fld>
            <a:endParaRPr lang="en-GB"/>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229971" y="5934579"/>
            <a:ext cx="2550492" cy="603827"/>
          </a:xfrm>
          <a:prstGeom prst="rect">
            <a:avLst/>
          </a:prstGeom>
        </p:spPr>
      </p:pic>
    </p:spTree>
    <p:extLst>
      <p:ext uri="{BB962C8B-B14F-4D97-AF65-F5344CB8AC3E}">
        <p14:creationId xmlns:p14="http://schemas.microsoft.com/office/powerpoint/2010/main" val="2497423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ideo" Target="https://www.youtube.com/embed/X4PmHy6bViw" TargetMode="External"/><Relationship Id="rId5" Type="http://schemas.openxmlformats.org/officeDocument/2006/relationships/image" Target="../media/image21.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ideo" Target="https://www.youtube.com/embed/wrTJIp14O-w?ecver=2"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1745"/>
          <a:stretch/>
        </p:blipFill>
        <p:spPr>
          <a:xfrm>
            <a:off x="0" y="-21499"/>
            <a:ext cx="9144000" cy="6887347"/>
          </a:xfrm>
          <a:prstGeom prst="rect">
            <a:avLst/>
          </a:prstGeom>
        </p:spPr>
      </p:pic>
      <p:sp>
        <p:nvSpPr>
          <p:cNvPr id="8" name="TextBox 7"/>
          <p:cNvSpPr txBox="1"/>
          <p:nvPr/>
        </p:nvSpPr>
        <p:spPr>
          <a:xfrm>
            <a:off x="283856" y="5977840"/>
            <a:ext cx="8856984" cy="707886"/>
          </a:xfrm>
          <a:prstGeom prst="rect">
            <a:avLst/>
          </a:prstGeom>
          <a:noFill/>
        </p:spPr>
        <p:txBody>
          <a:bodyPr wrap="square" rtlCol="0">
            <a:spAutoFit/>
          </a:bodyPr>
          <a:lstStyle/>
          <a:p>
            <a:r>
              <a:rPr lang="en-GB" sz="4000" b="1" dirty="0" smtClean="0">
                <a:solidFill>
                  <a:schemeClr val="bg1"/>
                </a:solidFill>
                <a:latin typeface="Arial" panose="020B0604020202020204" pitchFamily="34" charset="0"/>
                <a:cs typeface="Arial" panose="020B0604020202020204" pitchFamily="34" charset="0"/>
              </a:rPr>
              <a:t>www.bullying.co.uk</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6071516"/>
            <a:ext cx="2736304" cy="642562"/>
          </a:xfrm>
          <a:prstGeom prst="rect">
            <a:avLst/>
          </a:prstGeom>
        </p:spPr>
      </p:pic>
      <p:sp>
        <p:nvSpPr>
          <p:cNvPr id="6" name="TextBox 5"/>
          <p:cNvSpPr txBox="1"/>
          <p:nvPr/>
        </p:nvSpPr>
        <p:spPr>
          <a:xfrm>
            <a:off x="259488" y="4005064"/>
            <a:ext cx="8856984" cy="1754326"/>
          </a:xfrm>
          <a:prstGeom prst="rect">
            <a:avLst/>
          </a:prstGeom>
          <a:noFill/>
        </p:spPr>
        <p:txBody>
          <a:bodyPr wrap="square" rtlCol="0">
            <a:spAutoFit/>
          </a:bodyPr>
          <a:lstStyle/>
          <a:p>
            <a:r>
              <a:rPr lang="en-GB" sz="5400" b="1" dirty="0" smtClean="0">
                <a:solidFill>
                  <a:schemeClr val="bg1"/>
                </a:solidFill>
                <a:latin typeface="Arial" panose="020B0604020202020204" pitchFamily="34" charset="0"/>
                <a:cs typeface="Arial" panose="020B0604020202020204" pitchFamily="34" charset="0"/>
              </a:rPr>
              <a:t>Understanding </a:t>
            </a:r>
          </a:p>
          <a:p>
            <a:r>
              <a:rPr lang="en-GB" sz="5400" b="1" dirty="0" smtClean="0">
                <a:solidFill>
                  <a:schemeClr val="bg1"/>
                </a:solidFill>
                <a:latin typeface="Arial" panose="020B0604020202020204" pitchFamily="34" charset="0"/>
                <a:cs typeface="Arial" panose="020B0604020202020204" pitchFamily="34" charset="0"/>
              </a:rPr>
              <a:t>bullying</a:t>
            </a:r>
          </a:p>
        </p:txBody>
      </p:sp>
    </p:spTree>
    <p:extLst>
      <p:ext uri="{BB962C8B-B14F-4D97-AF65-F5344CB8AC3E}">
        <p14:creationId xmlns:p14="http://schemas.microsoft.com/office/powerpoint/2010/main" val="626237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7544" y="233933"/>
            <a:ext cx="7960875" cy="584775"/>
          </a:xfrm>
          <a:prstGeom prst="rect">
            <a:avLst/>
          </a:prstGeom>
          <a:noFill/>
        </p:spPr>
        <p:txBody>
          <a:bodyPr wrap="square" rtlCol="0">
            <a:spAutoFit/>
          </a:bodyPr>
          <a:lstStyle/>
          <a:p>
            <a:r>
              <a:rPr lang="en-GB" sz="3200" b="1" dirty="0" smtClean="0">
                <a:solidFill>
                  <a:srgbClr val="0070C0"/>
                </a:solidFill>
                <a:latin typeface="Arial" panose="020B0604020202020204" pitchFamily="34" charset="0"/>
                <a:cs typeface="Arial" panose="020B0604020202020204" pitchFamily="34" charset="0"/>
              </a:rPr>
              <a:t>Online bullying advice</a:t>
            </a:r>
            <a:endParaRPr lang="en-GB" sz="800" dirty="0"/>
          </a:p>
        </p:txBody>
      </p:sp>
      <p:sp>
        <p:nvSpPr>
          <p:cNvPr id="3" name="TextBox 2"/>
          <p:cNvSpPr txBox="1"/>
          <p:nvPr/>
        </p:nvSpPr>
        <p:spPr>
          <a:xfrm>
            <a:off x="496887" y="1052736"/>
            <a:ext cx="7931531" cy="4154984"/>
          </a:xfrm>
          <a:prstGeom prst="rect">
            <a:avLst/>
          </a:prstGeom>
          <a:noFill/>
        </p:spPr>
        <p:txBody>
          <a:bodyPr wrap="square" rtlCol="0">
            <a:spAutoFit/>
          </a:bodyPr>
          <a:lstStyle/>
          <a:p>
            <a:pPr marL="342900" indent="-342900">
              <a:buFont typeface="Arial" panose="020B0604020202020204" pitchFamily="34" charset="0"/>
              <a:buChar char="•"/>
            </a:pPr>
            <a:r>
              <a:rPr lang="en-GB" sz="2400" b="1" dirty="0">
                <a:solidFill>
                  <a:srgbClr val="7030A0"/>
                </a:solidFill>
                <a:latin typeface="Arial" panose="020B0604020202020204" pitchFamily="34" charset="0"/>
                <a:cs typeface="Arial" panose="020B0604020202020204" pitchFamily="34" charset="0"/>
              </a:rPr>
              <a:t>Screenshot any offensive or harassing messages</a:t>
            </a:r>
          </a:p>
          <a:p>
            <a:pPr marL="342900" indent="-342900">
              <a:buFont typeface="Arial" panose="020B0604020202020204" pitchFamily="34" charset="0"/>
              <a:buChar char="•"/>
            </a:pPr>
            <a:r>
              <a:rPr lang="en-GB" sz="2400" b="1" dirty="0">
                <a:solidFill>
                  <a:srgbClr val="7030A0"/>
                </a:solidFill>
                <a:latin typeface="Arial" panose="020B0604020202020204" pitchFamily="34" charset="0"/>
                <a:cs typeface="Arial" panose="020B0604020202020204" pitchFamily="34" charset="0"/>
              </a:rPr>
              <a:t>Check your privacy settings and don't accept followers you don't know.</a:t>
            </a:r>
          </a:p>
          <a:p>
            <a:pPr marL="342900" indent="-342900">
              <a:buFont typeface="Arial" panose="020B0604020202020204" pitchFamily="34" charset="0"/>
              <a:buChar char="•"/>
            </a:pPr>
            <a:r>
              <a:rPr lang="en-GB" sz="2400" b="1" dirty="0">
                <a:solidFill>
                  <a:srgbClr val="7030A0"/>
                </a:solidFill>
                <a:latin typeface="Arial" panose="020B0604020202020204" pitchFamily="34" charset="0"/>
                <a:cs typeface="Arial" panose="020B0604020202020204" pitchFamily="34" charset="0"/>
              </a:rPr>
              <a:t>Check your location settings and turn them off</a:t>
            </a:r>
            <a:r>
              <a:rPr lang="en-GB" sz="2400" b="1" dirty="0" smtClean="0">
                <a:solidFill>
                  <a:srgbClr val="7030A0"/>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GB" sz="2400" b="1" dirty="0" smtClean="0">
                <a:solidFill>
                  <a:srgbClr val="7030A0"/>
                </a:solidFill>
                <a:latin typeface="Arial" panose="020B0604020202020204" pitchFamily="34" charset="0"/>
                <a:cs typeface="Arial" panose="020B0604020202020204" pitchFamily="34" charset="0"/>
              </a:rPr>
              <a:t>If </a:t>
            </a:r>
            <a:r>
              <a:rPr lang="en-GB" sz="2400" b="1" dirty="0">
                <a:solidFill>
                  <a:srgbClr val="7030A0"/>
                </a:solidFill>
                <a:latin typeface="Arial" panose="020B0604020202020204" pitchFamily="34" charset="0"/>
                <a:cs typeface="Arial" panose="020B0604020202020204" pitchFamily="34" charset="0"/>
              </a:rPr>
              <a:t>you are being bullied online, stop </a:t>
            </a:r>
            <a:r>
              <a:rPr lang="en-GB" sz="2400" b="1" dirty="0" smtClean="0">
                <a:solidFill>
                  <a:srgbClr val="7030A0"/>
                </a:solidFill>
                <a:latin typeface="Arial" panose="020B0604020202020204" pitchFamily="34" charset="0"/>
                <a:cs typeface="Arial" panose="020B0604020202020204" pitchFamily="34" charset="0"/>
              </a:rPr>
              <a:t>communication </a:t>
            </a:r>
            <a:r>
              <a:rPr lang="en-GB" sz="2400" b="1" dirty="0">
                <a:solidFill>
                  <a:srgbClr val="7030A0"/>
                </a:solidFill>
                <a:latin typeface="Arial" panose="020B0604020202020204" pitchFamily="34" charset="0"/>
                <a:cs typeface="Arial" panose="020B0604020202020204" pitchFamily="34" charset="0"/>
              </a:rPr>
              <a:t>with the other person and screenshot it.</a:t>
            </a:r>
          </a:p>
          <a:p>
            <a:pPr marL="342900" indent="-342900">
              <a:buFont typeface="Arial" panose="020B0604020202020204" pitchFamily="34" charset="0"/>
              <a:buChar char="•"/>
            </a:pPr>
            <a:r>
              <a:rPr lang="en-GB" sz="2400" b="1" dirty="0">
                <a:solidFill>
                  <a:srgbClr val="7030A0"/>
                </a:solidFill>
                <a:latin typeface="Arial" panose="020B0604020202020204" pitchFamily="34" charset="0"/>
                <a:cs typeface="Arial" panose="020B0604020202020204" pitchFamily="34" charset="0"/>
              </a:rPr>
              <a:t>Block the other person.</a:t>
            </a:r>
          </a:p>
          <a:p>
            <a:pPr marL="342900" indent="-342900">
              <a:buFont typeface="Arial" panose="020B0604020202020204" pitchFamily="34" charset="0"/>
              <a:buChar char="•"/>
            </a:pPr>
            <a:r>
              <a:rPr lang="en-GB" sz="2400" b="1" dirty="0">
                <a:solidFill>
                  <a:srgbClr val="7030A0"/>
                </a:solidFill>
                <a:latin typeface="Arial" panose="020B0604020202020204" pitchFamily="34" charset="0"/>
                <a:cs typeface="Arial" panose="020B0604020202020204" pitchFamily="34" charset="0"/>
              </a:rPr>
              <a:t>Report the bullying or harassment to the provider.</a:t>
            </a:r>
          </a:p>
          <a:p>
            <a:pPr marL="342900" indent="-342900">
              <a:buFont typeface="Arial" panose="020B0604020202020204" pitchFamily="34" charset="0"/>
              <a:buChar char="•"/>
            </a:pPr>
            <a:r>
              <a:rPr lang="en-GB" sz="2400" b="1" dirty="0">
                <a:solidFill>
                  <a:srgbClr val="7030A0"/>
                </a:solidFill>
                <a:latin typeface="Arial" panose="020B0604020202020204" pitchFamily="34" charset="0"/>
                <a:cs typeface="Arial" panose="020B0604020202020204" pitchFamily="34" charset="0"/>
              </a:rPr>
              <a:t>Confide in someone you can trust so they can help you to get the bullying to stop.</a:t>
            </a:r>
          </a:p>
        </p:txBody>
      </p:sp>
    </p:spTree>
    <p:extLst>
      <p:ext uri="{BB962C8B-B14F-4D97-AF65-F5344CB8AC3E}">
        <p14:creationId xmlns:p14="http://schemas.microsoft.com/office/powerpoint/2010/main" val="1423874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826"/>
            <a:ext cx="9144000" cy="6858000"/>
          </a:xfrm>
          <a:prstGeom prst="rect">
            <a:avLst/>
          </a:prstGeom>
        </p:spPr>
      </p:pic>
      <p:sp>
        <p:nvSpPr>
          <p:cNvPr id="2" name="TextBox 1"/>
          <p:cNvSpPr txBox="1"/>
          <p:nvPr/>
        </p:nvSpPr>
        <p:spPr>
          <a:xfrm>
            <a:off x="251520" y="116632"/>
            <a:ext cx="7056784" cy="584775"/>
          </a:xfrm>
          <a:prstGeom prst="rect">
            <a:avLst/>
          </a:prstGeom>
          <a:noFill/>
        </p:spPr>
        <p:txBody>
          <a:bodyPr wrap="square" rtlCol="0">
            <a:spAutoFit/>
          </a:bodyPr>
          <a:lstStyle/>
          <a:p>
            <a:r>
              <a:rPr lang="en-GB" sz="3200" b="1" dirty="0" smtClean="0">
                <a:solidFill>
                  <a:schemeClr val="bg1"/>
                </a:solidFill>
                <a:latin typeface="Arial" panose="020B0604020202020204" pitchFamily="34" charset="0"/>
                <a:cs typeface="Arial" panose="020B0604020202020204" pitchFamily="34" charset="0"/>
              </a:rPr>
              <a:t>Building self-resilience</a:t>
            </a:r>
            <a:endParaRPr lang="en-GB" dirty="0">
              <a:solidFill>
                <a:schemeClr val="bg1"/>
              </a:solidFill>
            </a:endParaRPr>
          </a:p>
        </p:txBody>
      </p:sp>
      <p:sp>
        <p:nvSpPr>
          <p:cNvPr id="4" name="TextBox 3"/>
          <p:cNvSpPr txBox="1"/>
          <p:nvPr/>
        </p:nvSpPr>
        <p:spPr>
          <a:xfrm>
            <a:off x="323528" y="980728"/>
            <a:ext cx="3096344" cy="6924973"/>
          </a:xfrm>
          <a:prstGeom prst="rect">
            <a:avLst/>
          </a:prstGeom>
          <a:noFill/>
        </p:spPr>
        <p:txBody>
          <a:bodyPr wrap="square" rtlCol="0">
            <a:spAutoFit/>
          </a:bodyPr>
          <a:lstStyle/>
          <a:p>
            <a:pPr marL="285750" indent="-285750">
              <a:buFont typeface="Arial" panose="020B0604020202020204" pitchFamily="34" charset="0"/>
              <a:buChar char="•"/>
            </a:pPr>
            <a:r>
              <a:rPr lang="en-GB" sz="2400" b="1" dirty="0">
                <a:solidFill>
                  <a:schemeClr val="bg1"/>
                </a:solidFill>
              </a:rPr>
              <a:t>Set yourself personal </a:t>
            </a:r>
            <a:r>
              <a:rPr lang="en-GB" sz="2400" b="1" dirty="0" smtClean="0">
                <a:solidFill>
                  <a:schemeClr val="bg1"/>
                </a:solidFill>
              </a:rPr>
              <a:t>goals</a:t>
            </a:r>
          </a:p>
          <a:p>
            <a:pPr marL="285750" indent="-285750">
              <a:buFont typeface="Arial" panose="020B0604020202020204" pitchFamily="34" charset="0"/>
              <a:buChar char="•"/>
            </a:pPr>
            <a:r>
              <a:rPr lang="en-GB" sz="2400" b="1" dirty="0">
                <a:solidFill>
                  <a:schemeClr val="bg1"/>
                </a:solidFill>
              </a:rPr>
              <a:t>Invest in your </a:t>
            </a:r>
            <a:r>
              <a:rPr lang="en-GB" sz="2400" b="1" dirty="0" smtClean="0">
                <a:solidFill>
                  <a:schemeClr val="bg1"/>
                </a:solidFill>
              </a:rPr>
              <a:t>     self-esteem</a:t>
            </a:r>
          </a:p>
          <a:p>
            <a:pPr marL="285750" indent="-285750">
              <a:buFont typeface="Arial" panose="020B0604020202020204" pitchFamily="34" charset="0"/>
              <a:buChar char="•"/>
            </a:pPr>
            <a:r>
              <a:rPr lang="en-GB" sz="2400" b="1" dirty="0">
                <a:solidFill>
                  <a:schemeClr val="bg1"/>
                </a:solidFill>
              </a:rPr>
              <a:t>Believe in yourself and your abilities </a:t>
            </a:r>
            <a:endParaRPr lang="en-GB" sz="2400" b="1" dirty="0" smtClean="0">
              <a:solidFill>
                <a:schemeClr val="bg1"/>
              </a:solidFill>
            </a:endParaRPr>
          </a:p>
          <a:p>
            <a:pPr marL="285750" indent="-285750">
              <a:buFont typeface="Arial" panose="020B0604020202020204" pitchFamily="34" charset="0"/>
              <a:buChar char="•"/>
            </a:pPr>
            <a:r>
              <a:rPr lang="en-GB" sz="2400" b="1" dirty="0">
                <a:solidFill>
                  <a:schemeClr val="bg1"/>
                </a:solidFill>
              </a:rPr>
              <a:t>Develop a strong offline social </a:t>
            </a:r>
            <a:r>
              <a:rPr lang="en-GB" sz="2400" b="1" dirty="0" smtClean="0">
                <a:solidFill>
                  <a:schemeClr val="bg1"/>
                </a:solidFill>
              </a:rPr>
              <a:t>network</a:t>
            </a:r>
          </a:p>
          <a:p>
            <a:pPr marL="285750" indent="-285750">
              <a:buFont typeface="Arial" panose="020B0604020202020204" pitchFamily="34" charset="0"/>
              <a:buChar char="•"/>
            </a:pPr>
            <a:r>
              <a:rPr lang="en-GB" sz="2400" b="1" dirty="0">
                <a:solidFill>
                  <a:schemeClr val="bg1"/>
                </a:solidFill>
              </a:rPr>
              <a:t>Embrace </a:t>
            </a:r>
            <a:r>
              <a:rPr lang="en-GB" sz="2400" b="1" dirty="0" smtClean="0">
                <a:solidFill>
                  <a:schemeClr val="bg1"/>
                </a:solidFill>
              </a:rPr>
              <a:t>change</a:t>
            </a:r>
          </a:p>
          <a:p>
            <a:pPr marL="285750" indent="-285750">
              <a:buFont typeface="Arial" panose="020B0604020202020204" pitchFamily="34" charset="0"/>
              <a:buChar char="•"/>
            </a:pPr>
            <a:r>
              <a:rPr lang="en-GB" sz="2400" b="1" dirty="0">
                <a:solidFill>
                  <a:schemeClr val="bg1"/>
                </a:solidFill>
              </a:rPr>
              <a:t>Learn to problem </a:t>
            </a:r>
            <a:r>
              <a:rPr lang="en-GB" sz="2400" b="1" dirty="0" smtClean="0">
                <a:solidFill>
                  <a:schemeClr val="bg1"/>
                </a:solidFill>
              </a:rPr>
              <a:t>solve</a:t>
            </a:r>
          </a:p>
          <a:p>
            <a:pPr marL="285750" indent="-285750">
              <a:buFont typeface="Arial" panose="020B0604020202020204" pitchFamily="34" charset="0"/>
              <a:buChar char="•"/>
            </a:pPr>
            <a:r>
              <a:rPr lang="en-GB" sz="2400" b="1" dirty="0">
                <a:solidFill>
                  <a:schemeClr val="bg1"/>
                </a:solidFill>
              </a:rPr>
              <a:t>See the bigger picture </a:t>
            </a:r>
          </a:p>
          <a:p>
            <a:endParaRPr lang="en-GB" b="1"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3468328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588" y="476673"/>
            <a:ext cx="7416824" cy="5328591"/>
          </a:xfrm>
          <a:prstGeom prst="rect">
            <a:avLst/>
          </a:prstGeom>
        </p:spPr>
      </p:pic>
      <p:pic>
        <p:nvPicPr>
          <p:cNvPr id="2" name="X4PmHy6bViw"/>
          <p:cNvPicPr>
            <a:picLocks noRot="1" noChangeAspect="1"/>
          </p:cNvPicPr>
          <p:nvPr>
            <a:videoFile r:link="rId1"/>
          </p:nvPr>
        </p:nvPicPr>
        <p:blipFill>
          <a:blip r:embed="rId5"/>
          <a:stretch>
            <a:fillRect/>
          </a:stretch>
        </p:blipFill>
        <p:spPr>
          <a:xfrm>
            <a:off x="1043608" y="620688"/>
            <a:ext cx="7056784" cy="3969441"/>
          </a:xfrm>
          <a:prstGeom prst="rect">
            <a:avLst/>
          </a:prstGeom>
        </p:spPr>
      </p:pic>
    </p:spTree>
    <p:extLst>
      <p:ext uri="{BB962C8B-B14F-4D97-AF65-F5344CB8AC3E}">
        <p14:creationId xmlns:p14="http://schemas.microsoft.com/office/powerpoint/2010/main" val="4110064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6588060"/>
            <a:ext cx="8352928" cy="369332"/>
          </a:xfrm>
          <a:prstGeom prst="rect">
            <a:avLst/>
          </a:prstGeom>
          <a:noFill/>
        </p:spPr>
        <p:txBody>
          <a:bodyPr wrap="square" rtlCol="0">
            <a:spAutoFit/>
          </a:bodyPr>
          <a:lstStyle/>
          <a:p>
            <a:r>
              <a:rPr lang="en-GB" sz="900" dirty="0"/>
              <a:t>Family Lives is registered as a company limited by guarantee in England and Wales No. 3817762. Registered charity No.1077722. Copyright © Family Lives 2016</a:t>
            </a:r>
          </a:p>
          <a:p>
            <a:endParaRPr lang="en-GB" sz="900" dirty="0"/>
          </a:p>
        </p:txBody>
      </p:sp>
      <p:sp>
        <p:nvSpPr>
          <p:cNvPr id="7" name="TextBox 6"/>
          <p:cNvSpPr txBox="1"/>
          <p:nvPr/>
        </p:nvSpPr>
        <p:spPr>
          <a:xfrm>
            <a:off x="837156" y="1505396"/>
            <a:ext cx="8318304" cy="3847207"/>
          </a:xfrm>
          <a:prstGeom prst="rect">
            <a:avLst/>
          </a:prstGeom>
          <a:noFill/>
        </p:spPr>
        <p:txBody>
          <a:bodyPr wrap="square" rtlCol="0">
            <a:spAutoFit/>
          </a:bodyPr>
          <a:lstStyle/>
          <a:p>
            <a:r>
              <a:rPr lang="en-GB" sz="2800" b="1" dirty="0" smtClean="0">
                <a:solidFill>
                  <a:srgbClr val="7F3C87"/>
                </a:solidFill>
              </a:rPr>
              <a:t>Helpline: 0808 800 2222</a:t>
            </a:r>
          </a:p>
          <a:p>
            <a:endParaRPr lang="en-GB" sz="2800" b="1" dirty="0">
              <a:solidFill>
                <a:srgbClr val="7F3C87"/>
              </a:solidFill>
            </a:endParaRPr>
          </a:p>
          <a:p>
            <a:r>
              <a:rPr lang="en-GB" sz="2800" b="1" dirty="0" smtClean="0">
                <a:solidFill>
                  <a:srgbClr val="7F3C87"/>
                </a:solidFill>
              </a:rPr>
              <a:t>www.bullying.co.uk</a:t>
            </a:r>
          </a:p>
          <a:p>
            <a:endParaRPr lang="en-GB" sz="2800" b="1" dirty="0">
              <a:solidFill>
                <a:srgbClr val="7F3C87"/>
              </a:solidFill>
            </a:endParaRPr>
          </a:p>
          <a:p>
            <a:r>
              <a:rPr lang="en-GB" sz="2800" b="1" dirty="0" smtClean="0">
                <a:solidFill>
                  <a:srgbClr val="7F3C87"/>
                </a:solidFill>
              </a:rPr>
              <a:t>bullyinguk@familylives.org.uk</a:t>
            </a:r>
          </a:p>
          <a:p>
            <a:endParaRPr lang="en-GB" sz="3600" b="1" dirty="0">
              <a:solidFill>
                <a:srgbClr val="018DD0"/>
              </a:solidFill>
            </a:endParaRPr>
          </a:p>
          <a:p>
            <a:r>
              <a:rPr lang="en-GB" sz="3600" b="1" dirty="0" smtClean="0">
                <a:solidFill>
                  <a:srgbClr val="018DD0"/>
                </a:solidFill>
              </a:rPr>
              <a:t>                                 </a:t>
            </a:r>
            <a:r>
              <a:rPr lang="en-GB" sz="2800" b="1" dirty="0" smtClean="0">
                <a:solidFill>
                  <a:srgbClr val="7F3C87"/>
                </a:solidFill>
              </a:rPr>
              <a:t>@</a:t>
            </a:r>
            <a:r>
              <a:rPr lang="en-GB" sz="2800" b="1" dirty="0" err="1" smtClean="0">
                <a:solidFill>
                  <a:srgbClr val="7F3C87"/>
                </a:solidFill>
              </a:rPr>
              <a:t>BullyingUK</a:t>
            </a:r>
            <a:endParaRPr lang="en-GB" sz="2800" b="1" dirty="0" smtClean="0">
              <a:solidFill>
                <a:srgbClr val="7F3C87"/>
              </a:solidFill>
            </a:endParaRPr>
          </a:p>
          <a:p>
            <a:endParaRPr lang="en-GB" sz="3200" b="1" dirty="0">
              <a:solidFill>
                <a:srgbClr val="018DD0"/>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49586"/>
          <a:stretch/>
        </p:blipFill>
        <p:spPr>
          <a:xfrm>
            <a:off x="683568" y="3991754"/>
            <a:ext cx="2420888" cy="1220460"/>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0090" b="49434"/>
          <a:stretch/>
        </p:blipFill>
        <p:spPr>
          <a:xfrm>
            <a:off x="3104456" y="3847688"/>
            <a:ext cx="1208262" cy="1224136"/>
          </a:xfrm>
          <a:prstGeom prst="rect">
            <a:avLst/>
          </a:prstGeom>
        </p:spPr>
      </p:pic>
      <p:sp>
        <p:nvSpPr>
          <p:cNvPr id="10" name="TextBox 9"/>
          <p:cNvSpPr txBox="1"/>
          <p:nvPr/>
        </p:nvSpPr>
        <p:spPr>
          <a:xfrm>
            <a:off x="797146" y="476672"/>
            <a:ext cx="5112568" cy="584775"/>
          </a:xfrm>
          <a:prstGeom prst="rect">
            <a:avLst/>
          </a:prstGeom>
          <a:noFill/>
        </p:spPr>
        <p:txBody>
          <a:bodyPr wrap="square" rtlCol="0">
            <a:spAutoFit/>
          </a:bodyPr>
          <a:lstStyle/>
          <a:p>
            <a:r>
              <a:rPr lang="en-GB" sz="3200" b="1" dirty="0" smtClean="0">
                <a:solidFill>
                  <a:srgbClr val="018DD0"/>
                </a:solidFill>
              </a:rPr>
              <a:t>Connect with us</a:t>
            </a:r>
            <a:endParaRPr lang="en-GB" sz="3200" dirty="0"/>
          </a:p>
        </p:txBody>
      </p:sp>
    </p:spTree>
    <p:extLst>
      <p:ext uri="{BB962C8B-B14F-4D97-AF65-F5344CB8AC3E}">
        <p14:creationId xmlns:p14="http://schemas.microsoft.com/office/powerpoint/2010/main" val="2294179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frame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620687"/>
            <a:ext cx="3816424" cy="468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67545" y="625721"/>
            <a:ext cx="4680519" cy="5324535"/>
          </a:xfrm>
          <a:prstGeom prst="rect">
            <a:avLst/>
          </a:prstGeom>
          <a:noFill/>
        </p:spPr>
        <p:txBody>
          <a:bodyPr wrap="square" rtlCol="0">
            <a:spAutoFit/>
          </a:bodyPr>
          <a:lstStyle/>
          <a:p>
            <a:r>
              <a:rPr lang="en-GB" sz="3200" b="1" dirty="0" smtClean="0">
                <a:solidFill>
                  <a:srgbClr val="018DD0"/>
                </a:solidFill>
                <a:latin typeface="Arial" panose="020B0604020202020204" pitchFamily="34" charset="0"/>
                <a:cs typeface="Arial" panose="020B0604020202020204" pitchFamily="34" charset="0"/>
              </a:rPr>
              <a:t>Who are we? </a:t>
            </a:r>
            <a:endParaRPr lang="en-GB" sz="1400" b="1" dirty="0" smtClean="0">
              <a:solidFill>
                <a:srgbClr val="9F9E26"/>
              </a:solidFill>
              <a:latin typeface="Arial" panose="020B0604020202020204" pitchFamily="34" charset="0"/>
              <a:cs typeface="Arial" panose="020B0604020202020204" pitchFamily="34" charset="0"/>
            </a:endParaRPr>
          </a:p>
          <a:p>
            <a:endParaRPr lang="en-GB" sz="1200" b="1" dirty="0" smtClean="0">
              <a:solidFill>
                <a:srgbClr val="008AF2"/>
              </a:solidFill>
              <a:latin typeface="Arial" pitchFamily="34" charset="0"/>
              <a:cs typeface="Arial" pitchFamily="34" charset="0"/>
            </a:endParaRPr>
          </a:p>
          <a:p>
            <a:r>
              <a:rPr lang="en-GB" dirty="0">
                <a:latin typeface="Arial" panose="020B0604020202020204" pitchFamily="34" charset="0"/>
                <a:cs typeface="Arial" panose="020B0604020202020204" pitchFamily="34" charset="0"/>
              </a:rPr>
              <a:t>Bullying </a:t>
            </a:r>
            <a:r>
              <a:rPr lang="en-GB" dirty="0" smtClean="0">
                <a:latin typeface="Arial" panose="020B0604020202020204" pitchFamily="34" charset="0"/>
                <a:cs typeface="Arial" panose="020B0604020202020204" pitchFamily="34" charset="0"/>
              </a:rPr>
              <a:t>UK, a part </a:t>
            </a:r>
            <a:r>
              <a:rPr lang="en-GB" dirty="0">
                <a:latin typeface="Arial" panose="020B0604020202020204" pitchFamily="34" charset="0"/>
                <a:cs typeface="Arial" panose="020B0604020202020204" pitchFamily="34" charset="0"/>
              </a:rPr>
              <a:t>of Family Lives, </a:t>
            </a:r>
            <a:r>
              <a:rPr lang="en-GB" dirty="0" smtClean="0">
                <a:latin typeface="Arial" panose="020B0604020202020204" pitchFamily="34" charset="0"/>
                <a:cs typeface="Arial" panose="020B0604020202020204" pitchFamily="34" charset="0"/>
              </a:rPr>
              <a:t>is a charity </a:t>
            </a:r>
            <a:r>
              <a:rPr lang="en-GB" dirty="0">
                <a:latin typeface="Arial" panose="020B0604020202020204" pitchFamily="34" charset="0"/>
                <a:cs typeface="Arial" panose="020B0604020202020204" pitchFamily="34" charset="0"/>
              </a:rPr>
              <a:t>working across the </a:t>
            </a:r>
            <a:r>
              <a:rPr lang="en-GB" dirty="0" smtClean="0">
                <a:latin typeface="Arial" panose="020B0604020202020204" pitchFamily="34" charset="0"/>
                <a:cs typeface="Arial" panose="020B0604020202020204" pitchFamily="34" charset="0"/>
              </a:rPr>
              <a:t>UK </a:t>
            </a:r>
            <a:r>
              <a:rPr lang="en-GB" dirty="0">
                <a:latin typeface="Arial" panose="020B0604020202020204" pitchFamily="34" charset="0"/>
                <a:cs typeface="Arial" panose="020B0604020202020204" pitchFamily="34" charset="0"/>
              </a:rPr>
              <a:t>to support </a:t>
            </a:r>
            <a:r>
              <a:rPr lang="en-GB" dirty="0" smtClean="0">
                <a:latin typeface="Arial" panose="020B0604020202020204" pitchFamily="34" charset="0"/>
                <a:cs typeface="Arial" panose="020B0604020202020204" pitchFamily="34" charset="0"/>
              </a:rPr>
              <a:t>anyone affected by bullying whether it is at school, in the workplace or in another area of their life. </a:t>
            </a: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We </a:t>
            </a:r>
            <a:r>
              <a:rPr lang="en-GB" dirty="0">
                <a:latin typeface="Arial" panose="020B0604020202020204" pitchFamily="34" charset="0"/>
                <a:cs typeface="Arial" panose="020B0604020202020204" pitchFamily="34" charset="0"/>
              </a:rPr>
              <a:t>reach over </a:t>
            </a:r>
            <a:r>
              <a:rPr lang="en-GB" b="1" dirty="0">
                <a:solidFill>
                  <a:srgbClr val="018DD0"/>
                </a:solidFill>
                <a:latin typeface="Arial" panose="020B0604020202020204" pitchFamily="34" charset="0"/>
                <a:cs typeface="Arial" panose="020B0604020202020204" pitchFamily="34" charset="0"/>
              </a:rPr>
              <a:t>2.5 million</a:t>
            </a:r>
            <a:r>
              <a:rPr lang="en-GB" b="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people a year through our </a:t>
            </a:r>
            <a:r>
              <a:rPr lang="en-GB" dirty="0" smtClean="0">
                <a:latin typeface="Arial" panose="020B0604020202020204" pitchFamily="34" charset="0"/>
                <a:cs typeface="Arial" panose="020B0604020202020204" pitchFamily="34" charset="0"/>
              </a:rPr>
              <a:t>website and </a:t>
            </a:r>
            <a:r>
              <a:rPr lang="en-GB" dirty="0">
                <a:latin typeface="Arial" panose="020B0604020202020204" pitchFamily="34" charset="0"/>
                <a:cs typeface="Arial" panose="020B0604020202020204" pitchFamily="34" charset="0"/>
              </a:rPr>
              <a:t>have social media following of over </a:t>
            </a:r>
            <a:r>
              <a:rPr lang="en-GB" b="1" dirty="0" smtClean="0">
                <a:solidFill>
                  <a:srgbClr val="018DD0"/>
                </a:solidFill>
                <a:latin typeface="Arial" panose="020B0604020202020204" pitchFamily="34" charset="0"/>
                <a:cs typeface="Arial" panose="020B0604020202020204" pitchFamily="34" charset="0"/>
              </a:rPr>
              <a:t>250,000</a:t>
            </a:r>
            <a:r>
              <a:rPr lang="en-GB" b="1" dirty="0" smtClean="0">
                <a:latin typeface="Arial" panose="020B0604020202020204" pitchFamily="34" charset="0"/>
                <a:cs typeface="Arial" panose="020B0604020202020204" pitchFamily="34" charset="0"/>
              </a:rPr>
              <a:t>. </a:t>
            </a:r>
            <a:endParaRPr lang="en-GB" b="1" dirty="0">
              <a:latin typeface="Arial" panose="020B0604020202020204" pitchFamily="34" charset="0"/>
              <a:cs typeface="Arial" panose="020B0604020202020204" pitchFamily="34" charset="0"/>
            </a:endParaRPr>
          </a:p>
          <a:p>
            <a:endParaRPr lang="en-GB" b="1"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We run anti bullying campaigns such as our Wear Blue Day, work with various supporters and anti-bullying champions throughout the year. </a:t>
            </a:r>
          </a:p>
          <a:p>
            <a:endParaRPr lang="en-GB"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sz="800" dirty="0"/>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r="-866" b="14927"/>
          <a:stretch/>
        </p:blipFill>
        <p:spPr>
          <a:xfrm>
            <a:off x="5796137" y="1556792"/>
            <a:ext cx="2597092" cy="3096344"/>
          </a:xfrm>
          <a:prstGeom prst="rect">
            <a:avLst/>
          </a:prstGeom>
        </p:spPr>
      </p:pic>
    </p:spTree>
    <p:extLst>
      <p:ext uri="{BB962C8B-B14F-4D97-AF65-F5344CB8AC3E}">
        <p14:creationId xmlns:p14="http://schemas.microsoft.com/office/powerpoint/2010/main" val="3237763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35985" y="404664"/>
            <a:ext cx="4988581" cy="584775"/>
          </a:xfrm>
          <a:prstGeom prst="rect">
            <a:avLst/>
          </a:prstGeom>
          <a:noFill/>
        </p:spPr>
        <p:txBody>
          <a:bodyPr wrap="square" rtlCol="0">
            <a:spAutoFit/>
          </a:bodyPr>
          <a:lstStyle/>
          <a:p>
            <a:r>
              <a:rPr lang="en-GB" sz="3200" b="1" dirty="0" smtClean="0">
                <a:solidFill>
                  <a:srgbClr val="018DD0"/>
                </a:solidFill>
                <a:latin typeface="Arial" panose="020B0604020202020204" pitchFamily="34" charset="0"/>
                <a:cs typeface="Arial" panose="020B0604020202020204" pitchFamily="34" charset="0"/>
              </a:rPr>
              <a:t>Definition of a bullying</a:t>
            </a:r>
            <a:endParaRPr lang="en-GB" sz="3200" b="1" dirty="0">
              <a:solidFill>
                <a:srgbClr val="018DD0"/>
              </a:solidFill>
              <a:latin typeface="Arial" panose="020B0604020202020204" pitchFamily="34" charset="0"/>
              <a:cs typeface="Arial" panose="020B0604020202020204" pitchFamily="34" charset="0"/>
            </a:endParaRPr>
          </a:p>
        </p:txBody>
      </p:sp>
      <p:sp>
        <p:nvSpPr>
          <p:cNvPr id="17" name="TextBox 16"/>
          <p:cNvSpPr txBox="1"/>
          <p:nvPr/>
        </p:nvSpPr>
        <p:spPr>
          <a:xfrm>
            <a:off x="607631" y="1357293"/>
            <a:ext cx="7920880" cy="2492990"/>
          </a:xfrm>
          <a:prstGeom prst="rect">
            <a:avLst/>
          </a:prstGeom>
          <a:noFill/>
        </p:spPr>
        <p:txBody>
          <a:bodyPr wrap="square" rtlCol="0">
            <a:spAutoFit/>
          </a:bodyPr>
          <a:lstStyle/>
          <a:p>
            <a:r>
              <a:rPr lang="en-GB" sz="3600" dirty="0" smtClean="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There is no legal definition of bullying. But it is usually defined as repeated behaviour which is intended to hurt someone either emotionally or physically, and is often aimed at certain people because of their race, religion, gender or sexual orientation or any other aspect such as appearance or disability</a:t>
            </a:r>
            <a:r>
              <a:rPr lang="en-GB" sz="2400" dirty="0" smtClean="0">
                <a:latin typeface="Arial" panose="020B0604020202020204" pitchFamily="34" charset="0"/>
                <a:cs typeface="Arial" panose="020B0604020202020204" pitchFamily="34" charset="0"/>
              </a:rPr>
              <a:t>.”</a:t>
            </a:r>
            <a:endParaRPr lang="en-GB" sz="3600" dirty="0" smtClean="0">
              <a:latin typeface="Arial" panose="020B0604020202020204" pitchFamily="34" charset="0"/>
              <a:cs typeface="Arial" panose="020B0604020202020204" pitchFamily="34" charset="0"/>
            </a:endParaRPr>
          </a:p>
        </p:txBody>
      </p:sp>
      <p:sp>
        <p:nvSpPr>
          <p:cNvPr id="19" name="TextBox 18"/>
          <p:cNvSpPr txBox="1"/>
          <p:nvPr/>
        </p:nvSpPr>
        <p:spPr>
          <a:xfrm>
            <a:off x="6407696" y="3429000"/>
            <a:ext cx="2736304" cy="430887"/>
          </a:xfrm>
          <a:prstGeom prst="rect">
            <a:avLst/>
          </a:prstGeom>
          <a:noFill/>
        </p:spPr>
        <p:txBody>
          <a:bodyPr wrap="square" rtlCol="0">
            <a:spAutoFit/>
          </a:bodyPr>
          <a:lstStyle/>
          <a:p>
            <a:endParaRPr lang="en-GB" sz="1100" i="1" dirty="0">
              <a:latin typeface="Arial" panose="020B0604020202020204" pitchFamily="34" charset="0"/>
              <a:cs typeface="Arial" panose="020B0604020202020204" pitchFamily="34" charset="0"/>
            </a:endParaRPr>
          </a:p>
          <a:p>
            <a:r>
              <a:rPr lang="en-GB" sz="1100" i="1" dirty="0">
                <a:latin typeface="Arial" panose="020B0604020202020204" pitchFamily="34" charset="0"/>
                <a:cs typeface="Arial" panose="020B0604020202020204" pitchFamily="34" charset="0"/>
              </a:rPr>
              <a:t>Reference: </a:t>
            </a:r>
            <a:r>
              <a:rPr lang="en-GB" sz="1100" i="1" dirty="0" smtClean="0">
                <a:latin typeface="Arial" panose="020B0604020202020204" pitchFamily="34" charset="0"/>
                <a:cs typeface="Arial" panose="020B0604020202020204" pitchFamily="34" charset="0"/>
              </a:rPr>
              <a:t>Bullying UK 2018</a:t>
            </a:r>
            <a:endParaRPr lang="en-GB" sz="11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5972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3527" y="6588060"/>
            <a:ext cx="8552185" cy="369332"/>
          </a:xfrm>
          <a:prstGeom prst="rect">
            <a:avLst/>
          </a:prstGeom>
          <a:noFill/>
        </p:spPr>
        <p:txBody>
          <a:bodyPr wrap="square" rtlCol="0">
            <a:spAutoFit/>
          </a:bodyPr>
          <a:lstStyle/>
          <a:p>
            <a:r>
              <a:rPr lang="en-GB" sz="900" dirty="0"/>
              <a:t>Family Lives is registered as a company limited by guarantee in England and Wales No. 3817762. Registered charity No.1077722. Copyright © Family Lives 2016</a:t>
            </a:r>
          </a:p>
          <a:p>
            <a:endParaRPr lang="en-GB" sz="9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3728" y="1556792"/>
            <a:ext cx="5210709" cy="3794047"/>
          </a:xfrm>
          <a:prstGeom prst="rect">
            <a:avLst/>
          </a:prstGeom>
        </p:spPr>
      </p:pic>
      <p:sp>
        <p:nvSpPr>
          <p:cNvPr id="4" name="TextBox 3"/>
          <p:cNvSpPr txBox="1"/>
          <p:nvPr/>
        </p:nvSpPr>
        <p:spPr>
          <a:xfrm>
            <a:off x="611560" y="510234"/>
            <a:ext cx="7632848" cy="861774"/>
          </a:xfrm>
          <a:prstGeom prst="rect">
            <a:avLst/>
          </a:prstGeom>
          <a:noFill/>
        </p:spPr>
        <p:txBody>
          <a:bodyPr wrap="square" rtlCol="0">
            <a:spAutoFit/>
          </a:bodyPr>
          <a:lstStyle/>
          <a:p>
            <a:r>
              <a:rPr lang="en-GB" sz="3200" b="1" dirty="0" smtClean="0">
                <a:solidFill>
                  <a:srgbClr val="018DD0"/>
                </a:solidFill>
                <a:latin typeface="Arial" panose="020B0604020202020204" pitchFamily="34" charset="0"/>
                <a:cs typeface="Arial" panose="020B0604020202020204" pitchFamily="34" charset="0"/>
              </a:rPr>
              <a:t>What does bullying feel like?</a:t>
            </a:r>
            <a:endParaRPr lang="en-GB" sz="3200" b="1" dirty="0">
              <a:solidFill>
                <a:srgbClr val="9F9E26"/>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455457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395953"/>
            <a:ext cx="7488834" cy="584775"/>
          </a:xfrm>
          <a:prstGeom prst="rect">
            <a:avLst/>
          </a:prstGeom>
          <a:noFill/>
        </p:spPr>
        <p:txBody>
          <a:bodyPr wrap="square" rtlCol="0">
            <a:spAutoFit/>
          </a:bodyPr>
          <a:lstStyle/>
          <a:p>
            <a:r>
              <a:rPr lang="en-GB" sz="3200" b="1" dirty="0" smtClean="0">
                <a:solidFill>
                  <a:srgbClr val="018DD0"/>
                </a:solidFill>
                <a:latin typeface="Arial" panose="020B0604020202020204" pitchFamily="34" charset="0"/>
                <a:cs typeface="Arial" panose="020B0604020202020204" pitchFamily="34" charset="0"/>
              </a:rPr>
              <a:t>The different types of bullying</a:t>
            </a:r>
          </a:p>
        </p:txBody>
      </p:sp>
      <p:sp>
        <p:nvSpPr>
          <p:cNvPr id="5" name="TextBox 4"/>
          <p:cNvSpPr txBox="1"/>
          <p:nvPr/>
        </p:nvSpPr>
        <p:spPr>
          <a:xfrm>
            <a:off x="699710" y="1069574"/>
            <a:ext cx="3584257" cy="4862870"/>
          </a:xfrm>
          <a:prstGeom prst="rect">
            <a:avLst/>
          </a:prstGeom>
          <a:noFill/>
        </p:spPr>
        <p:txBody>
          <a:bodyPr wrap="square" rtlCol="0">
            <a:spAutoFit/>
          </a:bodyPr>
          <a:lstStyle/>
          <a:p>
            <a:pPr marL="342900" indent="-342900">
              <a:lnSpc>
                <a:spcPct val="250000"/>
              </a:lnSpc>
              <a:buFont typeface="Wingdings" panose="05000000000000000000" pitchFamily="2" charset="2"/>
              <a:buChar char="q"/>
            </a:pPr>
            <a:r>
              <a:rPr lang="en-GB" sz="2400" b="1" dirty="0" smtClean="0">
                <a:solidFill>
                  <a:srgbClr val="7030A0"/>
                </a:solidFill>
                <a:latin typeface="Arial" pitchFamily="34" charset="0"/>
                <a:cs typeface="Arial" pitchFamily="34" charset="0"/>
              </a:rPr>
              <a:t>Physical</a:t>
            </a:r>
          </a:p>
          <a:p>
            <a:pPr marL="342900" indent="-342900">
              <a:lnSpc>
                <a:spcPct val="250000"/>
              </a:lnSpc>
              <a:buFont typeface="Wingdings" panose="05000000000000000000" pitchFamily="2" charset="2"/>
              <a:buChar char="q"/>
            </a:pPr>
            <a:r>
              <a:rPr lang="en-GB" sz="2400" b="1" dirty="0" smtClean="0">
                <a:solidFill>
                  <a:srgbClr val="7030A0"/>
                </a:solidFill>
                <a:latin typeface="Arial" pitchFamily="34" charset="0"/>
                <a:cs typeface="Arial" pitchFamily="34" charset="0"/>
              </a:rPr>
              <a:t>Name calling</a:t>
            </a:r>
            <a:endParaRPr lang="en-GB" dirty="0">
              <a:solidFill>
                <a:srgbClr val="7030A0"/>
              </a:solidFill>
              <a:latin typeface="Arial" pitchFamily="34" charset="0"/>
              <a:cs typeface="Arial" pitchFamily="34" charset="0"/>
            </a:endParaRPr>
          </a:p>
          <a:p>
            <a:pPr marL="342900" indent="-342900">
              <a:lnSpc>
                <a:spcPct val="250000"/>
              </a:lnSpc>
              <a:buFont typeface="Wingdings" panose="05000000000000000000" pitchFamily="2" charset="2"/>
              <a:buChar char="q"/>
            </a:pPr>
            <a:r>
              <a:rPr lang="en-GB" sz="2400" b="1" dirty="0" smtClean="0">
                <a:solidFill>
                  <a:srgbClr val="7030A0"/>
                </a:solidFill>
                <a:latin typeface="Arial" pitchFamily="34" charset="0"/>
                <a:cs typeface="Arial" pitchFamily="34" charset="0"/>
              </a:rPr>
              <a:t>Social</a:t>
            </a:r>
          </a:p>
          <a:p>
            <a:pPr marL="342900" indent="-342900">
              <a:lnSpc>
                <a:spcPct val="250000"/>
              </a:lnSpc>
              <a:buFont typeface="Wingdings" panose="05000000000000000000" pitchFamily="2" charset="2"/>
              <a:buChar char="q"/>
            </a:pPr>
            <a:r>
              <a:rPr lang="en-GB" sz="2400" b="1" dirty="0" smtClean="0">
                <a:solidFill>
                  <a:srgbClr val="7030A0"/>
                </a:solidFill>
                <a:latin typeface="Arial" pitchFamily="34" charset="0"/>
                <a:cs typeface="Arial" pitchFamily="34" charset="0"/>
              </a:rPr>
              <a:t>Cyberbullying</a:t>
            </a:r>
            <a:endParaRPr lang="en-GB" dirty="0">
              <a:solidFill>
                <a:srgbClr val="7030A0"/>
              </a:solidFill>
              <a:latin typeface="Arial" pitchFamily="34" charset="0"/>
              <a:cs typeface="Arial" pitchFamily="34" charset="0"/>
            </a:endParaRPr>
          </a:p>
          <a:p>
            <a:pPr marL="342900" indent="-342900">
              <a:lnSpc>
                <a:spcPct val="250000"/>
              </a:lnSpc>
              <a:buFont typeface="Wingdings" panose="05000000000000000000" pitchFamily="2" charset="2"/>
              <a:buChar char="q"/>
            </a:pPr>
            <a:r>
              <a:rPr lang="en-GB" sz="2400" b="1" dirty="0" smtClean="0">
                <a:solidFill>
                  <a:srgbClr val="7030A0"/>
                </a:solidFill>
                <a:latin typeface="Arial" pitchFamily="34" charset="0"/>
                <a:cs typeface="Arial" pitchFamily="34" charset="0"/>
              </a:rPr>
              <a:t>Sexual</a:t>
            </a:r>
            <a:endParaRPr lang="en-GB" sz="2000" b="1" dirty="0">
              <a:solidFill>
                <a:srgbClr val="7030A0"/>
              </a:solidFill>
            </a:endParaRPr>
          </a:p>
        </p:txBody>
      </p:sp>
      <p:pic>
        <p:nvPicPr>
          <p:cNvPr id="7" name="Picture 5" descr="frame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980728"/>
            <a:ext cx="3456384" cy="475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7" y="1916833"/>
            <a:ext cx="2376264" cy="3168352"/>
          </a:xfrm>
          <a:prstGeom prst="rect">
            <a:avLst/>
          </a:prstGeom>
        </p:spPr>
      </p:pic>
    </p:spTree>
    <p:extLst>
      <p:ext uri="{BB962C8B-B14F-4D97-AF65-F5344CB8AC3E}">
        <p14:creationId xmlns:p14="http://schemas.microsoft.com/office/powerpoint/2010/main" val="1498126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588" y="476673"/>
            <a:ext cx="7416824" cy="5328591"/>
          </a:xfrm>
          <a:prstGeom prst="rect">
            <a:avLst/>
          </a:prstGeom>
        </p:spPr>
      </p:pic>
      <p:pic>
        <p:nvPicPr>
          <p:cNvPr id="4" name="wrTJIp14O-w"/>
          <p:cNvPicPr>
            <a:picLocks noRot="1" noChangeAspect="1"/>
          </p:cNvPicPr>
          <p:nvPr>
            <a:videoFile r:link="rId1"/>
          </p:nvPr>
        </p:nvPicPr>
        <p:blipFill>
          <a:blip r:embed="rId5"/>
          <a:stretch>
            <a:fillRect/>
          </a:stretch>
        </p:blipFill>
        <p:spPr>
          <a:xfrm>
            <a:off x="1077912" y="620688"/>
            <a:ext cx="6988176" cy="3930849"/>
          </a:xfrm>
          <a:prstGeom prst="rect">
            <a:avLst/>
          </a:prstGeom>
        </p:spPr>
      </p:pic>
    </p:spTree>
    <p:extLst>
      <p:ext uri="{BB962C8B-B14F-4D97-AF65-F5344CB8AC3E}">
        <p14:creationId xmlns:p14="http://schemas.microsoft.com/office/powerpoint/2010/main" val="4035324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8468" y="764704"/>
            <a:ext cx="3459476" cy="4739759"/>
          </a:xfrm>
          <a:prstGeom prst="rect">
            <a:avLst/>
          </a:prstGeom>
          <a:noFill/>
        </p:spPr>
        <p:txBody>
          <a:bodyPr wrap="square" rtlCol="0">
            <a:spAutoFit/>
          </a:bodyPr>
          <a:lstStyle/>
          <a:p>
            <a:r>
              <a:rPr lang="en-GB" sz="3200" b="1" dirty="0" smtClean="0">
                <a:solidFill>
                  <a:srgbClr val="018DD0"/>
                </a:solidFill>
                <a:latin typeface="Arial" panose="020B0604020202020204" pitchFamily="34" charset="0"/>
                <a:cs typeface="Arial" panose="020B0604020202020204" pitchFamily="34" charset="0"/>
              </a:rPr>
              <a:t>Bullying can </a:t>
            </a:r>
          </a:p>
          <a:p>
            <a:r>
              <a:rPr lang="en-GB" sz="3200" b="1" dirty="0" smtClean="0">
                <a:solidFill>
                  <a:srgbClr val="018DD0"/>
                </a:solidFill>
                <a:latin typeface="Arial" panose="020B0604020202020204" pitchFamily="34" charset="0"/>
                <a:cs typeface="Arial" panose="020B0604020202020204" pitchFamily="34" charset="0"/>
              </a:rPr>
              <a:t>make you feel:</a:t>
            </a:r>
          </a:p>
          <a:p>
            <a:endParaRPr lang="en-GB" dirty="0">
              <a:solidFill>
                <a:srgbClr val="9F9E26"/>
              </a:solidFill>
              <a:latin typeface="Arial" pitchFamily="34" charset="0"/>
              <a:cs typeface="Arial" pitchFamily="34" charset="0"/>
            </a:endParaRPr>
          </a:p>
          <a:p>
            <a:pPr marL="342900" indent="-342900">
              <a:buFont typeface="Arial" panose="020B0604020202020204" pitchFamily="34" charset="0"/>
              <a:buChar char="•"/>
            </a:pPr>
            <a:r>
              <a:rPr lang="en-GB" b="1" dirty="0" smtClean="0">
                <a:solidFill>
                  <a:srgbClr val="7030A0"/>
                </a:solidFill>
                <a:latin typeface="Arial" panose="020B0604020202020204" pitchFamily="34" charset="0"/>
                <a:cs typeface="Arial" panose="020B0604020202020204" pitchFamily="34" charset="0"/>
              </a:rPr>
              <a:t>Depression</a:t>
            </a:r>
            <a:endParaRPr lang="en-GB" b="1" dirty="0">
              <a:solidFill>
                <a:srgbClr val="7030A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b="1" dirty="0" smtClean="0">
                <a:solidFill>
                  <a:srgbClr val="7030A0"/>
                </a:solidFill>
                <a:latin typeface="Arial" panose="020B0604020202020204" pitchFamily="34" charset="0"/>
                <a:cs typeface="Arial" panose="020B0604020202020204" pitchFamily="34" charset="0"/>
              </a:rPr>
              <a:t>Anxiety</a:t>
            </a:r>
            <a:endParaRPr lang="en-GB" b="1" dirty="0">
              <a:solidFill>
                <a:srgbClr val="7030A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b="1" dirty="0" smtClean="0">
                <a:solidFill>
                  <a:srgbClr val="7030A0"/>
                </a:solidFill>
                <a:latin typeface="Arial" panose="020B0604020202020204" pitchFamily="34" charset="0"/>
                <a:cs typeface="Arial" panose="020B0604020202020204" pitchFamily="34" charset="0"/>
              </a:rPr>
              <a:t>Isolation</a:t>
            </a:r>
            <a:endParaRPr lang="en-GB" b="1" dirty="0">
              <a:solidFill>
                <a:srgbClr val="7030A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b="1" dirty="0">
                <a:solidFill>
                  <a:srgbClr val="7030A0"/>
                </a:solidFill>
                <a:latin typeface="Arial" panose="020B0604020202020204" pitchFamily="34" charset="0"/>
                <a:cs typeface="Arial" panose="020B0604020202020204" pitchFamily="34" charset="0"/>
              </a:rPr>
              <a:t>Withdrawn</a:t>
            </a:r>
          </a:p>
          <a:p>
            <a:pPr marL="342900" indent="-342900">
              <a:buFont typeface="Arial" panose="020B0604020202020204" pitchFamily="34" charset="0"/>
              <a:buChar char="•"/>
            </a:pPr>
            <a:r>
              <a:rPr lang="en-GB" b="1" dirty="0">
                <a:solidFill>
                  <a:srgbClr val="7030A0"/>
                </a:solidFill>
                <a:latin typeface="Arial" panose="020B0604020202020204" pitchFamily="34" charset="0"/>
                <a:cs typeface="Arial" panose="020B0604020202020204" pitchFamily="34" charset="0"/>
              </a:rPr>
              <a:t>Suicidal</a:t>
            </a:r>
          </a:p>
          <a:p>
            <a:pPr marL="342900" indent="-342900">
              <a:buFont typeface="Arial" panose="020B0604020202020204" pitchFamily="34" charset="0"/>
              <a:buChar char="•"/>
            </a:pPr>
            <a:r>
              <a:rPr lang="en-GB" b="1" dirty="0">
                <a:solidFill>
                  <a:srgbClr val="7030A0"/>
                </a:solidFill>
                <a:latin typeface="Arial" panose="020B0604020202020204" pitchFamily="34" charset="0"/>
                <a:cs typeface="Arial" panose="020B0604020202020204" pitchFamily="34" charset="0"/>
              </a:rPr>
              <a:t>Humiliated</a:t>
            </a:r>
          </a:p>
          <a:p>
            <a:pPr marL="342900" indent="-342900">
              <a:buFont typeface="Arial" panose="020B0604020202020204" pitchFamily="34" charset="0"/>
              <a:buChar char="•"/>
            </a:pPr>
            <a:r>
              <a:rPr lang="en-GB" b="1" dirty="0">
                <a:solidFill>
                  <a:srgbClr val="7030A0"/>
                </a:solidFill>
                <a:latin typeface="Arial" panose="020B0604020202020204" pitchFamily="34" charset="0"/>
                <a:cs typeface="Arial" panose="020B0604020202020204" pitchFamily="34" charset="0"/>
              </a:rPr>
              <a:t>Low</a:t>
            </a:r>
          </a:p>
          <a:p>
            <a:pPr marL="342900" indent="-342900">
              <a:buFont typeface="Arial" panose="020B0604020202020204" pitchFamily="34" charset="0"/>
              <a:buChar char="•"/>
            </a:pPr>
            <a:r>
              <a:rPr lang="en-GB" b="1" dirty="0">
                <a:solidFill>
                  <a:srgbClr val="7030A0"/>
                </a:solidFill>
                <a:latin typeface="Arial" panose="020B0604020202020204" pitchFamily="34" charset="0"/>
                <a:cs typeface="Arial" panose="020B0604020202020204" pitchFamily="34" charset="0"/>
              </a:rPr>
              <a:t>Upset</a:t>
            </a:r>
          </a:p>
          <a:p>
            <a:pPr marL="342900" indent="-342900">
              <a:buFont typeface="Arial" panose="020B0604020202020204" pitchFamily="34" charset="0"/>
              <a:buChar char="•"/>
            </a:pPr>
            <a:r>
              <a:rPr lang="en-GB" b="1" dirty="0">
                <a:solidFill>
                  <a:srgbClr val="7030A0"/>
                </a:solidFill>
                <a:latin typeface="Arial" panose="020B0604020202020204" pitchFamily="34" charset="0"/>
                <a:cs typeface="Arial" panose="020B0604020202020204" pitchFamily="34" charset="0"/>
              </a:rPr>
              <a:t>Angry</a:t>
            </a:r>
          </a:p>
          <a:p>
            <a:pPr marL="342900" indent="-342900">
              <a:buFont typeface="Arial" panose="020B0604020202020204" pitchFamily="34" charset="0"/>
              <a:buChar char="•"/>
            </a:pPr>
            <a:r>
              <a:rPr lang="en-GB" b="1" dirty="0" smtClean="0">
                <a:solidFill>
                  <a:srgbClr val="7030A0"/>
                </a:solidFill>
                <a:latin typeface="Arial" panose="020B0604020202020204" pitchFamily="34" charset="0"/>
                <a:cs typeface="Arial" panose="020B0604020202020204" pitchFamily="34" charset="0"/>
              </a:rPr>
              <a:t>Frustrated</a:t>
            </a:r>
          </a:p>
          <a:p>
            <a:pPr marL="342900" indent="-342900">
              <a:buFont typeface="Arial" panose="020B0604020202020204" pitchFamily="34" charset="0"/>
              <a:buChar char="•"/>
            </a:pPr>
            <a:r>
              <a:rPr lang="en-GB" b="1" dirty="0" smtClean="0">
                <a:solidFill>
                  <a:srgbClr val="7030A0"/>
                </a:solidFill>
                <a:latin typeface="Arial" panose="020B0604020202020204" pitchFamily="34" charset="0"/>
                <a:cs typeface="Arial" panose="020B0604020202020204" pitchFamily="34" charset="0"/>
              </a:rPr>
              <a:t>Blame themselves</a:t>
            </a:r>
            <a:r>
              <a:rPr lang="en-GB" sz="2000" dirty="0">
                <a:latin typeface="Arial" panose="020B0604020202020204" pitchFamily="34" charset="0"/>
                <a:cs typeface="Arial" panose="020B0604020202020204" pitchFamily="34" charset="0"/>
              </a:rPr>
              <a:t> </a:t>
            </a:r>
            <a:endParaRPr lang="en-GB"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b="1" dirty="0" smtClean="0">
                <a:solidFill>
                  <a:srgbClr val="7030A0"/>
                </a:solidFill>
                <a:latin typeface="Arial" panose="020B0604020202020204" pitchFamily="34" charset="0"/>
                <a:cs typeface="Arial" panose="020B0604020202020204" pitchFamily="34" charset="0"/>
              </a:rPr>
              <a:t>Hate themselves </a:t>
            </a:r>
            <a:endParaRPr lang="en-GB" b="1" dirty="0">
              <a:solidFill>
                <a:srgbClr val="7030A0"/>
              </a:solidFill>
              <a:latin typeface="Arial" panose="020B0604020202020204" pitchFamily="34" charset="0"/>
              <a:cs typeface="Arial" panose="020B0604020202020204" pitchFamily="34" charset="0"/>
            </a:endParaRPr>
          </a:p>
        </p:txBody>
      </p:sp>
      <p:sp>
        <p:nvSpPr>
          <p:cNvPr id="5" name="TextBox 4"/>
          <p:cNvSpPr txBox="1"/>
          <p:nvPr/>
        </p:nvSpPr>
        <p:spPr>
          <a:xfrm>
            <a:off x="4644008" y="764704"/>
            <a:ext cx="4176464" cy="4985980"/>
          </a:xfrm>
          <a:prstGeom prst="rect">
            <a:avLst/>
          </a:prstGeom>
          <a:noFill/>
        </p:spPr>
        <p:txBody>
          <a:bodyPr wrap="square" rtlCol="0">
            <a:spAutoFit/>
          </a:bodyPr>
          <a:lstStyle/>
          <a:p>
            <a:r>
              <a:rPr lang="en-GB" sz="3200" b="1" dirty="0" smtClean="0">
                <a:solidFill>
                  <a:srgbClr val="018DD0"/>
                </a:solidFill>
                <a:latin typeface="Arial" panose="020B0604020202020204" pitchFamily="34" charset="0"/>
                <a:cs typeface="Arial" panose="020B0604020202020204" pitchFamily="34" charset="0"/>
              </a:rPr>
              <a:t>The impact of bullying:</a:t>
            </a:r>
          </a:p>
          <a:p>
            <a:endParaRPr lang="en-GB" sz="2000" dirty="0">
              <a:solidFill>
                <a:srgbClr val="9F9E26"/>
              </a:solidFill>
              <a:latin typeface="Arial" pitchFamily="34" charset="0"/>
              <a:cs typeface="Arial" pitchFamily="34" charset="0"/>
            </a:endParaRPr>
          </a:p>
          <a:p>
            <a:pPr marL="342900" indent="-342900">
              <a:buFont typeface="Arial" panose="020B0604020202020204" pitchFamily="34" charset="0"/>
              <a:buChar char="•"/>
            </a:pPr>
            <a:r>
              <a:rPr lang="en-GB" b="1" dirty="0" smtClean="0">
                <a:solidFill>
                  <a:srgbClr val="7030A0"/>
                </a:solidFill>
                <a:latin typeface="Arial" panose="020B0604020202020204" pitchFamily="34" charset="0"/>
                <a:cs typeface="Arial" panose="020B0604020202020204" pitchFamily="34" charset="0"/>
              </a:rPr>
              <a:t>Self-harm and depression </a:t>
            </a:r>
          </a:p>
          <a:p>
            <a:pPr marL="342900" indent="-342900">
              <a:buFont typeface="Arial" panose="020B0604020202020204" pitchFamily="34" charset="0"/>
              <a:buChar char="•"/>
            </a:pPr>
            <a:r>
              <a:rPr lang="en-GB" b="1" dirty="0" smtClean="0">
                <a:solidFill>
                  <a:srgbClr val="7030A0"/>
                </a:solidFill>
                <a:latin typeface="Arial" panose="020B0604020202020204" pitchFamily="34" charset="0"/>
                <a:cs typeface="Arial" panose="020B0604020202020204" pitchFamily="34" charset="0"/>
              </a:rPr>
              <a:t>Suicidal thoughts/attempts of suicide</a:t>
            </a:r>
            <a:endParaRPr lang="en-GB" b="1" dirty="0">
              <a:solidFill>
                <a:srgbClr val="7030A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b="1" dirty="0">
                <a:solidFill>
                  <a:srgbClr val="7030A0"/>
                </a:solidFill>
                <a:latin typeface="Arial" panose="020B0604020202020204" pitchFamily="34" charset="0"/>
                <a:cs typeface="Arial" panose="020B0604020202020204" pitchFamily="34" charset="0"/>
              </a:rPr>
              <a:t>Withdraw socially </a:t>
            </a:r>
            <a:r>
              <a:rPr lang="en-GB" b="1" dirty="0" smtClean="0">
                <a:solidFill>
                  <a:srgbClr val="7030A0"/>
                </a:solidFill>
                <a:latin typeface="Arial" panose="020B0604020202020204" pitchFamily="34" charset="0"/>
                <a:cs typeface="Arial" panose="020B0604020202020204" pitchFamily="34" charset="0"/>
              </a:rPr>
              <a:t>and isolation</a:t>
            </a:r>
            <a:endParaRPr lang="en-GB" b="1" dirty="0">
              <a:solidFill>
                <a:srgbClr val="7030A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b="1" dirty="0">
                <a:solidFill>
                  <a:srgbClr val="7030A0"/>
                </a:solidFill>
                <a:latin typeface="Arial" panose="020B0604020202020204" pitchFamily="34" charset="0"/>
                <a:cs typeface="Arial" panose="020B0604020202020204" pitchFamily="34" charset="0"/>
              </a:rPr>
              <a:t>Avoid </a:t>
            </a:r>
            <a:r>
              <a:rPr lang="en-GB" b="1" dirty="0" smtClean="0">
                <a:solidFill>
                  <a:srgbClr val="7030A0"/>
                </a:solidFill>
                <a:latin typeface="Arial" panose="020B0604020202020204" pitchFamily="34" charset="0"/>
                <a:cs typeface="Arial" panose="020B0604020202020204" pitchFamily="34" charset="0"/>
              </a:rPr>
              <a:t>going online/social media</a:t>
            </a:r>
            <a:endParaRPr lang="en-GB" b="1" dirty="0">
              <a:solidFill>
                <a:srgbClr val="7030A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b="1" dirty="0">
                <a:solidFill>
                  <a:srgbClr val="7030A0"/>
                </a:solidFill>
                <a:latin typeface="Arial" panose="020B0604020202020204" pitchFamily="34" charset="0"/>
                <a:cs typeface="Arial" panose="020B0604020202020204" pitchFamily="34" charset="0"/>
              </a:rPr>
              <a:t>Feel anxious about going to school </a:t>
            </a:r>
            <a:r>
              <a:rPr lang="en-GB" b="1" dirty="0" smtClean="0">
                <a:solidFill>
                  <a:srgbClr val="7030A0"/>
                </a:solidFill>
                <a:latin typeface="Arial" panose="020B0604020202020204" pitchFamily="34" charset="0"/>
                <a:cs typeface="Arial" panose="020B0604020202020204" pitchFamily="34" charset="0"/>
              </a:rPr>
              <a:t>or work</a:t>
            </a:r>
            <a:endParaRPr lang="en-GB" b="1" dirty="0">
              <a:solidFill>
                <a:srgbClr val="7030A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b="1" dirty="0" smtClean="0">
                <a:solidFill>
                  <a:srgbClr val="7030A0"/>
                </a:solidFill>
                <a:latin typeface="Arial" panose="020B0604020202020204" pitchFamily="34" charset="0"/>
                <a:cs typeface="Arial" panose="020B0604020202020204" pitchFamily="34" charset="0"/>
              </a:rPr>
              <a:t>Feel angry </a:t>
            </a:r>
            <a:r>
              <a:rPr lang="en-GB" b="1" dirty="0">
                <a:solidFill>
                  <a:srgbClr val="7030A0"/>
                </a:solidFill>
                <a:latin typeface="Arial" panose="020B0604020202020204" pitchFamily="34" charset="0"/>
                <a:cs typeface="Arial" panose="020B0604020202020204" pitchFamily="34" charset="0"/>
              </a:rPr>
              <a:t>and </a:t>
            </a:r>
            <a:r>
              <a:rPr lang="en-GB" b="1" dirty="0" smtClean="0">
                <a:solidFill>
                  <a:srgbClr val="7030A0"/>
                </a:solidFill>
                <a:latin typeface="Arial" panose="020B0604020202020204" pitchFamily="34" charset="0"/>
                <a:cs typeface="Arial" panose="020B0604020202020204" pitchFamily="34" charset="0"/>
              </a:rPr>
              <a:t>aggressive</a:t>
            </a:r>
            <a:endParaRPr lang="en-GB" b="1" dirty="0">
              <a:solidFill>
                <a:srgbClr val="7030A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b="1" dirty="0" smtClean="0">
                <a:solidFill>
                  <a:srgbClr val="7030A0"/>
                </a:solidFill>
                <a:latin typeface="Arial" panose="020B0604020202020204" pitchFamily="34" charset="0"/>
                <a:cs typeface="Arial" panose="020B0604020202020204" pitchFamily="34" charset="0"/>
              </a:rPr>
              <a:t>May feel a need to bully </a:t>
            </a:r>
            <a:r>
              <a:rPr lang="en-GB" b="1" dirty="0">
                <a:solidFill>
                  <a:srgbClr val="7030A0"/>
                </a:solidFill>
                <a:latin typeface="Arial" panose="020B0604020202020204" pitchFamily="34" charset="0"/>
                <a:cs typeface="Arial" panose="020B0604020202020204" pitchFamily="34" charset="0"/>
              </a:rPr>
              <a:t>others</a:t>
            </a:r>
          </a:p>
          <a:p>
            <a:pPr marL="342900" indent="-342900">
              <a:buFont typeface="Arial" panose="020B0604020202020204" pitchFamily="34" charset="0"/>
              <a:buChar char="•"/>
            </a:pPr>
            <a:r>
              <a:rPr lang="en-GB" b="1" dirty="0">
                <a:solidFill>
                  <a:srgbClr val="7030A0"/>
                </a:solidFill>
                <a:latin typeface="Arial" panose="020B0604020202020204" pitchFamily="34" charset="0"/>
                <a:cs typeface="Arial" panose="020B0604020202020204" pitchFamily="34" charset="0"/>
              </a:rPr>
              <a:t>Develop an eating disorder</a:t>
            </a:r>
          </a:p>
          <a:p>
            <a:pPr marL="342900" indent="-342900">
              <a:buFont typeface="Arial" panose="020B0604020202020204" pitchFamily="34" charset="0"/>
              <a:buChar char="•"/>
            </a:pPr>
            <a:r>
              <a:rPr lang="en-GB" b="1" dirty="0">
                <a:solidFill>
                  <a:srgbClr val="7030A0"/>
                </a:solidFill>
                <a:latin typeface="Arial" panose="020B0604020202020204" pitchFamily="34" charset="0"/>
                <a:cs typeface="Arial" panose="020B0604020202020204" pitchFamily="34" charset="0"/>
              </a:rPr>
              <a:t>Turn to drinking or taking </a:t>
            </a:r>
            <a:r>
              <a:rPr lang="en-GB" b="1" dirty="0" smtClean="0">
                <a:solidFill>
                  <a:srgbClr val="7030A0"/>
                </a:solidFill>
                <a:latin typeface="Arial" panose="020B0604020202020204" pitchFamily="34" charset="0"/>
                <a:cs typeface="Arial" panose="020B0604020202020204" pitchFamily="34" charset="0"/>
              </a:rPr>
              <a:t>drugs</a:t>
            </a:r>
          </a:p>
          <a:p>
            <a:pPr marL="342900" indent="-342900">
              <a:buFont typeface="Arial" panose="020B0604020202020204" pitchFamily="34" charset="0"/>
              <a:buChar char="•"/>
            </a:pPr>
            <a:r>
              <a:rPr lang="en-GB" b="1" dirty="0" smtClean="0">
                <a:solidFill>
                  <a:srgbClr val="7030A0"/>
                </a:solidFill>
                <a:latin typeface="Arial" panose="020B0604020202020204" pitchFamily="34" charset="0"/>
                <a:cs typeface="Arial" panose="020B0604020202020204" pitchFamily="34" charset="0"/>
              </a:rPr>
              <a:t>No self-esteem, self-worth or confidence</a:t>
            </a:r>
          </a:p>
        </p:txBody>
      </p:sp>
    </p:spTree>
    <p:extLst>
      <p:ext uri="{BB962C8B-B14F-4D97-AF65-F5344CB8AC3E}">
        <p14:creationId xmlns:p14="http://schemas.microsoft.com/office/powerpoint/2010/main" val="3989847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frame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1683" y="1264074"/>
            <a:ext cx="4632805" cy="432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3528" y="476672"/>
            <a:ext cx="4008155" cy="5693866"/>
          </a:xfrm>
          <a:prstGeom prst="rect">
            <a:avLst/>
          </a:prstGeom>
          <a:noFill/>
        </p:spPr>
        <p:txBody>
          <a:bodyPr wrap="square" rtlCol="0">
            <a:spAutoFit/>
          </a:bodyPr>
          <a:lstStyle/>
          <a:p>
            <a:r>
              <a:rPr lang="en-GB" sz="2400" b="1" dirty="0" smtClean="0">
                <a:solidFill>
                  <a:srgbClr val="018DD0"/>
                </a:solidFill>
                <a:latin typeface="Arial" panose="020B0604020202020204" pitchFamily="34" charset="0"/>
                <a:cs typeface="Arial" panose="020B0604020202020204" pitchFamily="34" charset="0"/>
              </a:rPr>
              <a:t>What about how bullying affects other areas of life?</a:t>
            </a:r>
          </a:p>
          <a:p>
            <a:endParaRPr lang="en-GB" sz="2000" dirty="0">
              <a:solidFill>
                <a:srgbClr val="9F9E26"/>
              </a:solidFill>
              <a:latin typeface="Arial" pitchFamily="34" charset="0"/>
              <a:cs typeface="Arial" pitchFamily="34" charset="0"/>
            </a:endParaRPr>
          </a:p>
          <a:p>
            <a:pPr marL="342900" indent="-342900">
              <a:buFont typeface="Arial" panose="020B0604020202020204" pitchFamily="34" charset="0"/>
              <a:buChar char="•"/>
            </a:pPr>
            <a:r>
              <a:rPr lang="en-GB" b="1" dirty="0" smtClean="0">
                <a:solidFill>
                  <a:srgbClr val="7030A0"/>
                </a:solidFill>
                <a:latin typeface="Arial" panose="020B0604020202020204" pitchFamily="34" charset="0"/>
                <a:cs typeface="Arial" panose="020B0604020202020204" pitchFamily="34" charset="0"/>
              </a:rPr>
              <a:t>Family life</a:t>
            </a:r>
          </a:p>
          <a:p>
            <a:pPr marL="342900" indent="-342900">
              <a:buFont typeface="Arial" panose="020B0604020202020204" pitchFamily="34" charset="0"/>
              <a:buChar char="•"/>
            </a:pPr>
            <a:r>
              <a:rPr lang="en-GB" b="1" dirty="0" smtClean="0">
                <a:solidFill>
                  <a:srgbClr val="7030A0"/>
                </a:solidFill>
                <a:latin typeface="Arial" panose="020B0604020202020204" pitchFamily="34" charset="0"/>
                <a:cs typeface="Arial" panose="020B0604020202020204" pitchFamily="34" charset="0"/>
              </a:rPr>
              <a:t>School/college work</a:t>
            </a:r>
          </a:p>
          <a:p>
            <a:pPr marL="342900" indent="-342900">
              <a:buFont typeface="Arial" panose="020B0604020202020204" pitchFamily="34" charset="0"/>
              <a:buChar char="•"/>
            </a:pPr>
            <a:r>
              <a:rPr lang="en-GB" b="1" dirty="0" smtClean="0">
                <a:solidFill>
                  <a:srgbClr val="7030A0"/>
                </a:solidFill>
                <a:latin typeface="Arial" panose="020B0604020202020204" pitchFamily="34" charset="0"/>
                <a:cs typeface="Arial" panose="020B0604020202020204" pitchFamily="34" charset="0"/>
              </a:rPr>
              <a:t>Relationships</a:t>
            </a:r>
          </a:p>
          <a:p>
            <a:pPr marL="342900" indent="-342900">
              <a:buFont typeface="Arial" panose="020B0604020202020204" pitchFamily="34" charset="0"/>
              <a:buChar char="•"/>
            </a:pPr>
            <a:r>
              <a:rPr lang="en-GB" b="1" dirty="0" smtClean="0">
                <a:solidFill>
                  <a:srgbClr val="7030A0"/>
                </a:solidFill>
                <a:latin typeface="Arial" panose="020B0604020202020204" pitchFamily="34" charset="0"/>
                <a:cs typeface="Arial" panose="020B0604020202020204" pitchFamily="34" charset="0"/>
              </a:rPr>
              <a:t>Friendships</a:t>
            </a:r>
          </a:p>
          <a:p>
            <a:pPr marL="342900" indent="-342900">
              <a:buFont typeface="Arial" panose="020B0604020202020204" pitchFamily="34" charset="0"/>
              <a:buChar char="•"/>
            </a:pPr>
            <a:r>
              <a:rPr lang="en-GB" b="1" dirty="0" smtClean="0">
                <a:solidFill>
                  <a:srgbClr val="7030A0"/>
                </a:solidFill>
                <a:latin typeface="Arial" panose="020B0604020202020204" pitchFamily="34" charset="0"/>
                <a:cs typeface="Arial" panose="020B0604020202020204" pitchFamily="34" charset="0"/>
              </a:rPr>
              <a:t>Socially online and off </a:t>
            </a:r>
          </a:p>
          <a:p>
            <a:pPr marL="342900" indent="-342900">
              <a:buFont typeface="Arial" panose="020B0604020202020204" pitchFamily="34" charset="0"/>
              <a:buChar char="•"/>
            </a:pPr>
            <a:r>
              <a:rPr lang="en-GB" b="1" dirty="0" smtClean="0">
                <a:solidFill>
                  <a:srgbClr val="7030A0"/>
                </a:solidFill>
                <a:latin typeface="Arial" panose="020B0604020202020204" pitchFamily="34" charset="0"/>
                <a:cs typeface="Arial" panose="020B0604020202020204" pitchFamily="34" charset="0"/>
              </a:rPr>
              <a:t>Emotional well-being</a:t>
            </a:r>
          </a:p>
          <a:p>
            <a:pPr marL="342900" indent="-342900">
              <a:buFont typeface="Arial" panose="020B0604020202020204" pitchFamily="34" charset="0"/>
              <a:buChar char="•"/>
            </a:pPr>
            <a:r>
              <a:rPr lang="en-GB" b="1" dirty="0" smtClean="0">
                <a:solidFill>
                  <a:srgbClr val="7030A0"/>
                </a:solidFill>
                <a:latin typeface="Arial" panose="020B0604020202020204" pitchFamily="34" charset="0"/>
                <a:cs typeface="Arial" panose="020B0604020202020204" pitchFamily="34" charset="0"/>
              </a:rPr>
              <a:t>Future relationships</a:t>
            </a:r>
          </a:p>
          <a:p>
            <a:pPr marL="342900" indent="-342900">
              <a:buFont typeface="Arial" panose="020B0604020202020204" pitchFamily="34" charset="0"/>
              <a:buChar char="•"/>
            </a:pPr>
            <a:r>
              <a:rPr lang="en-GB" b="1" dirty="0" smtClean="0">
                <a:solidFill>
                  <a:srgbClr val="7030A0"/>
                </a:solidFill>
                <a:latin typeface="Arial" panose="020B0604020202020204" pitchFamily="34" charset="0"/>
                <a:cs typeface="Arial" panose="020B0604020202020204" pitchFamily="34" charset="0"/>
              </a:rPr>
              <a:t>Mental health </a:t>
            </a:r>
          </a:p>
          <a:p>
            <a:pPr marL="342900" indent="-342900">
              <a:buFont typeface="Arial" panose="020B0604020202020204" pitchFamily="34" charset="0"/>
              <a:buChar char="•"/>
            </a:pPr>
            <a:r>
              <a:rPr lang="en-GB" b="1" dirty="0" smtClean="0">
                <a:solidFill>
                  <a:srgbClr val="7030A0"/>
                </a:solidFill>
                <a:latin typeface="Arial" panose="020B0604020202020204" pitchFamily="34" charset="0"/>
                <a:cs typeface="Arial" panose="020B0604020202020204" pitchFamily="34" charset="0"/>
              </a:rPr>
              <a:t>Future plans in life</a:t>
            </a:r>
            <a:endParaRPr lang="en-GB" b="1" dirty="0">
              <a:solidFill>
                <a:srgbClr val="7030A0"/>
              </a:solidFill>
              <a:latin typeface="Arial" panose="020B0604020202020204" pitchFamily="34" charset="0"/>
              <a:cs typeface="Arial" panose="020B0604020202020204" pitchFamily="34" charset="0"/>
            </a:endParaRPr>
          </a:p>
          <a:p>
            <a:endParaRPr lang="en-GB" sz="1400" dirty="0" smtClean="0">
              <a:solidFill>
                <a:srgbClr val="018DD0"/>
              </a:solidFill>
              <a:latin typeface="Arial" panose="020B0604020202020204" pitchFamily="34" charset="0"/>
              <a:cs typeface="Arial" panose="020B0604020202020204" pitchFamily="34" charset="0"/>
            </a:endParaRPr>
          </a:p>
          <a:p>
            <a:r>
              <a:rPr lang="en-GB" sz="1500" dirty="0" smtClean="0">
                <a:latin typeface="Arial" panose="020B0604020202020204" pitchFamily="34" charset="0"/>
                <a:cs typeface="Arial" panose="020B0604020202020204" pitchFamily="34" charset="0"/>
              </a:rPr>
              <a:t>Children </a:t>
            </a:r>
            <a:r>
              <a:rPr lang="en-GB" sz="1500" dirty="0">
                <a:latin typeface="Arial" panose="020B0604020202020204" pitchFamily="34" charset="0"/>
                <a:cs typeface="Arial" panose="020B0604020202020204" pitchFamily="34" charset="0"/>
              </a:rPr>
              <a:t>who are bullied can still experience negative effects on their physical and mental health more than 40 years later, say researchers from King's College London</a:t>
            </a:r>
            <a:r>
              <a:rPr lang="en-GB" sz="1500" dirty="0" smtClean="0">
                <a:latin typeface="Arial" panose="020B0604020202020204" pitchFamily="34" charset="0"/>
                <a:cs typeface="Arial" panose="020B0604020202020204" pitchFamily="34" charset="0"/>
              </a:rPr>
              <a:t>. Those </a:t>
            </a:r>
            <a:r>
              <a:rPr lang="en-GB" sz="1500" dirty="0">
                <a:latin typeface="Arial" panose="020B0604020202020204" pitchFamily="34" charset="0"/>
                <a:cs typeface="Arial" panose="020B0604020202020204" pitchFamily="34" charset="0"/>
              </a:rPr>
              <a:t>bullied frequently as children were at an increased risk of depression and anxiety, and more likely to report a lower quality </a:t>
            </a:r>
            <a:r>
              <a:rPr lang="en-GB" sz="1500" dirty="0" smtClean="0">
                <a:latin typeface="Arial" panose="020B0604020202020204" pitchFamily="34" charset="0"/>
                <a:cs typeface="Arial" panose="020B0604020202020204" pitchFamily="34" charset="0"/>
              </a:rPr>
              <a:t>of </a:t>
            </a:r>
            <a:r>
              <a:rPr lang="en-GB" sz="1500" dirty="0">
                <a:latin typeface="Arial" panose="020B0604020202020204" pitchFamily="34" charset="0"/>
                <a:cs typeface="Arial" panose="020B0604020202020204" pitchFamily="34" charset="0"/>
              </a:rPr>
              <a:t>life at 50</a:t>
            </a:r>
            <a:r>
              <a:rPr lang="en-GB" sz="1500" dirty="0" smtClean="0">
                <a:latin typeface="Arial" panose="020B0604020202020204" pitchFamily="34" charset="0"/>
                <a:cs typeface="Arial" panose="020B0604020202020204" pitchFamily="34" charset="0"/>
              </a:rPr>
              <a:t>.</a:t>
            </a:r>
            <a:endParaRPr lang="en-GB" sz="15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5719"/>
          <a:stretch/>
        </p:blipFill>
        <p:spPr>
          <a:xfrm>
            <a:off x="5117504" y="2128170"/>
            <a:ext cx="3168352" cy="2880320"/>
          </a:xfrm>
          <a:prstGeom prst="rect">
            <a:avLst/>
          </a:prstGeom>
        </p:spPr>
      </p:pic>
    </p:spTree>
    <p:extLst>
      <p:ext uri="{BB962C8B-B14F-4D97-AF65-F5344CB8AC3E}">
        <p14:creationId xmlns:p14="http://schemas.microsoft.com/office/powerpoint/2010/main" val="1868573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7544" y="233933"/>
            <a:ext cx="7960875" cy="584775"/>
          </a:xfrm>
          <a:prstGeom prst="rect">
            <a:avLst/>
          </a:prstGeom>
          <a:noFill/>
        </p:spPr>
        <p:txBody>
          <a:bodyPr wrap="square" rtlCol="0">
            <a:spAutoFit/>
          </a:bodyPr>
          <a:lstStyle/>
          <a:p>
            <a:r>
              <a:rPr lang="en-GB" sz="3200" b="1" dirty="0" smtClean="0">
                <a:solidFill>
                  <a:srgbClr val="0070C0"/>
                </a:solidFill>
                <a:latin typeface="Arial" panose="020B0604020202020204" pitchFamily="34" charset="0"/>
                <a:cs typeface="Arial" panose="020B0604020202020204" pitchFamily="34" charset="0"/>
              </a:rPr>
              <a:t>Online bullying and harassment </a:t>
            </a:r>
            <a:endParaRPr lang="en-GB" sz="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4310" y="2654679"/>
            <a:ext cx="4255401" cy="2553731"/>
          </a:xfrm>
          <a:prstGeom prst="rect">
            <a:avLst/>
          </a:prstGeom>
        </p:spPr>
      </p:pic>
      <p:sp>
        <p:nvSpPr>
          <p:cNvPr id="5" name="TextBox 4"/>
          <p:cNvSpPr txBox="1"/>
          <p:nvPr/>
        </p:nvSpPr>
        <p:spPr>
          <a:xfrm>
            <a:off x="480485" y="853645"/>
            <a:ext cx="8386274" cy="1200329"/>
          </a:xfrm>
          <a:prstGeom prst="rect">
            <a:avLst/>
          </a:prstGeom>
          <a:noFill/>
        </p:spPr>
        <p:txBody>
          <a:bodyPr wrap="square" rtlCol="0">
            <a:spAutoFit/>
          </a:bodyPr>
          <a:lstStyle/>
          <a:p>
            <a:r>
              <a:rPr lang="en-GB" b="1" dirty="0">
                <a:solidFill>
                  <a:srgbClr val="00B050"/>
                </a:solidFill>
                <a:latin typeface="Arial" panose="020B0604020202020204" pitchFamily="34" charset="0"/>
                <a:cs typeface="Arial" panose="020B0604020202020204" pitchFamily="34" charset="0"/>
              </a:rPr>
              <a:t>Cyberbullying is any form of bullying which takes </a:t>
            </a:r>
            <a:r>
              <a:rPr lang="en-GB" b="1" dirty="0" smtClean="0">
                <a:solidFill>
                  <a:srgbClr val="00B050"/>
                </a:solidFill>
                <a:latin typeface="Arial" panose="020B0604020202020204" pitchFamily="34" charset="0"/>
                <a:cs typeface="Arial" panose="020B0604020202020204" pitchFamily="34" charset="0"/>
              </a:rPr>
              <a:t>place online</a:t>
            </a:r>
            <a:r>
              <a:rPr lang="en-GB" b="1" dirty="0">
                <a:solidFill>
                  <a:srgbClr val="00B050"/>
                </a:solidFill>
                <a:latin typeface="Arial" panose="020B0604020202020204" pitchFamily="34" charset="0"/>
                <a:cs typeface="Arial" panose="020B0604020202020204" pitchFamily="34" charset="0"/>
              </a:rPr>
              <a:t>. This can be done over smartphones, tablets</a:t>
            </a:r>
            <a:r>
              <a:rPr lang="en-GB" b="1" dirty="0" smtClean="0">
                <a:solidFill>
                  <a:srgbClr val="00B050"/>
                </a:solidFill>
                <a:latin typeface="Arial" panose="020B0604020202020204" pitchFamily="34" charset="0"/>
                <a:cs typeface="Arial" panose="020B0604020202020204" pitchFamily="34" charset="0"/>
              </a:rPr>
              <a:t>, online </a:t>
            </a:r>
            <a:r>
              <a:rPr lang="en-GB" b="1" dirty="0">
                <a:solidFill>
                  <a:srgbClr val="00B050"/>
                </a:solidFill>
                <a:latin typeface="Arial" panose="020B0604020202020204" pitchFamily="34" charset="0"/>
                <a:cs typeface="Arial" panose="020B0604020202020204" pitchFamily="34" charset="0"/>
              </a:rPr>
              <a:t>gaming, chat forums, social and other media</a:t>
            </a:r>
            <a:r>
              <a:rPr lang="en-GB" b="1" dirty="0" smtClean="0">
                <a:solidFill>
                  <a:srgbClr val="00B050"/>
                </a:solidFill>
                <a:latin typeface="Arial" panose="020B0604020202020204" pitchFamily="34" charset="0"/>
                <a:cs typeface="Arial" panose="020B0604020202020204" pitchFamily="34" charset="0"/>
              </a:rPr>
              <a:t>. Online </a:t>
            </a:r>
            <a:r>
              <a:rPr lang="en-GB" b="1" dirty="0">
                <a:solidFill>
                  <a:srgbClr val="00B050"/>
                </a:solidFill>
                <a:latin typeface="Arial" panose="020B0604020202020204" pitchFamily="34" charset="0"/>
                <a:cs typeface="Arial" panose="020B0604020202020204" pitchFamily="34" charset="0"/>
              </a:rPr>
              <a:t>harassment is the act of sending offensive, rude,</a:t>
            </a:r>
          </a:p>
          <a:p>
            <a:r>
              <a:rPr lang="en-GB" b="1" dirty="0">
                <a:solidFill>
                  <a:srgbClr val="00B050"/>
                </a:solidFill>
                <a:latin typeface="Arial" panose="020B0604020202020204" pitchFamily="34" charset="0"/>
                <a:cs typeface="Arial" panose="020B0604020202020204" pitchFamily="34" charset="0"/>
              </a:rPr>
              <a:t>and insulting messages and being </a:t>
            </a:r>
            <a:r>
              <a:rPr lang="en-GB" b="1" dirty="0" smtClean="0">
                <a:solidFill>
                  <a:srgbClr val="00B050"/>
                </a:solidFill>
                <a:latin typeface="Arial" panose="020B0604020202020204" pitchFamily="34" charset="0"/>
                <a:cs typeface="Arial" panose="020B0604020202020204" pitchFamily="34" charset="0"/>
              </a:rPr>
              <a:t>abusive.</a:t>
            </a:r>
            <a:endParaRPr lang="en-GB" b="1" dirty="0">
              <a:solidFill>
                <a:srgbClr val="00B05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stretch>
            <a:fillRect/>
          </a:stretch>
        </p:blipFill>
        <p:spPr>
          <a:xfrm rot="19989626">
            <a:off x="890346" y="2467336"/>
            <a:ext cx="1627989" cy="1640079"/>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8193" r="15853"/>
          <a:stretch/>
        </p:blipFill>
        <p:spPr>
          <a:xfrm rot="605390">
            <a:off x="602754" y="4544794"/>
            <a:ext cx="1279324" cy="1291697"/>
          </a:xfrm>
          <a:prstGeom prst="rect">
            <a:avLst/>
          </a:prstGeom>
        </p:spPr>
      </p:pic>
      <p:pic>
        <p:nvPicPr>
          <p:cNvPr id="10" name="Picture 9"/>
          <p:cNvPicPr>
            <a:picLocks noChangeAspect="1"/>
          </p:cNvPicPr>
          <p:nvPr/>
        </p:nvPicPr>
        <p:blipFill>
          <a:blip r:embed="rId6"/>
          <a:stretch>
            <a:fillRect/>
          </a:stretch>
        </p:blipFill>
        <p:spPr>
          <a:xfrm rot="20869280">
            <a:off x="2230752" y="5223856"/>
            <a:ext cx="1879350" cy="620819"/>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73621" y="5392565"/>
            <a:ext cx="1262116" cy="1026093"/>
          </a:xfrm>
          <a:prstGeom prst="rect">
            <a:avLst/>
          </a:prstGeom>
        </p:spPr>
      </p:pic>
      <p:pic>
        <p:nvPicPr>
          <p:cNvPr id="1028" name="Picture 4" descr="Image result for instagram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204302">
            <a:off x="6335156" y="3796316"/>
            <a:ext cx="1936002" cy="19360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whatsapp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184357">
            <a:off x="5915295" y="1973572"/>
            <a:ext cx="1168534" cy="11685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xbox live 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29055" y="2263876"/>
            <a:ext cx="1829758" cy="45804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playstation 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03157" y="2342809"/>
            <a:ext cx="1236614" cy="1236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71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EF0F871CCC2A4BB08BEF0F3C4F4732" ma:contentTypeVersion="6" ma:contentTypeDescription="Create a new document." ma:contentTypeScope="" ma:versionID="4509671bd44ad6fd018ad8da358d22ad">
  <xsd:schema xmlns:xsd="http://www.w3.org/2001/XMLSchema" xmlns:xs="http://www.w3.org/2001/XMLSchema" xmlns:p="http://schemas.microsoft.com/office/2006/metadata/properties" xmlns:ns2="19fef328-fc15-4b52-9b6e-4eb75a12d7ba" xmlns:ns3="60fcb1a2-5e66-4b9f-afe2-9490a1c32c1b" targetNamespace="http://schemas.microsoft.com/office/2006/metadata/properties" ma:root="true" ma:fieldsID="dfb4b6bd31152aa642890ed03dee42aa" ns2:_="" ns3:_="">
    <xsd:import namespace="19fef328-fc15-4b52-9b6e-4eb75a12d7ba"/>
    <xsd:import namespace="60fcb1a2-5e66-4b9f-afe2-9490a1c32c1b"/>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fef328-fc15-4b52-9b6e-4eb75a12d7b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0fcb1a2-5e66-4b9f-afe2-9490a1c32c1b"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5E52F2-FE4C-4376-9A10-1291F54014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fef328-fc15-4b52-9b6e-4eb75a12d7ba"/>
    <ds:schemaRef ds:uri="60fcb1a2-5e66-4b9f-afe2-9490a1c32c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55BDA5-1F35-4899-8A65-6C948226E91C}">
  <ds:schemaRefs>
    <ds:schemaRef ds:uri="http://schemas.microsoft.com/office/2006/documentManagement/types"/>
    <ds:schemaRef ds:uri="http://purl.org/dc/elements/1.1/"/>
    <ds:schemaRef ds:uri="http://schemas.microsoft.com/office/2006/metadata/properties"/>
    <ds:schemaRef ds:uri="http://www.w3.org/XML/1998/namespace"/>
    <ds:schemaRef ds:uri="http://schemas.openxmlformats.org/package/2006/metadata/core-properties"/>
    <ds:schemaRef ds:uri="60fcb1a2-5e66-4b9f-afe2-9490a1c32c1b"/>
    <ds:schemaRef ds:uri="http://purl.org/dc/dcmitype/"/>
    <ds:schemaRef ds:uri="http://schemas.microsoft.com/office/infopath/2007/PartnerControls"/>
    <ds:schemaRef ds:uri="19fef328-fc15-4b52-9b6e-4eb75a12d7ba"/>
    <ds:schemaRef ds:uri="http://purl.org/dc/terms/"/>
  </ds:schemaRefs>
</ds:datastoreItem>
</file>

<file path=customXml/itemProps3.xml><?xml version="1.0" encoding="utf-8"?>
<ds:datastoreItem xmlns:ds="http://schemas.openxmlformats.org/officeDocument/2006/customXml" ds:itemID="{FBF75B57-FCA5-4D8E-ABD4-DD4D04DD60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28753</TotalTime>
  <Words>1741</Words>
  <Application>Microsoft Office PowerPoint</Application>
  <PresentationFormat>On-screen Show (4:3)</PresentationFormat>
  <Paragraphs>182</Paragraphs>
  <Slides>13</Slides>
  <Notes>13</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Tonkin</dc:creator>
  <cp:lastModifiedBy>S Piggin</cp:lastModifiedBy>
  <cp:revision>249</cp:revision>
  <dcterms:created xsi:type="dcterms:W3CDTF">2013-06-15T19:16:18Z</dcterms:created>
  <dcterms:modified xsi:type="dcterms:W3CDTF">2019-11-05T11:56:25Z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0x01010002EF0F871CCC2A4BB08BEF0F3C4F4732</vt:lpwstr>
  </property>
</Properties>
</file>