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915" r:id="rId9"/>
    <p:sldMasterId id="2147483927" r:id="rId10"/>
  </p:sldMasterIdLst>
  <p:notesMasterIdLst>
    <p:notesMasterId r:id="rId36"/>
  </p:notesMasterIdLst>
  <p:sldIdLst>
    <p:sldId id="256" r:id="rId11"/>
    <p:sldId id="421" r:id="rId12"/>
    <p:sldId id="434" r:id="rId13"/>
    <p:sldId id="283" r:id="rId14"/>
    <p:sldId id="417" r:id="rId15"/>
    <p:sldId id="418" r:id="rId16"/>
    <p:sldId id="419" r:id="rId17"/>
    <p:sldId id="436" r:id="rId18"/>
    <p:sldId id="435" r:id="rId19"/>
    <p:sldId id="437" r:id="rId20"/>
    <p:sldId id="438" r:id="rId21"/>
    <p:sldId id="440" r:id="rId22"/>
    <p:sldId id="439" r:id="rId23"/>
    <p:sldId id="441" r:id="rId24"/>
    <p:sldId id="442" r:id="rId25"/>
    <p:sldId id="449" r:id="rId26"/>
    <p:sldId id="335" r:id="rId27"/>
    <p:sldId id="336" r:id="rId28"/>
    <p:sldId id="443" r:id="rId29"/>
    <p:sldId id="448" r:id="rId30"/>
    <p:sldId id="444" r:id="rId31"/>
    <p:sldId id="445" r:id="rId32"/>
    <p:sldId id="446" r:id="rId33"/>
    <p:sldId id="447" r:id="rId34"/>
    <p:sldId id="371" r:id="rId3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452731-346B-4024-9A7C-BD74CE1F4E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082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CBEAA-9130-4173-BFFF-5533D1EC5C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0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2C57C-809E-43E7-9FC8-2FEA239EC6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8130E-4530-449A-88D4-05B3C137F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30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449A1-D829-46A6-9E2E-58E71251C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91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65641-70F4-45CC-84B7-7291FCCC48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2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13B24-093C-41CA-A890-9BD823EC1A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302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5927CC-BFB5-49C5-B69A-4B1A7573C1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47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A4D0E-4EB1-4061-A2DA-BD974D0807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7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3AE55-48C3-4D41-8B07-0BEDA9B31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6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1AC9A-84E2-4FF0-8156-7B1F53D34D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34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452731-346B-4024-9A7C-BD74CE1F4E8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35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8CBEAA-9130-4173-BFFF-5533D1EC5C2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20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2C57C-809E-43E7-9FC8-2FEA239EC6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73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68130E-4530-449A-88D4-05B3C137F44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909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449A1-D829-46A6-9E2E-58E71251C6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98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265641-70F4-45CC-84B7-7291FCCC485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13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13B24-093C-41CA-A890-9BD823EC1A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567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5927CC-BFB5-49C5-B69A-4B1A7573C1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325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A4D0E-4EB1-4061-A2DA-BD974D08078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0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3AE55-48C3-4D41-8B07-0BEDA9B31D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9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81AC9A-84E2-4FF0-8156-7B1F53D34D4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F4F31-A7B5-4861-9103-4DCA7C8A2E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1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CF4F31-A7B5-4861-9103-4DCA7C8A2E1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hyperlink" Target="https://highamspark.fireflycloud.net/" TargetMode="External"/><Relationship Id="rId7" Type="http://schemas.openxmlformats.org/officeDocument/2006/relationships/hyperlink" Target="https://www.youtube.com/channel/UCevUL4wPdprao-yKOZ8GFNw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www.pearsonactivelear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hpscience" TargetMode="External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beyond-human-hearing-1431/" TargetMode="External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faK0e291plU" TargetMode="External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glossary/echolocation-669/" TargetMode="External"/><Relationship Id="rId2" Type="http://schemas.openxmlformats.org/officeDocument/2006/relationships/hyperlink" Target="https://www.twig-world.com/film/echolocation-dolphins-1434/" TargetMode="Externa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K0e291plU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04/09/2018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602455" y="295818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7Ld – Using sound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5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6355080" y="864330"/>
            <a:ext cx="2788920" cy="1799616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are the 3 things sound can do when it hits an object?</a:t>
            </a:r>
          </a:p>
        </p:txBody>
      </p:sp>
      <p:sp>
        <p:nvSpPr>
          <p:cNvPr id="46" name="AutoShape 55"/>
          <p:cNvSpPr>
            <a:spLocks noChangeArrowheads="1"/>
          </p:cNvSpPr>
          <p:nvPr/>
        </p:nvSpPr>
        <p:spPr bwMode="auto">
          <a:xfrm>
            <a:off x="238234" y="1023536"/>
            <a:ext cx="5595638" cy="769221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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 In the back of your book. Make a list of the ways in which humans and animals use sound.</a:t>
            </a:r>
          </a:p>
          <a:p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24" name="AutoShape 18">
            <a:extLst>
              <a:ext uri="{FF2B5EF4-FFF2-40B4-BE49-F238E27FC236}">
                <a16:creationId xmlns:a16="http://schemas.microsoft.com/office/drawing/2014/main" id="{87714169-6B26-2443-849B-7A25768B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963772"/>
            <a:ext cx="2881122" cy="1611620"/>
          </a:xfrm>
          <a:prstGeom prst="cloudCallout">
            <a:avLst>
              <a:gd name="adj1" fmla="val -76361"/>
              <a:gd name="adj2" fmla="val 42296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How might these be useful for humans and animals?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8B54B7-67DC-BA4D-88F7-B9338233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2822" y="2427309"/>
            <a:ext cx="2625467" cy="15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ing a telephone">
            <a:extLst>
              <a:ext uri="{FF2B5EF4-FFF2-40B4-BE49-F238E27FC236}">
                <a16:creationId xmlns:a16="http://schemas.microsoft.com/office/drawing/2014/main" id="{F246B2ED-FB4E-A143-A96B-CF8A131C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34" y="2374168"/>
            <a:ext cx="2541542" cy="16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0A49EE-5C2C-FB47-A6ED-6E98B52FC050}"/>
              </a:ext>
            </a:extLst>
          </p:cNvPr>
          <p:cNvSpPr txBox="1"/>
          <p:nvPr/>
        </p:nvSpPr>
        <p:spPr>
          <a:xfrm>
            <a:off x="163126" y="189766"/>
            <a:ext cx="867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Sonar</a:t>
            </a:r>
          </a:p>
          <a:p>
            <a:r>
              <a:rPr lang="en-US" sz="2800" dirty="0"/>
              <a:t>Humans use a form of echolocation called </a:t>
            </a:r>
            <a:r>
              <a:rPr lang="en-US" sz="2800" b="1" dirty="0"/>
              <a:t>sonar.</a:t>
            </a:r>
          </a:p>
        </p:txBody>
      </p:sp>
      <p:sp>
        <p:nvSpPr>
          <p:cNvPr id="7" name="AutoShape 55">
            <a:extLst>
              <a:ext uri="{FF2B5EF4-FFF2-40B4-BE49-F238E27FC236}">
                <a16:creationId xmlns:a16="http://schemas.microsoft.com/office/drawing/2014/main" id="{B70AD556-A4EC-8C46-A544-C69970E5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3" y="1222436"/>
            <a:ext cx="8530113" cy="888408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Stick in your diagram and discuss in pairs what are some uses of </a:t>
            </a: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sonar</a:t>
            </a: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?</a:t>
            </a:r>
          </a:p>
          <a:p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45" y="2110844"/>
            <a:ext cx="5370489" cy="2908305"/>
          </a:xfrm>
          <a:prstGeom prst="rect">
            <a:avLst/>
          </a:prstGeom>
        </p:spPr>
      </p:pic>
      <p:sp>
        <p:nvSpPr>
          <p:cNvPr id="9" name="AutoShape 18">
            <a:extLst>
              <a:ext uri="{FF2B5EF4-FFF2-40B4-BE49-F238E27FC236}">
                <a16:creationId xmlns:a16="http://schemas.microsoft.com/office/drawing/2014/main" id="{1D7DCED2-96E7-D44F-ABD8-C28226F9F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035" y="2437421"/>
            <a:ext cx="3505880" cy="2255151"/>
          </a:xfrm>
          <a:prstGeom prst="cloudCallout">
            <a:avLst>
              <a:gd name="adj1" fmla="val 51659"/>
              <a:gd name="adj2" fmla="val -6244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itchFamily="66" charset="0"/>
              </a:rPr>
              <a:t>How could you calculate how deep the fish are?</a:t>
            </a:r>
          </a:p>
        </p:txBody>
      </p:sp>
    </p:spTree>
    <p:extLst>
      <p:ext uri="{BB962C8B-B14F-4D97-AF65-F5344CB8AC3E}">
        <p14:creationId xmlns:p14="http://schemas.microsoft.com/office/powerpoint/2010/main" val="19016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5">
            <a:extLst>
              <a:ext uri="{FF2B5EF4-FFF2-40B4-BE49-F238E27FC236}">
                <a16:creationId xmlns:a16="http://schemas.microsoft.com/office/drawing/2014/main" id="{B70AD556-A4EC-8C46-A544-C69970E5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7" y="184437"/>
            <a:ext cx="2984465" cy="528795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Copy the equation</a:t>
            </a:r>
            <a:endParaRPr lang="en-US" altLang="en-US" sz="2400" dirty="0">
              <a:latin typeface="Comic Sans MS" pitchFamily="66" charset="0"/>
            </a:endParaRPr>
          </a:p>
        </p:txBody>
      </p:sp>
      <p:graphicFrame>
        <p:nvGraphicFramePr>
          <p:cNvPr id="18" name="Object 26">
            <a:extLst>
              <a:ext uri="{FF2B5EF4-FFF2-40B4-BE49-F238E27FC236}">
                <a16:creationId xmlns:a16="http://schemas.microsoft.com/office/drawing/2014/main" id="{742AEFC0-1617-3F42-8601-E4A2B39EB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46530"/>
              </p:ext>
            </p:extLst>
          </p:nvPr>
        </p:nvGraphicFramePr>
        <p:xfrm>
          <a:off x="208766" y="1063291"/>
          <a:ext cx="53482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" imgW="2412720" imgH="393480" progId="Equation.3">
                  <p:embed/>
                </p:oleObj>
              </mc:Choice>
              <mc:Fallback>
                <p:oleObj name="Equation" r:id="rId3" imgW="2412720" imgH="393480" progId="Equation.3">
                  <p:embed/>
                  <p:pic>
                    <p:nvPicPr>
                      <p:cNvPr id="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66" y="1063291"/>
                        <a:ext cx="5348287" cy="873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2">
            <a:extLst>
              <a:ext uri="{FF2B5EF4-FFF2-40B4-BE49-F238E27FC236}">
                <a16:creationId xmlns:a16="http://schemas.microsoft.com/office/drawing/2014/main" id="{28CD36B0-7532-2345-A26E-5E6ABE54F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165055"/>
              </p:ext>
            </p:extLst>
          </p:nvPr>
        </p:nvGraphicFramePr>
        <p:xfrm>
          <a:off x="6591347" y="802146"/>
          <a:ext cx="134937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380880" imgH="393480" progId="Equation.3">
                  <p:embed/>
                </p:oleObj>
              </mc:Choice>
              <mc:Fallback>
                <p:oleObj name="Equation" r:id="rId5" imgW="380880" imgH="393480" progId="Equation.3">
                  <p:embed/>
                  <p:pic>
                    <p:nvPicPr>
                      <p:cNvPr id="2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47" y="802146"/>
                        <a:ext cx="1349375" cy="1395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39">
            <a:extLst>
              <a:ext uri="{FF2B5EF4-FFF2-40B4-BE49-F238E27FC236}">
                <a16:creationId xmlns:a16="http://schemas.microsoft.com/office/drawing/2014/main" id="{B5FC0406-3076-9A45-90F4-D1527F239F06}"/>
              </a:ext>
            </a:extLst>
          </p:cNvPr>
          <p:cNvGrpSpPr>
            <a:grpSpLocks/>
          </p:cNvGrpSpPr>
          <p:nvPr/>
        </p:nvGrpSpPr>
        <p:grpSpPr bwMode="auto">
          <a:xfrm>
            <a:off x="802842" y="2442527"/>
            <a:ext cx="2843398" cy="2164347"/>
            <a:chOff x="2652" y="1961"/>
            <a:chExt cx="816" cy="681"/>
          </a:xfrm>
          <a:solidFill>
            <a:srgbClr val="FFFF00"/>
          </a:solidFill>
        </p:grpSpPr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45F91068-5165-964A-BBEB-49B08DE4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61"/>
              <a:ext cx="816" cy="681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2B4DF2F1-3C92-784B-A286-F0586474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324"/>
              <a:ext cx="45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0DB60993-6E96-1146-89B6-99E15C79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324"/>
              <a:ext cx="0" cy="31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516EE8-89FF-5242-98A3-A0235E1A66DF}"/>
              </a:ext>
            </a:extLst>
          </p:cNvPr>
          <p:cNvSpPr txBox="1"/>
          <p:nvPr/>
        </p:nvSpPr>
        <p:spPr>
          <a:xfrm>
            <a:off x="1860249" y="2648641"/>
            <a:ext cx="78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85F54-C43C-3948-8BC9-1E9E45BF96D0}"/>
              </a:ext>
            </a:extLst>
          </p:cNvPr>
          <p:cNvSpPr txBox="1"/>
          <p:nvPr/>
        </p:nvSpPr>
        <p:spPr>
          <a:xfrm>
            <a:off x="1333356" y="3540421"/>
            <a:ext cx="78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0589E-461E-CC44-AE5D-68806F438D53}"/>
              </a:ext>
            </a:extLst>
          </p:cNvPr>
          <p:cNvSpPr txBox="1"/>
          <p:nvPr/>
        </p:nvSpPr>
        <p:spPr>
          <a:xfrm>
            <a:off x="2358370" y="3553076"/>
            <a:ext cx="78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A8EA86-9804-DC49-8147-2EDBCDF31EC2}"/>
              </a:ext>
            </a:extLst>
          </p:cNvPr>
          <p:cNvSpPr txBox="1"/>
          <p:nvPr/>
        </p:nvSpPr>
        <p:spPr>
          <a:xfrm>
            <a:off x="3953677" y="2645522"/>
            <a:ext cx="50831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In physics we use triangles rearrange equations.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Cover the letter you are trying to work out to find your ‘new’ equation.</a:t>
            </a:r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5303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5">
            <a:extLst>
              <a:ext uri="{FF2B5EF4-FFF2-40B4-BE49-F238E27FC236}">
                <a16:creationId xmlns:a16="http://schemas.microsoft.com/office/drawing/2014/main" id="{B70AD556-A4EC-8C46-A544-C69970E56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26" y="184437"/>
            <a:ext cx="6583725" cy="1031495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Copy the example question.</a:t>
            </a:r>
          </a:p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Calculate an answer for the </a:t>
            </a: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depth</a:t>
            </a: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 of the water</a:t>
            </a:r>
          </a:p>
          <a:p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93" y="3074177"/>
            <a:ext cx="3150146" cy="1797676"/>
          </a:xfrm>
          <a:prstGeom prst="rect">
            <a:avLst/>
          </a:prstGeom>
        </p:spPr>
      </p:pic>
      <p:graphicFrame>
        <p:nvGraphicFramePr>
          <p:cNvPr id="18" name="Object 26">
            <a:extLst>
              <a:ext uri="{FF2B5EF4-FFF2-40B4-BE49-F238E27FC236}">
                <a16:creationId xmlns:a16="http://schemas.microsoft.com/office/drawing/2014/main" id="{742AEFC0-1617-3F42-8601-E4A2B39EB89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1926" y="1583639"/>
          <a:ext cx="53482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2412720" imgH="393480" progId="Equation.3">
                  <p:embed/>
                </p:oleObj>
              </mc:Choice>
              <mc:Fallback>
                <p:oleObj name="Equation" r:id="rId4" imgW="2412720" imgH="393480" progId="Equation.3">
                  <p:embed/>
                  <p:pic>
                    <p:nvPicPr>
                      <p:cNvPr id="18" name="Object 26">
                        <a:extLst>
                          <a:ext uri="{FF2B5EF4-FFF2-40B4-BE49-F238E27FC236}">
                            <a16:creationId xmlns:a16="http://schemas.microsoft.com/office/drawing/2014/main" id="{742AEFC0-1617-3F42-8601-E4A2B39EB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6" y="1583639"/>
                        <a:ext cx="5348287" cy="873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2">
            <a:extLst>
              <a:ext uri="{FF2B5EF4-FFF2-40B4-BE49-F238E27FC236}">
                <a16:creationId xmlns:a16="http://schemas.microsoft.com/office/drawing/2014/main" id="{28CD36B0-7532-2345-A26E-5E6ABE54FED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86675" y="1322494"/>
          <a:ext cx="1349375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380880" imgH="393480" progId="Equation.3">
                  <p:embed/>
                </p:oleObj>
              </mc:Choice>
              <mc:Fallback>
                <p:oleObj name="Equation" r:id="rId6" imgW="380880" imgH="393480" progId="Equation.3">
                  <p:embed/>
                  <p:pic>
                    <p:nvPicPr>
                      <p:cNvPr id="19" name="Object 32">
                        <a:extLst>
                          <a:ext uri="{FF2B5EF4-FFF2-40B4-BE49-F238E27FC236}">
                            <a16:creationId xmlns:a16="http://schemas.microsoft.com/office/drawing/2014/main" id="{28CD36B0-7532-2345-A26E-5E6ABE54F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675" y="1322494"/>
                        <a:ext cx="1349375" cy="1395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247413" y="2550338"/>
            <a:ext cx="5539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Example 1</a:t>
            </a:r>
          </a:p>
          <a:p>
            <a:r>
              <a:rPr lang="en-US" sz="2800" dirty="0"/>
              <a:t>The boat detects the reflected ultrasound after 0.5s. The speed of sound in water is 1450m/s. What is the depth of the water?</a:t>
            </a:r>
            <a:endParaRPr lang="en-US" sz="2800" b="1" dirty="0"/>
          </a:p>
        </p:txBody>
      </p:sp>
      <p:grpSp>
        <p:nvGrpSpPr>
          <p:cNvPr id="28" name="Group 39">
            <a:extLst>
              <a:ext uri="{FF2B5EF4-FFF2-40B4-BE49-F238E27FC236}">
                <a16:creationId xmlns:a16="http://schemas.microsoft.com/office/drawing/2014/main" id="{B5FC0406-3076-9A45-90F4-D1527F239F06}"/>
              </a:ext>
            </a:extLst>
          </p:cNvPr>
          <p:cNvGrpSpPr>
            <a:grpSpLocks/>
          </p:cNvGrpSpPr>
          <p:nvPr/>
        </p:nvGrpSpPr>
        <p:grpSpPr bwMode="auto">
          <a:xfrm>
            <a:off x="7277793" y="1154925"/>
            <a:ext cx="1801813" cy="1395413"/>
            <a:chOff x="2652" y="1961"/>
            <a:chExt cx="816" cy="681"/>
          </a:xfrm>
          <a:solidFill>
            <a:srgbClr val="FFFF00"/>
          </a:solidFill>
        </p:grpSpPr>
        <p:sp>
          <p:nvSpPr>
            <p:cNvPr id="29" name="AutoShape 33">
              <a:extLst>
                <a:ext uri="{FF2B5EF4-FFF2-40B4-BE49-F238E27FC236}">
                  <a16:creationId xmlns:a16="http://schemas.microsoft.com/office/drawing/2014/main" id="{45F91068-5165-964A-BBEB-49B08DE4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961"/>
              <a:ext cx="816" cy="681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4">
              <a:extLst>
                <a:ext uri="{FF2B5EF4-FFF2-40B4-BE49-F238E27FC236}">
                  <a16:creationId xmlns:a16="http://schemas.microsoft.com/office/drawing/2014/main" id="{2B4DF2F1-3C92-784B-A286-F0586474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324"/>
              <a:ext cx="45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5">
              <a:extLst>
                <a:ext uri="{FF2B5EF4-FFF2-40B4-BE49-F238E27FC236}">
                  <a16:creationId xmlns:a16="http://schemas.microsoft.com/office/drawing/2014/main" id="{0DB60993-6E96-1146-89B6-99E15C79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324"/>
              <a:ext cx="0" cy="31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516EE8-89FF-5242-98A3-A0235E1A66DF}"/>
              </a:ext>
            </a:extLst>
          </p:cNvPr>
          <p:cNvSpPr txBox="1"/>
          <p:nvPr/>
        </p:nvSpPr>
        <p:spPr>
          <a:xfrm>
            <a:off x="7912450" y="1265450"/>
            <a:ext cx="5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85F54-C43C-3948-8BC9-1E9E45BF96D0}"/>
              </a:ext>
            </a:extLst>
          </p:cNvPr>
          <p:cNvSpPr txBox="1"/>
          <p:nvPr/>
        </p:nvSpPr>
        <p:spPr>
          <a:xfrm>
            <a:off x="7595294" y="1868871"/>
            <a:ext cx="5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0589E-461E-CC44-AE5D-68806F438D53}"/>
              </a:ext>
            </a:extLst>
          </p:cNvPr>
          <p:cNvSpPr txBox="1"/>
          <p:nvPr/>
        </p:nvSpPr>
        <p:spPr>
          <a:xfrm>
            <a:off x="8256380" y="1868871"/>
            <a:ext cx="50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39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65" y="2810986"/>
            <a:ext cx="3574918" cy="22455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91964" y="227036"/>
            <a:ext cx="889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 1</a:t>
            </a:r>
          </a:p>
          <a:p>
            <a:r>
              <a:rPr lang="en-US" sz="2400" dirty="0"/>
              <a:t>The boat detects the reflected ultrasound after 0.5s. The speed of sound in water is 1450m/s. What is the depth of the water?</a:t>
            </a:r>
            <a:endParaRPr lang="en-US" sz="2400" b="1" dirty="0"/>
          </a:p>
        </p:txBody>
      </p:sp>
      <p:sp>
        <p:nvSpPr>
          <p:cNvPr id="9" name="AutoShape 55">
            <a:extLst>
              <a:ext uri="{FF2B5EF4-FFF2-40B4-BE49-F238E27FC236}">
                <a16:creationId xmlns:a16="http://schemas.microsoft.com/office/drawing/2014/main" id="{F275A3D4-ED81-874A-9C8A-2897218A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42" y="39548"/>
            <a:ext cx="1961887" cy="501751"/>
          </a:xfrm>
          <a:prstGeom prst="roundRect">
            <a:avLst>
              <a:gd name="adj" fmla="val 6856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itchFamily="2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Self assess.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4870-F30F-494E-952A-84A017E80C08}"/>
              </a:ext>
            </a:extLst>
          </p:cNvPr>
          <p:cNvSpPr txBox="1"/>
          <p:nvPr/>
        </p:nvSpPr>
        <p:spPr>
          <a:xfrm>
            <a:off x="183019" y="1888343"/>
            <a:ext cx="491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Distance = speed x time   (x = s*t)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08443F-F32F-DA46-8ABA-DBEC6590FE5C}"/>
              </a:ext>
            </a:extLst>
          </p:cNvPr>
          <p:cNvGrpSpPr/>
          <p:nvPr/>
        </p:nvGrpSpPr>
        <p:grpSpPr>
          <a:xfrm>
            <a:off x="6141272" y="1427365"/>
            <a:ext cx="1801813" cy="1421832"/>
            <a:chOff x="1617657" y="2956293"/>
            <a:chExt cx="1801813" cy="1421832"/>
          </a:xfrm>
        </p:grpSpPr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BED67DE5-56A5-374E-85B2-8AE558FC9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657" y="2956293"/>
              <a:ext cx="1801813" cy="1395413"/>
              <a:chOff x="2652" y="1961"/>
              <a:chExt cx="816" cy="681"/>
            </a:xfrm>
            <a:solidFill>
              <a:srgbClr val="FFFF00"/>
            </a:solidFill>
          </p:grpSpPr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64F262F8-355B-5D43-B18C-2E3FF298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961"/>
                <a:ext cx="816" cy="68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AFDD60F9-FB83-C240-9C10-0108E5D2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324"/>
                <a:ext cx="45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5">
                <a:extLst>
                  <a:ext uri="{FF2B5EF4-FFF2-40B4-BE49-F238E27FC236}">
                    <a16:creationId xmlns:a16="http://schemas.microsoft.com/office/drawing/2014/main" id="{E298D222-B0A0-1547-9D14-71FF2DA41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324"/>
                <a:ext cx="0" cy="31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CC28C1-EC9B-F047-BD4A-7A7210E73214}"/>
                </a:ext>
              </a:extLst>
            </p:cNvPr>
            <p:cNvSpPr txBox="1"/>
            <p:nvPr/>
          </p:nvSpPr>
          <p:spPr>
            <a:xfrm>
              <a:off x="2252314" y="3066818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545A0A-C73D-6949-963A-7B18DC983333}"/>
                </a:ext>
              </a:extLst>
            </p:cNvPr>
            <p:cNvSpPr txBox="1"/>
            <p:nvPr/>
          </p:nvSpPr>
          <p:spPr>
            <a:xfrm>
              <a:off x="1935158" y="3670239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F9D87-8906-C141-9874-6791F3C358A8}"/>
                </a:ext>
              </a:extLst>
            </p:cNvPr>
            <p:cNvSpPr txBox="1"/>
            <p:nvPr/>
          </p:nvSpPr>
          <p:spPr>
            <a:xfrm>
              <a:off x="2596244" y="3670239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3316BE-78A0-A640-A9CB-66BAB7423A3D}"/>
              </a:ext>
            </a:extLst>
          </p:cNvPr>
          <p:cNvSpPr txBox="1"/>
          <p:nvPr/>
        </p:nvSpPr>
        <p:spPr>
          <a:xfrm>
            <a:off x="183019" y="2580153"/>
            <a:ext cx="491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Distance = 1450m/s x 0.5s = 725m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4611C2-6633-3C45-BAF8-737FB01A62C3}"/>
              </a:ext>
            </a:extLst>
          </p:cNvPr>
          <p:cNvSpPr txBox="1"/>
          <p:nvPr/>
        </p:nvSpPr>
        <p:spPr>
          <a:xfrm>
            <a:off x="183018" y="3311329"/>
            <a:ext cx="5135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The depth of water is only ½ the distance the sound has travelled, so</a:t>
            </a:r>
          </a:p>
          <a:p>
            <a:endParaRPr lang="en-US" sz="2400" dirty="0">
              <a:solidFill>
                <a:srgbClr val="009242"/>
              </a:solidFill>
            </a:endParaRPr>
          </a:p>
          <a:p>
            <a:r>
              <a:rPr lang="en-US" sz="2400" dirty="0">
                <a:solidFill>
                  <a:srgbClr val="009242"/>
                </a:solidFill>
              </a:rPr>
              <a:t>Depth = 725/2 = 362.5m </a:t>
            </a:r>
          </a:p>
        </p:txBody>
      </p:sp>
    </p:spTree>
    <p:extLst>
      <p:ext uri="{BB962C8B-B14F-4D97-AF65-F5344CB8AC3E}">
        <p14:creationId xmlns:p14="http://schemas.microsoft.com/office/powerpoint/2010/main" val="21204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4157B-970E-F44A-A397-098C60D73C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65" y="2810986"/>
            <a:ext cx="3574918" cy="224551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A5E807-58A5-DF40-9A44-87F121F1D268}"/>
              </a:ext>
            </a:extLst>
          </p:cNvPr>
          <p:cNvSpPr txBox="1"/>
          <p:nvPr/>
        </p:nvSpPr>
        <p:spPr>
          <a:xfrm>
            <a:off x="91964" y="227036"/>
            <a:ext cx="889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Example 2</a:t>
            </a:r>
          </a:p>
          <a:p>
            <a:r>
              <a:rPr lang="en-US" sz="2400" dirty="0"/>
              <a:t>The boat then detects another reflected ultrasound after 0.1s. How deep should the boat put it’s nets to catch the fish?</a:t>
            </a:r>
            <a:endParaRPr lang="en-US" sz="2400" b="1" dirty="0"/>
          </a:p>
        </p:txBody>
      </p:sp>
      <p:sp>
        <p:nvSpPr>
          <p:cNvPr id="9" name="AutoShape 55">
            <a:extLst>
              <a:ext uri="{FF2B5EF4-FFF2-40B4-BE49-F238E27FC236}">
                <a16:creationId xmlns:a16="http://schemas.microsoft.com/office/drawing/2014/main" id="{F275A3D4-ED81-874A-9C8A-2897218A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141" y="74574"/>
            <a:ext cx="1961887" cy="501751"/>
          </a:xfrm>
          <a:prstGeom prst="roundRect">
            <a:avLst>
              <a:gd name="adj" fmla="val 6856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itchFamily="2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Self assess.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14870-F30F-494E-952A-84A017E80C08}"/>
              </a:ext>
            </a:extLst>
          </p:cNvPr>
          <p:cNvSpPr txBox="1"/>
          <p:nvPr/>
        </p:nvSpPr>
        <p:spPr>
          <a:xfrm>
            <a:off x="183019" y="1888343"/>
            <a:ext cx="491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Distance = speed x time   (x = s*t)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08443F-F32F-DA46-8ABA-DBEC6590FE5C}"/>
              </a:ext>
            </a:extLst>
          </p:cNvPr>
          <p:cNvGrpSpPr/>
          <p:nvPr/>
        </p:nvGrpSpPr>
        <p:grpSpPr>
          <a:xfrm>
            <a:off x="6141272" y="1427365"/>
            <a:ext cx="1801813" cy="1421832"/>
            <a:chOff x="1617657" y="2956293"/>
            <a:chExt cx="1801813" cy="1421832"/>
          </a:xfrm>
        </p:grpSpPr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BED67DE5-56A5-374E-85B2-8AE558FC9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657" y="2956293"/>
              <a:ext cx="1801813" cy="1395413"/>
              <a:chOff x="2652" y="1961"/>
              <a:chExt cx="816" cy="681"/>
            </a:xfrm>
            <a:solidFill>
              <a:srgbClr val="FFFF00"/>
            </a:solidFill>
          </p:grpSpPr>
          <p:sp>
            <p:nvSpPr>
              <p:cNvPr id="23" name="AutoShape 33">
                <a:extLst>
                  <a:ext uri="{FF2B5EF4-FFF2-40B4-BE49-F238E27FC236}">
                    <a16:creationId xmlns:a16="http://schemas.microsoft.com/office/drawing/2014/main" id="{64F262F8-355B-5D43-B18C-2E3FF298E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961"/>
                <a:ext cx="816" cy="681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34">
                <a:extLst>
                  <a:ext uri="{FF2B5EF4-FFF2-40B4-BE49-F238E27FC236}">
                    <a16:creationId xmlns:a16="http://schemas.microsoft.com/office/drawing/2014/main" id="{AFDD60F9-FB83-C240-9C10-0108E5D2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2324"/>
                <a:ext cx="45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35">
                <a:extLst>
                  <a:ext uri="{FF2B5EF4-FFF2-40B4-BE49-F238E27FC236}">
                    <a16:creationId xmlns:a16="http://schemas.microsoft.com/office/drawing/2014/main" id="{E298D222-B0A0-1547-9D14-71FF2DA41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324"/>
                <a:ext cx="0" cy="31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CC28C1-EC9B-F047-BD4A-7A7210E73214}"/>
                </a:ext>
              </a:extLst>
            </p:cNvPr>
            <p:cNvSpPr txBox="1"/>
            <p:nvPr/>
          </p:nvSpPr>
          <p:spPr>
            <a:xfrm>
              <a:off x="2252314" y="3066818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545A0A-C73D-6949-963A-7B18DC983333}"/>
                </a:ext>
              </a:extLst>
            </p:cNvPr>
            <p:cNvSpPr txBox="1"/>
            <p:nvPr/>
          </p:nvSpPr>
          <p:spPr>
            <a:xfrm>
              <a:off x="1935158" y="3670239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F9D87-8906-C141-9874-6791F3C358A8}"/>
                </a:ext>
              </a:extLst>
            </p:cNvPr>
            <p:cNvSpPr txBox="1"/>
            <p:nvPr/>
          </p:nvSpPr>
          <p:spPr>
            <a:xfrm>
              <a:off x="2596244" y="3670239"/>
              <a:ext cx="5004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3316BE-78A0-A640-A9CB-66BAB7423A3D}"/>
              </a:ext>
            </a:extLst>
          </p:cNvPr>
          <p:cNvSpPr txBox="1"/>
          <p:nvPr/>
        </p:nvSpPr>
        <p:spPr>
          <a:xfrm>
            <a:off x="183019" y="2580153"/>
            <a:ext cx="491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Distance = 1450m/s x 0.1s = 145m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4611C2-6633-3C45-BAF8-737FB01A62C3}"/>
              </a:ext>
            </a:extLst>
          </p:cNvPr>
          <p:cNvSpPr txBox="1"/>
          <p:nvPr/>
        </p:nvSpPr>
        <p:spPr>
          <a:xfrm>
            <a:off x="183018" y="3311329"/>
            <a:ext cx="5135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9242"/>
                </a:solidFill>
              </a:rPr>
              <a:t>The depth of water is only ½ the distance the sound has travelled, so</a:t>
            </a:r>
          </a:p>
          <a:p>
            <a:endParaRPr lang="en-US" sz="2400" dirty="0">
              <a:solidFill>
                <a:srgbClr val="009242"/>
              </a:solidFill>
            </a:endParaRPr>
          </a:p>
          <a:p>
            <a:r>
              <a:rPr lang="en-US" sz="2400" dirty="0">
                <a:solidFill>
                  <a:srgbClr val="009242"/>
                </a:solidFill>
              </a:rPr>
              <a:t>Depth = 145/2 = 72.5m </a:t>
            </a:r>
          </a:p>
        </p:txBody>
      </p:sp>
    </p:spTree>
    <p:extLst>
      <p:ext uri="{BB962C8B-B14F-4D97-AF65-F5344CB8AC3E}">
        <p14:creationId xmlns:p14="http://schemas.microsoft.com/office/powerpoint/2010/main" val="25359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1815862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the meaning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absorb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transmit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reflect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841" y="2318270"/>
            <a:ext cx="288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sonar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echolocation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715" y="1815862"/>
            <a:ext cx="28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animals can detect the direction from which a sound is coming.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07998" y="2964601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some uses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ultrasound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5938715" y="3065542"/>
            <a:ext cx="28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Calculate depth or distance  from time and velocity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ultrasound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547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223" y="315930"/>
            <a:ext cx="8343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Doddle quiz - </a:t>
            </a: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7Ld Using Sound</a:t>
            </a:r>
            <a:endParaRPr kumimoji="0" lang="en-GB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Ultrasound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Echolocation</a:t>
            </a:r>
          </a:p>
        </p:txBody>
      </p:sp>
    </p:spTree>
    <p:extLst>
      <p:ext uri="{BB962C8B-B14F-4D97-AF65-F5344CB8AC3E}">
        <p14:creationId xmlns:p14="http://schemas.microsoft.com/office/powerpoint/2010/main" val="382912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4300" y="68527"/>
            <a:ext cx="9029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accent2"/>
                </a:solidFill>
                <a:latin typeface="+mn-lt"/>
              </a:rPr>
              <a:t>We use sound in many different ways, including for </a:t>
            </a:r>
            <a:r>
              <a:rPr lang="en-GB" altLang="en-US" b="1" dirty="0">
                <a:solidFill>
                  <a:schemeClr val="accent2"/>
                </a:solidFill>
                <a:latin typeface="+mn-lt"/>
              </a:rPr>
              <a:t>communication</a:t>
            </a:r>
            <a:r>
              <a:rPr lang="en-GB" altLang="en-US" dirty="0">
                <a:solidFill>
                  <a:schemeClr val="accent2"/>
                </a:solidFill>
                <a:latin typeface="+mn-lt"/>
              </a:rPr>
              <a:t>. Sometimes the sound waves are converted into electrical signals and then back to sound waves, e.g. in a telephone.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038891" y="2737201"/>
            <a:ext cx="14482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9242"/>
                </a:solidFill>
                <a:latin typeface="+mn-lt"/>
              </a:rPr>
              <a:t>higher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D494D08-C2FA-B549-8E18-893B216D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367870"/>
            <a:ext cx="9029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u="sng" dirty="0">
                <a:solidFill>
                  <a:srgbClr val="000000"/>
                </a:solidFill>
                <a:latin typeface="Arial"/>
              </a:rPr>
              <a:t>Uses of </a:t>
            </a:r>
            <a:r>
              <a:rPr lang="en-GB" altLang="en-US" b="1" u="sng" dirty="0">
                <a:solidFill>
                  <a:srgbClr val="000000"/>
                </a:solidFill>
                <a:latin typeface="Arial"/>
              </a:rPr>
              <a:t>ultrasound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+mn-lt"/>
              </a:rPr>
              <a:t>Ultrasounds are sounds that have a ______frequency than we can hear.</a:t>
            </a:r>
            <a:endParaRPr lang="en-GB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3F513649-56BC-CC43-86B6-A2FDB872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39" y="3435994"/>
            <a:ext cx="2881122" cy="1611620"/>
          </a:xfrm>
          <a:prstGeom prst="cloudCallout">
            <a:avLst>
              <a:gd name="adj1" fmla="val 70901"/>
              <a:gd name="adj2" fmla="val 2924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Above what frequency is </a:t>
            </a: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ultrasound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?</a:t>
            </a:r>
          </a:p>
        </p:txBody>
      </p:sp>
      <p:sp>
        <p:nvSpPr>
          <p:cNvPr id="17" name="AutoShape 55">
            <a:extLst>
              <a:ext uri="{FF2B5EF4-FFF2-40B4-BE49-F238E27FC236}">
                <a16:creationId xmlns:a16="http://schemas.microsoft.com/office/drawing/2014/main" id="{48332302-DFD2-D042-90D3-444121910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98" y="1701081"/>
            <a:ext cx="7790103" cy="502624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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 Copy and complete the notes below after we have watched the 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  <a:hlinkClick r:id="rId2"/>
              </a:rPr>
              <a:t>video</a:t>
            </a:r>
            <a:r>
              <a:rPr lang="en-GB" altLang="en-US" sz="20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.</a:t>
            </a:r>
          </a:p>
          <a:p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414FAF3A-97D6-3441-9D14-F265155E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016" y="3294241"/>
            <a:ext cx="3694176" cy="1611620"/>
          </a:xfrm>
          <a:prstGeom prst="cloudCallout">
            <a:avLst>
              <a:gd name="adj1" fmla="val 68680"/>
              <a:gd name="adj2" fmla="val 50807"/>
            </a:avLst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What do we call sounds that have a lower frequency than we can hear?</a:t>
            </a:r>
          </a:p>
        </p:txBody>
      </p:sp>
    </p:spTree>
    <p:extLst>
      <p:ext uri="{BB962C8B-B14F-4D97-AF65-F5344CB8AC3E}">
        <p14:creationId xmlns:p14="http://schemas.microsoft.com/office/powerpoint/2010/main" val="2929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15" grpId="0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Absorbs</a:t>
            </a:r>
          </a:p>
        </p:txBody>
      </p:sp>
    </p:spTree>
    <p:extLst>
      <p:ext uri="{BB962C8B-B14F-4D97-AF65-F5344CB8AC3E}">
        <p14:creationId xmlns:p14="http://schemas.microsoft.com/office/powerpoint/2010/main" val="173405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Sound wave</a:t>
            </a:r>
          </a:p>
        </p:txBody>
      </p:sp>
    </p:spTree>
    <p:extLst>
      <p:ext uri="{BB962C8B-B14F-4D97-AF65-F5344CB8AC3E}">
        <p14:creationId xmlns:p14="http://schemas.microsoft.com/office/powerpoint/2010/main" val="218543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Reflected</a:t>
            </a:r>
          </a:p>
        </p:txBody>
      </p:sp>
    </p:spTree>
    <p:extLst>
      <p:ext uri="{BB962C8B-B14F-4D97-AF65-F5344CB8AC3E}">
        <p14:creationId xmlns:p14="http://schemas.microsoft.com/office/powerpoint/2010/main" val="58550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Sonar</a:t>
            </a:r>
          </a:p>
        </p:txBody>
      </p:sp>
    </p:spTree>
    <p:extLst>
      <p:ext uri="{BB962C8B-B14F-4D97-AF65-F5344CB8AC3E}">
        <p14:creationId xmlns:p14="http://schemas.microsoft.com/office/powerpoint/2010/main" val="70259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Echo</a:t>
            </a:r>
          </a:p>
        </p:txBody>
      </p:sp>
    </p:spTree>
    <p:extLst>
      <p:ext uri="{BB962C8B-B14F-4D97-AF65-F5344CB8AC3E}">
        <p14:creationId xmlns:p14="http://schemas.microsoft.com/office/powerpoint/2010/main" val="18681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223" y="315930"/>
            <a:ext cx="8343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7Ld - Sonar diagrams (OWN)</a:t>
            </a: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sing ultrasound">
            <a:extLst>
              <a:ext uri="{FF2B5EF4-FFF2-40B4-BE49-F238E27FC236}">
                <a16:creationId xmlns:a16="http://schemas.microsoft.com/office/drawing/2014/main" id="{750CFA78-CAD5-EC40-89A9-FFA0E101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1135" cy="30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21D1D-12BA-304D-8B42-89794870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26" y="454308"/>
            <a:ext cx="3257865" cy="2156556"/>
          </a:xfrm>
          <a:prstGeom prst="rect">
            <a:avLst/>
          </a:prstGeom>
        </p:spPr>
      </p:pic>
      <p:pic>
        <p:nvPicPr>
          <p:cNvPr id="3076" name="Picture 4" descr="Image result for using ultrasound to clean">
            <a:extLst>
              <a:ext uri="{FF2B5EF4-FFF2-40B4-BE49-F238E27FC236}">
                <a16:creationId xmlns:a16="http://schemas.microsoft.com/office/drawing/2014/main" id="{F7F04A11-9A3C-0B45-89BC-73E32AD9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12" y="125837"/>
            <a:ext cx="2567547" cy="32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EFC68AE-DBCC-FB4D-8546-62DC5920F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16658"/>
            <a:ext cx="90297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+mn-lt"/>
              </a:rPr>
              <a:t>Ultrasound</a:t>
            </a:r>
            <a:r>
              <a:rPr lang="en-GB" altLang="en-US" dirty="0">
                <a:latin typeface="+mn-lt"/>
              </a:rPr>
              <a:t> can be used to: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Create images of inside a body (e.g. foetus in the womb)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Relieve pain but softening scar tissue.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dirty="0">
                <a:solidFill>
                  <a:srgbClr val="000000"/>
                </a:solidFill>
                <a:latin typeface="+mn-lt"/>
              </a:rPr>
              <a:t>Cleaning delicate objects - ultrasound waves create bubbles in a liquid which loosen dirt when they burst.</a:t>
            </a:r>
          </a:p>
        </p:txBody>
      </p:sp>
    </p:spTree>
    <p:extLst>
      <p:ext uri="{BB962C8B-B14F-4D97-AF65-F5344CB8AC3E}">
        <p14:creationId xmlns:p14="http://schemas.microsoft.com/office/powerpoint/2010/main" val="18660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16447"/>
              </p:ext>
            </p:extLst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1815862"/>
            <a:ext cx="2888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State the meaning of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absorb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,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transmit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reflect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</a:p>
          <a:p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69841" y="2318270"/>
            <a:ext cx="288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sonar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and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echolocation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715" y="1815862"/>
            <a:ext cx="288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how animals can detect the direction from which a sound is coming.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07998" y="2964601"/>
            <a:ext cx="288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Describe some uses of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</a:p>
          <a:p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5938715" y="3065542"/>
            <a:ext cx="2888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Calculate depth or distance  from time and velocity of </a:t>
            </a:r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ultrasound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.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18">
            <a:hlinkClick r:id="rId2"/>
          </p:cNvPr>
          <p:cNvSpPr>
            <a:spLocks noChangeArrowheads="1"/>
          </p:cNvSpPr>
          <p:nvPr/>
        </p:nvSpPr>
        <p:spPr bwMode="auto">
          <a:xfrm>
            <a:off x="6191402" y="198254"/>
            <a:ext cx="2591990" cy="1890713"/>
          </a:xfrm>
          <a:prstGeom prst="cloudCallout">
            <a:avLst>
              <a:gd name="adj1" fmla="val -58634"/>
              <a:gd name="adj2" fmla="val 6513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itchFamily="66" charset="0"/>
              </a:rPr>
              <a:t>What is an echo?</a:t>
            </a:r>
          </a:p>
        </p:txBody>
      </p:sp>
      <p:sp>
        <p:nvSpPr>
          <p:cNvPr id="6" name="AutoShape 55">
            <a:extLst>
              <a:ext uri="{FF2B5EF4-FFF2-40B4-BE49-F238E27FC236}">
                <a16:creationId xmlns:a16="http://schemas.microsoft.com/office/drawing/2014/main" id="{03DD8A32-2816-D249-9D7C-5056D7E4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91" y="314164"/>
            <a:ext cx="5527686" cy="1131358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Think about how you would define an echo as we watch the </a:t>
            </a: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  <a:hlinkClick r:id="rId2"/>
              </a:rPr>
              <a:t>video</a:t>
            </a: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F8D5CF6-110D-4248-8195-337B9A8A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088967"/>
            <a:ext cx="9029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solidFill>
                  <a:srgbClr val="000000"/>
                </a:solidFill>
                <a:latin typeface="Arial"/>
              </a:rPr>
              <a:t>Using echoes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latin typeface="+mn-lt"/>
              </a:rPr>
              <a:t>An echo is a ________ sound.</a:t>
            </a:r>
            <a:endParaRPr lang="en-GB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370745-CDD8-8346-8481-A31AFC194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303" y="2435139"/>
            <a:ext cx="1393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9242"/>
                </a:solidFill>
                <a:latin typeface="+mn-lt"/>
              </a:rPr>
              <a:t>reflected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324581B9-F93F-0B4F-944F-9EC6AE1F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6" y="2598206"/>
            <a:ext cx="3793588" cy="25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8">
            <a:hlinkClick r:id="rId2"/>
            <a:extLst>
              <a:ext uri="{FF2B5EF4-FFF2-40B4-BE49-F238E27FC236}">
                <a16:creationId xmlns:a16="http://schemas.microsoft.com/office/drawing/2014/main" id="{BF5334F8-EA0C-6842-AE3A-5F7B60B6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2" y="3242976"/>
            <a:ext cx="3211678" cy="1890713"/>
          </a:xfrm>
          <a:prstGeom prst="cloudCallout">
            <a:avLst>
              <a:gd name="adj1" fmla="val 67648"/>
              <a:gd name="adj2" fmla="val -34974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itchFamily="66" charset="0"/>
              </a:rPr>
              <a:t>How do some animals use echoes?</a:t>
            </a:r>
          </a:p>
        </p:txBody>
      </p:sp>
    </p:spTree>
    <p:extLst>
      <p:ext uri="{BB962C8B-B14F-4D97-AF65-F5344CB8AC3E}">
        <p14:creationId xmlns:p14="http://schemas.microsoft.com/office/powerpoint/2010/main" val="24283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/>
          </p:cNvPr>
          <p:cNvSpPr txBox="1"/>
          <p:nvPr/>
        </p:nvSpPr>
        <p:spPr>
          <a:xfrm>
            <a:off x="1699680" y="108096"/>
            <a:ext cx="113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2"/>
                </a:solidFill>
                <a:latin typeface="Comic Sans MS" pitchFamily="66" charset="0"/>
              </a:rPr>
              <a:t>Twig video 2</a:t>
            </a: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145200" y="554025"/>
            <a:ext cx="8779344" cy="96387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As you watch the videos think about how you would draw and label a diagram to explain </a:t>
            </a: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echolocation</a:t>
            </a:r>
          </a:p>
          <a:p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2BD1FC8B-B903-5046-8D87-C5BF1C178EA0}"/>
              </a:ext>
            </a:extLst>
          </p:cNvPr>
          <p:cNvSpPr txBox="1"/>
          <p:nvPr/>
        </p:nvSpPr>
        <p:spPr>
          <a:xfrm>
            <a:off x="145200" y="108096"/>
            <a:ext cx="113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2"/>
                </a:solidFill>
                <a:latin typeface="Comic Sans MS" pitchFamily="66" charset="0"/>
              </a:rPr>
              <a:t>Twig video 1</a:t>
            </a:r>
          </a:p>
        </p:txBody>
      </p:sp>
      <p:sp>
        <p:nvSpPr>
          <p:cNvPr id="10" name="AutoShape 55">
            <a:extLst>
              <a:ext uri="{FF2B5EF4-FFF2-40B4-BE49-F238E27FC236}">
                <a16:creationId xmlns:a16="http://schemas.microsoft.com/office/drawing/2014/main" id="{86FAA5FB-E756-B047-90BE-3FC262C8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00" y="1785417"/>
            <a:ext cx="8779344" cy="963879"/>
          </a:xfrm>
          <a:prstGeom prst="roundRect">
            <a:avLst>
              <a:gd name="adj" fmla="val 6856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anose="05020102010507070707" pitchFamily="18" charset="2"/>
              <a:buChar char="!"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Task - </a:t>
            </a: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Draw and label a diagram to explain how animals use echolocation.</a:t>
            </a: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  <a:sym typeface="Wingdings 2" pitchFamily="18" charset="2"/>
            </a:endParaRPr>
          </a:p>
          <a:p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8924A-C435-1349-83A2-C6E46B526A12}"/>
              </a:ext>
            </a:extLst>
          </p:cNvPr>
          <p:cNvSpPr txBox="1"/>
          <p:nvPr/>
        </p:nvSpPr>
        <p:spPr>
          <a:xfrm>
            <a:off x="465792" y="3190545"/>
            <a:ext cx="497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Things to include:</a:t>
            </a:r>
          </a:p>
          <a:p>
            <a:r>
              <a:rPr lang="en-US" sz="2000" dirty="0"/>
              <a:t>What happens to the ultrasound waves?</a:t>
            </a:r>
          </a:p>
          <a:p>
            <a:r>
              <a:rPr lang="en-US" sz="2000" dirty="0"/>
              <a:t>What can echolocation be used for?</a:t>
            </a:r>
          </a:p>
        </p:txBody>
      </p:sp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9466A96D-EEF5-1741-9EE9-A981C38C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4" y="3016809"/>
            <a:ext cx="1519282" cy="14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5">
            <a:extLst>
              <a:ext uri="{FF2B5EF4-FFF2-40B4-BE49-F238E27FC236}">
                <a16:creationId xmlns:a16="http://schemas.microsoft.com/office/drawing/2014/main" id="{CD27CA9C-3E4E-164D-A062-F529B3DDC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4" y="103556"/>
            <a:ext cx="1961887" cy="501751"/>
          </a:xfrm>
          <a:prstGeom prst="roundRect">
            <a:avLst>
              <a:gd name="adj" fmla="val 6856"/>
            </a:avLst>
          </a:prstGeom>
          <a:solidFill>
            <a:srgbClr val="009242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6238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 2" pitchFamily="2" charset="2"/>
              <a:buChar char="!"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sym typeface="Wingdings 2" pitchFamily="18" charset="2"/>
              </a:rPr>
              <a:t>Self assess.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D90E0-4B66-044A-A134-9E985C4EC51E}"/>
              </a:ext>
            </a:extLst>
          </p:cNvPr>
          <p:cNvSpPr txBox="1"/>
          <p:nvPr/>
        </p:nvSpPr>
        <p:spPr>
          <a:xfrm>
            <a:off x="72975" y="679164"/>
            <a:ext cx="867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animals use </a:t>
            </a:r>
            <a:r>
              <a:rPr lang="en-US" sz="2800" b="1" dirty="0"/>
              <a:t>echolocation</a:t>
            </a:r>
            <a:r>
              <a:rPr lang="en-US" sz="2800" dirty="0"/>
              <a:t> to find their way around and find their prey.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179A6-53B0-F043-84D4-4A9A57FD5862}"/>
              </a:ext>
            </a:extLst>
          </p:cNvPr>
          <p:cNvSpPr txBox="1"/>
          <p:nvPr/>
        </p:nvSpPr>
        <p:spPr>
          <a:xfrm>
            <a:off x="60096" y="1797280"/>
            <a:ext cx="867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animals produce bursts of </a:t>
            </a:r>
            <a:r>
              <a:rPr lang="en-US" sz="2800" b="1" dirty="0"/>
              <a:t>ultrasound</a:t>
            </a:r>
            <a:r>
              <a:rPr lang="en-US" sz="2800" dirty="0"/>
              <a:t> and listen for the </a:t>
            </a:r>
            <a:r>
              <a:rPr lang="en-US" sz="2800" b="1" dirty="0"/>
              <a:t>reflected</a:t>
            </a:r>
            <a:r>
              <a:rPr lang="en-US" sz="2800" dirty="0"/>
              <a:t>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6CB26-A146-0F47-BBBB-D01DFD4EB520}"/>
              </a:ext>
            </a:extLst>
          </p:cNvPr>
          <p:cNvSpPr txBox="1"/>
          <p:nvPr/>
        </p:nvSpPr>
        <p:spPr>
          <a:xfrm>
            <a:off x="85854" y="2933046"/>
            <a:ext cx="4563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They can detect how far away and what direction the object 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CBCE-1BBD-0148-8C42-21C5E3CF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84" y="2356832"/>
            <a:ext cx="3004136" cy="2644999"/>
          </a:xfrm>
          <a:prstGeom prst="rect">
            <a:avLst/>
          </a:prstGeom>
        </p:spPr>
      </p:pic>
      <p:sp>
        <p:nvSpPr>
          <p:cNvPr id="10" name="AutoShape 18">
            <a:hlinkClick r:id="rId3"/>
            <a:extLst>
              <a:ext uri="{FF2B5EF4-FFF2-40B4-BE49-F238E27FC236}">
                <a16:creationId xmlns:a16="http://schemas.microsoft.com/office/drawing/2014/main" id="{E99BAD34-3D6C-2A4E-8AED-12352950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211" y="2253803"/>
            <a:ext cx="4295093" cy="2889697"/>
          </a:xfrm>
          <a:prstGeom prst="cloudCallout">
            <a:avLst>
              <a:gd name="adj1" fmla="val -71098"/>
              <a:gd name="adj2" fmla="val -60177"/>
            </a:avLst>
          </a:prstGeom>
          <a:gradFill rotWithShape="1">
            <a:gsLst>
              <a:gs pos="0">
                <a:schemeClr val="bg1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itchFamily="66" charset="0"/>
              </a:rPr>
              <a:t>How can animals without echolocation work out the direction of a sound? </a:t>
            </a:r>
          </a:p>
        </p:txBody>
      </p:sp>
    </p:spTree>
    <p:extLst>
      <p:ext uri="{BB962C8B-B14F-4D97-AF65-F5344CB8AC3E}">
        <p14:creationId xmlns:p14="http://schemas.microsoft.com/office/powerpoint/2010/main" val="5970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ring sounds with two ears">
            <a:extLst>
              <a:ext uri="{FF2B5EF4-FFF2-40B4-BE49-F238E27FC236}">
                <a16:creationId xmlns:a16="http://schemas.microsoft.com/office/drawing/2014/main" id="{C3C79AF0-B559-C742-B97B-D19CE4C3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62" y="64395"/>
            <a:ext cx="3546342" cy="15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9E26C780-8C80-FD4B-91A3-ABCB0EF1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39" y="1676400"/>
            <a:ext cx="4318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2A46F-CC87-A141-832D-12DC572119D1}"/>
              </a:ext>
            </a:extLst>
          </p:cNvPr>
          <p:cNvSpPr txBox="1"/>
          <p:nvPr/>
        </p:nvSpPr>
        <p:spPr>
          <a:xfrm>
            <a:off x="142020" y="267119"/>
            <a:ext cx="4563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Having </a:t>
            </a:r>
            <a:r>
              <a:rPr lang="en-US" sz="2800" b="1" dirty="0">
                <a:solidFill>
                  <a:schemeClr val="accent2"/>
                </a:solidFill>
              </a:rPr>
              <a:t>two ears detecting a sound wave</a:t>
            </a:r>
            <a:r>
              <a:rPr lang="en-US" sz="2800" dirty="0">
                <a:solidFill>
                  <a:schemeClr val="accent2"/>
                </a:solidFill>
              </a:rPr>
              <a:t> means we can estimate exactly where the sound is coming from.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dirty="0">
                <a:solidFill>
                  <a:schemeClr val="accent2"/>
                </a:solidFill>
              </a:rPr>
              <a:t>If we only had one ear, we would not be able to do this.</a:t>
            </a:r>
          </a:p>
        </p:txBody>
      </p:sp>
    </p:spTree>
    <p:extLst>
      <p:ext uri="{BB962C8B-B14F-4D97-AF65-F5344CB8AC3E}">
        <p14:creationId xmlns:p14="http://schemas.microsoft.com/office/powerpoint/2010/main" val="29337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81642" y="635680"/>
          <a:ext cx="8825948" cy="439352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5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642" y="1815862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the meaning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absorb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transmit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reflect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9841" y="2318270"/>
            <a:ext cx="288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sonar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echolocation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8715" y="1815862"/>
            <a:ext cx="28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Explain how animals can detect the direction from which a sound is coming.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3601B-7E5E-4846-B518-81ACE57A76D1}"/>
              </a:ext>
            </a:extLst>
          </p:cNvPr>
          <p:cNvSpPr txBox="1"/>
          <p:nvPr/>
        </p:nvSpPr>
        <p:spPr>
          <a:xfrm>
            <a:off x="107998" y="2964601"/>
            <a:ext cx="28881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Describe some uses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ultrasound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858F7-A34E-D640-8AF9-BF8D1B73ACB7}"/>
              </a:ext>
            </a:extLst>
          </p:cNvPr>
          <p:cNvSpPr txBox="1"/>
          <p:nvPr/>
        </p:nvSpPr>
        <p:spPr>
          <a:xfrm>
            <a:off x="5938715" y="3065542"/>
            <a:ext cx="288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Calculate depth or distance  from time and velocity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ultrasound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.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9641E-6B11-7D4E-81CD-4B93AEF311B5}"/>
              </a:ext>
            </a:extLst>
          </p:cNvPr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347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907</Words>
  <Application>Microsoft Office PowerPoint</Application>
  <PresentationFormat>On-screen Show (16:9)</PresentationFormat>
  <Paragraphs>157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Calibri</vt:lpstr>
      <vt:lpstr>Comic Sans MS</vt:lpstr>
      <vt:lpstr>Trebuchet MS</vt:lpstr>
      <vt:lpstr>Verdana</vt:lpstr>
      <vt:lpstr>Webdings</vt:lpstr>
      <vt:lpstr>Wingdings</vt:lpstr>
      <vt:lpstr>Wingdings 2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3_Default Design</vt:lpstr>
      <vt:lpstr>9_Default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124</cp:revision>
  <dcterms:modified xsi:type="dcterms:W3CDTF">2018-09-04T11:07:58Z</dcterms:modified>
</cp:coreProperties>
</file>