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02" r:id="rId4"/>
    <p:sldMasterId id="2147483704" r:id="rId5"/>
    <p:sldMasterId id="2147483717" r:id="rId6"/>
  </p:sldMasterIdLst>
  <p:notesMasterIdLst>
    <p:notesMasterId r:id="rId26"/>
  </p:notesMasterIdLst>
  <p:sldIdLst>
    <p:sldId id="311" r:id="rId7"/>
    <p:sldId id="369" r:id="rId8"/>
    <p:sldId id="370" r:id="rId9"/>
    <p:sldId id="258" r:id="rId10"/>
    <p:sldId id="259" r:id="rId11"/>
    <p:sldId id="267" r:id="rId12"/>
    <p:sldId id="363" r:id="rId13"/>
    <p:sldId id="364" r:id="rId14"/>
    <p:sldId id="366" r:id="rId15"/>
    <p:sldId id="365" r:id="rId16"/>
    <p:sldId id="367" r:id="rId17"/>
    <p:sldId id="371" r:id="rId18"/>
    <p:sldId id="368" r:id="rId19"/>
    <p:sldId id="373" r:id="rId20"/>
    <p:sldId id="372" r:id="rId21"/>
    <p:sldId id="324" r:id="rId22"/>
    <p:sldId id="344" r:id="rId23"/>
    <p:sldId id="361" r:id="rId24"/>
    <p:sldId id="362" r:id="rId25"/>
  </p:sldIdLst>
  <p:sldSz cx="9144000" cy="5143500" type="screen16x9"/>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025749-20CE-46E0-A6CB-D3424E5747F3}">
          <p14:sldIdLst>
            <p14:sldId id="311"/>
            <p14:sldId id="369"/>
            <p14:sldId id="370"/>
            <p14:sldId id="258"/>
            <p14:sldId id="259"/>
            <p14:sldId id="267"/>
            <p14:sldId id="363"/>
            <p14:sldId id="364"/>
            <p14:sldId id="366"/>
            <p14:sldId id="365"/>
            <p14:sldId id="367"/>
            <p14:sldId id="371"/>
            <p14:sldId id="368"/>
            <p14:sldId id="373"/>
            <p14:sldId id="372"/>
            <p14:sldId id="324"/>
            <p14:sldId id="344"/>
            <p14:sldId id="361"/>
            <p14:sldId id="3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3300"/>
    <a:srgbClr val="CC6600"/>
    <a:srgbClr val="996600"/>
    <a:srgbClr val="0000FF"/>
    <a:srgbClr val="948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3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FE78681B-6B22-47B9-B9BB-1B335E56CB34}" type="datetimeFigureOut">
              <a:rPr lang="en-GB" smtClean="0"/>
              <a:t>29/08/2018</a:t>
            </a:fld>
            <a:endParaRPr lang="en-GB"/>
          </a:p>
        </p:txBody>
      </p:sp>
      <p:sp>
        <p:nvSpPr>
          <p:cNvPr id="4" name="Slide Image Placehold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4E94F47B-D2E1-4F47-A3B9-6631EB180AD9}" type="slidenum">
              <a:rPr lang="en-GB" smtClean="0"/>
              <a:t>‹#›</a:t>
            </a:fld>
            <a:endParaRPr lang="en-GB"/>
          </a:p>
        </p:txBody>
      </p:sp>
    </p:spTree>
    <p:extLst>
      <p:ext uri="{BB962C8B-B14F-4D97-AF65-F5344CB8AC3E}">
        <p14:creationId xmlns:p14="http://schemas.microsoft.com/office/powerpoint/2010/main" val="226889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4.xml"/><Relationship Id="rId1" Type="http://schemas.openxmlformats.org/officeDocument/2006/relationships/audio" Target="../media/audio1.wav"/><Relationship Id="rId4" Type="http://schemas.openxmlformats.org/officeDocument/2006/relationships/image" Target="../media/image3.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t>29/08/2018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411316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t>29/08/2018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181457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t>29/08/2018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2293312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lvl1pPr>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837737999"/>
      </p:ext>
    </p:extLst>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911573945"/>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273261690"/>
      </p:ext>
    </p:extLst>
  </p:cSld>
  <p:clrMapOvr>
    <a:masterClrMapping/>
  </p:clrMapOvr>
  <p:transition>
    <p:sndAc>
      <p:stSnd>
        <p:snd r:embed="rId1" name="click.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264848204"/>
      </p:ext>
    </p:extLst>
  </p:cSld>
  <p:clrMapOvr>
    <a:masterClrMapping/>
  </p:clrMapOvr>
  <p:transition>
    <p:sndAc>
      <p:stSnd>
        <p:snd r:embed="rId1" name="click.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2318157683"/>
      </p:ext>
    </p:extLst>
  </p:cSld>
  <p:clrMapOvr>
    <a:masterClrMapping/>
  </p:clrMapOvr>
  <p:transition>
    <p:sndAc>
      <p:stSnd>
        <p:snd r:embed="rId1" name="click.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684647668"/>
      </p:ext>
    </p:extLst>
  </p:cSld>
  <p:clrMapOvr>
    <a:masterClrMapping/>
  </p:clrMapOvr>
  <p:transition>
    <p:sndAc>
      <p:stSnd>
        <p:snd r:embed="rId1" name="click.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094291490"/>
      </p:ext>
    </p:extLst>
  </p:cSld>
  <p:clrMapOvr>
    <a:masterClrMapping/>
  </p:clrMapOvr>
  <p:transition>
    <p:sndAc>
      <p:stSnd>
        <p:snd r:embed="rId1" name="click.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2626503837"/>
      </p:ext>
    </p:extLst>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6D04115-92FC-467E-B2F5-ACB207C52150}" type="datetimeFigureOut">
              <a:rPr lang="en-GB" smtClean="0"/>
              <a:t>29/08/2018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990460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8565418"/>
      </p:ext>
    </p:extLst>
  </p:cSld>
  <p:clrMapOvr>
    <a:masterClrMapping/>
  </p:clrMapOvr>
  <p:transition>
    <p:sndAc>
      <p:stSnd>
        <p:snd r:embed="rId1" name="click.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Calibri" panose="020F0502020204030204" pitchFamily="34" charset="0"/>
                <a:cs typeface="Arial" panose="020B0604020202020204" pitchFamily="34" charset="0"/>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063651942"/>
      </p:ext>
    </p:extLst>
  </p:cSld>
  <p:clrMapOvr>
    <a:masterClrMapping/>
  </p:clrMapOvr>
  <p:transition>
    <p:sndAc>
      <p:stSnd>
        <p:snd r:embed="rId1" name="click.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lvl1pPr>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Calibri" panose="020F0502020204030204" pitchFamily="34" charset="0"/>
                <a:cs typeface="Arial" panose="020B0604020202020204" pitchFamily="34" charset="0"/>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261151293"/>
      </p:ext>
    </p:extLst>
  </p:cSld>
  <p:clrMapOvr>
    <a:masterClrMapping/>
  </p:clrMapOvr>
  <p:transition>
    <p:sndAc>
      <p:stSnd>
        <p:snd r:embed="rId1" name="click.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lvl1pPr>
              <a:defRPr/>
            </a:lvl1pPr>
          </a:lstStyle>
          <a:p>
            <a:pPr lvl="0"/>
            <a:endParaRPr lang="en-GB" noProof="0"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4213043788"/>
      </p:ext>
    </p:extLst>
  </p:cSld>
  <p:clrMapOvr>
    <a:masterClrMapping/>
  </p:clrMapOvr>
  <p:transition>
    <p:sndAc>
      <p:stSnd>
        <p:snd r:embed="rId1" name="click.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568F86"/>
                </a:solidFill>
              </a:defRPr>
            </a:lvl1pPr>
            <a:lvl2pPr marL="457200" indent="0">
              <a:buFontTx/>
              <a:buNone/>
              <a:defRPr>
                <a:solidFill>
                  <a:srgbClr val="568F86"/>
                </a:solidFill>
                <a:latin typeface="Calibri" panose="020F050202020403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Footer Placeholder 3"/>
          <p:cNvSpPr>
            <a:spLocks noGrp="1"/>
          </p:cNvSpPr>
          <p:nvPr>
            <p:ph type="ftr" sz="quarter" idx="10"/>
          </p:nvPr>
        </p:nvSpPr>
        <p:spPr>
          <a:xfrm>
            <a:off x="468314" y="4839891"/>
            <a:ext cx="8218487" cy="215503"/>
          </a:xfrm>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819192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361950" indent="-361950" algn="l">
              <a:defRPr sz="24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rgbClr val="568F86"/>
                </a:solidFill>
              </a:defRPr>
            </a:lvl1pPr>
            <a:lvl2pPr marL="457200" indent="0">
              <a:buFontTx/>
              <a:buNone/>
              <a:defRPr>
                <a:solidFill>
                  <a:srgbClr val="568F86"/>
                </a:solidFill>
                <a:latin typeface="Calibri" panose="020F050202020403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3" name="Footer Placeholder 2"/>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706146859"/>
      </p:ext>
    </p:extLst>
  </p:cSld>
  <p:clrMapOvr>
    <a:masterClrMapping/>
  </p:clrMapOvr>
  <p:transition>
    <p:sndAc>
      <p:stSnd>
        <p:snd r:embed="rId1" name="click.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973931"/>
          </a:xfrm>
          <a:prstGeom prst="rect">
            <a:avLst/>
          </a:prstGeom>
        </p:spPr>
        <p:txBody>
          <a:bodyPr/>
          <a:lstStyle>
            <a:lvl1pPr>
              <a:defRPr/>
            </a:lvl1p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36941318"/>
      </p:ext>
    </p:extLst>
  </p:cSld>
  <p:clrMapOvr>
    <a:masterClrMapping/>
  </p:clrMapOvr>
  <p:transition>
    <p:sndAc>
      <p:stSnd>
        <p:snd r:embed="rId1" name="click.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a:xfrm>
            <a:off x="468314" y="1383618"/>
            <a:ext cx="8207375" cy="3178857"/>
          </a:xfrm>
          <a:prstGeom prst="rect">
            <a:avLst/>
          </a:prstGeom>
        </p:spPr>
        <p:txBody>
          <a:bodyPr/>
          <a:lstStyle>
            <a:lvl1pPr>
              <a:buFont typeface="Wingdings" pitchFamily="2" charset="2"/>
              <a:buChar char="§"/>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570525048"/>
      </p:ext>
    </p:extLst>
  </p:cSld>
  <p:clrMapOvr>
    <a:masterClrMapping/>
  </p:clrMapOvr>
  <p:transition>
    <p:sndAc>
      <p:stSnd>
        <p:snd r:embed="rId1" name="click.wav"/>
      </p:stSnd>
    </p:sndAc>
  </p:transition>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314658359"/>
      </p:ext>
    </p:extLst>
  </p:cSld>
  <p:clrMapOvr>
    <a:masterClrMapping/>
  </p:clrMapOvr>
  <p:transition>
    <p:sndAc>
      <p:stSnd>
        <p:snd r:embed="rId1" name="click.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54"/>
          </a:xfrm>
          <a:prstGeom prst="rect">
            <a:avLst/>
          </a:prstGeo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468313" y="1385100"/>
            <a:ext cx="4027487" cy="3232863"/>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5100"/>
            <a:ext cx="4027488" cy="3232863"/>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2931084178"/>
      </p:ext>
    </p:extLst>
  </p:cSld>
  <p:clrMapOvr>
    <a:masterClrMapping/>
  </p:clrMapOvr>
  <p:transition>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D04115-92FC-467E-B2F5-ACB207C52150}" type="datetimeFigureOut">
              <a:rPr lang="en-GB" smtClean="0"/>
              <a:t>29/08/2018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1804794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389850"/>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23678"/>
            <a:ext cx="4040188" cy="2670944"/>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389850"/>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923678"/>
            <a:ext cx="4041775" cy="2670944"/>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860368114"/>
      </p:ext>
    </p:extLst>
  </p:cSld>
  <p:clrMapOvr>
    <a:masterClrMapping/>
  </p:clrMapOvr>
  <p:transition>
    <p:sndAc>
      <p:stSnd>
        <p:snd r:embed="rId1" name="click.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Footer Placeholder 2"/>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936153814"/>
      </p:ext>
    </p:extLst>
  </p:cSld>
  <p:clrMapOvr>
    <a:masterClrMapping/>
  </p:clrMapOvr>
  <p:transition>
    <p:sndAc>
      <p:stSnd>
        <p:snd r:embed="rId1" name="click.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127992426"/>
      </p:ext>
    </p:extLst>
  </p:cSld>
  <p:clrMapOvr>
    <a:masterClrMapping/>
  </p:clrMapOvr>
  <p:transition>
    <p:sndAc>
      <p:stSnd>
        <p:snd r:embed="rId1" name="click.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4"/>
            <a:ext cx="3008313" cy="687456"/>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457201" y="1437625"/>
            <a:ext cx="3008313" cy="315699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627535"/>
            <a:ext cx="5111750" cy="3967088"/>
          </a:xfrm>
          <a:prstGeom prst="rect">
            <a:avLst/>
          </a:prstGeom>
        </p:spPr>
        <p:txBody>
          <a:bodyPr/>
          <a:lstStyle>
            <a:lvl1pPr>
              <a:buFont typeface="Wingdings" pitchFamily="2" charset="2"/>
              <a:buChar char="§"/>
              <a:defRPr sz="2400">
                <a:latin typeface="Calibri" panose="020F0502020204030204" pitchFamily="34" charset="0"/>
                <a:cs typeface="Arial" panose="020B0604020202020204" pitchFamily="34" charset="0"/>
              </a:defRPr>
            </a:lvl1pPr>
            <a:lvl2pPr>
              <a:buFont typeface="Wingdings" pitchFamily="2" charset="2"/>
              <a:buChar char="§"/>
              <a:defRPr sz="2400">
                <a:latin typeface="Calibri" panose="020F0502020204030204" pitchFamily="34" charset="0"/>
                <a:cs typeface="Arial" panose="020B0604020202020204" pitchFamily="34" charset="0"/>
              </a:defRPr>
            </a:lvl2pPr>
            <a:lvl3pPr>
              <a:buFont typeface="Wingdings" pitchFamily="2" charset="2"/>
              <a:buChar char="§"/>
              <a:defRPr sz="2400">
                <a:latin typeface="Calibri" panose="020F0502020204030204" pitchFamily="34" charset="0"/>
                <a:cs typeface="Arial" panose="020B0604020202020204" pitchFamily="34" charset="0"/>
              </a:defRPr>
            </a:lvl3pPr>
            <a:lvl4pPr>
              <a:buFont typeface="Wingdings" pitchFamily="2" charset="2"/>
              <a:buChar char="§"/>
              <a:defRPr sz="2400">
                <a:latin typeface="Calibri" panose="020F0502020204030204" pitchFamily="34" charset="0"/>
                <a:cs typeface="Arial" panose="020B0604020202020204" pitchFamily="34" charset="0"/>
              </a:defRPr>
            </a:lvl4pPr>
            <a:lvl5pPr>
              <a:buFont typeface="Wingdings" pitchFamily="2" charset="2"/>
              <a:buChar char="§"/>
              <a:defRPr sz="2400">
                <a:latin typeface="Calibri" panose="020F050202020403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111238491"/>
      </p:ext>
    </p:extLst>
  </p:cSld>
  <p:clrMapOvr>
    <a:masterClrMapping/>
  </p:clrMapOvr>
  <p:transition>
    <p:sndAc>
      <p:stSnd>
        <p:snd r:embed="rId1" name="click.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73782"/>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2" name="Title 1"/>
          <p:cNvSpPr>
            <a:spLocks noGrp="1"/>
          </p:cNvSpPr>
          <p:nvPr>
            <p:ph type="title"/>
          </p:nvPr>
        </p:nvSpPr>
        <p:spPr>
          <a:xfrm>
            <a:off x="1792288" y="3818296"/>
            <a:ext cx="5486400" cy="373634"/>
          </a:xfrm>
          <a:prstGeom prst="rect">
            <a:avLst/>
          </a:prstGeom>
        </p:spPr>
        <p:txBody>
          <a:bodyPr anchor="b"/>
          <a:lstStyle>
            <a:lvl1pPr algn="l">
              <a:defRPr sz="2000" b="1"/>
            </a:lvl1pPr>
          </a:lstStyle>
          <a:p>
            <a:r>
              <a:rPr lang="en-US" dirty="0"/>
              <a:t>Click to edit Master title style</a:t>
            </a:r>
            <a:endParaRPr lang="en-GB" dirty="0"/>
          </a:p>
        </p:txBody>
      </p:sp>
      <p:sp>
        <p:nvSpPr>
          <p:cNvPr id="4" name="Text Placeholder 3"/>
          <p:cNvSpPr>
            <a:spLocks noGrp="1"/>
          </p:cNvSpPr>
          <p:nvPr>
            <p:ph type="body" sz="half" idx="2"/>
          </p:nvPr>
        </p:nvSpPr>
        <p:spPr>
          <a:xfrm>
            <a:off x="1792288" y="4191930"/>
            <a:ext cx="5486400" cy="43722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734260274"/>
      </p:ext>
    </p:extLst>
  </p:cSld>
  <p:clrMapOvr>
    <a:masterClrMapping/>
  </p:clrMapOvr>
  <p:transition>
    <p:sndAc>
      <p:stSnd>
        <p:snd r:embed="rId1" name="click.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4" y="1275606"/>
            <a:ext cx="8207375" cy="3286869"/>
          </a:xfrm>
          <a:prstGeom prst="rect">
            <a:avLst/>
          </a:prstGeom>
        </p:spPr>
        <p:txBody>
          <a:bodyPr vert="eaVert"/>
          <a:lstStyle>
            <a:lvl1pPr>
              <a:buFont typeface="Wingdings" pitchFamily="2" charset="2"/>
              <a:buChar char="§"/>
              <a:defRPr>
                <a:latin typeface="Calibri" panose="020F0502020204030204" pitchFamily="34" charset="0"/>
                <a:cs typeface="Arial" panose="020B0604020202020204" pitchFamily="34" charset="0"/>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296748634"/>
      </p:ext>
    </p:extLst>
  </p:cSld>
  <p:clrMapOvr>
    <a:masterClrMapping/>
  </p:clrMapOvr>
  <p:transition>
    <p:sndAc>
      <p:stSnd>
        <p:snd r:embed="rId1" name="click.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1540"/>
            <a:ext cx="2057400" cy="3880935"/>
          </a:xfrm>
          <a:prstGeom prst="rect">
            <a:avLst/>
          </a:prstGeom>
        </p:spPr>
        <p:txBody>
          <a:bodyPr vert="eaVert"/>
          <a:lstStyle>
            <a:lvl1pPr>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681540"/>
            <a:ext cx="6019800" cy="3880935"/>
          </a:xfrm>
          <a:prstGeom prst="rect">
            <a:avLst/>
          </a:prstGeom>
        </p:spPr>
        <p:txBody>
          <a:bodyPr vert="eaVert"/>
          <a:lstStyle>
            <a:lvl1pPr>
              <a:defRPr>
                <a:latin typeface="Calibri" panose="020F0502020204030204" pitchFamily="34" charset="0"/>
                <a:cs typeface="Arial" panose="020B0604020202020204" pitchFamily="34" charset="0"/>
              </a:defRPr>
            </a:lvl1pPr>
            <a:lvl2pPr>
              <a:buFont typeface="Wingdings" pitchFamily="2" charset="2"/>
              <a:buChar char="§"/>
              <a:defRPr>
                <a:latin typeface="Calibri" panose="020F0502020204030204" pitchFamily="34" charset="0"/>
                <a:cs typeface="Arial" panose="020B0604020202020204" pitchFamily="34" charset="0"/>
              </a:defRPr>
            </a:lvl2pPr>
            <a:lvl3pPr>
              <a:buFont typeface="Wingdings" pitchFamily="2" charset="2"/>
              <a:buChar char="§"/>
              <a:defRPr>
                <a:latin typeface="Calibri" panose="020F0502020204030204" pitchFamily="34" charset="0"/>
                <a:cs typeface="Arial" panose="020B0604020202020204" pitchFamily="34" charset="0"/>
              </a:defRPr>
            </a:lvl3pPr>
            <a:lvl4pPr>
              <a:buFont typeface="Wingdings" pitchFamily="2" charset="2"/>
              <a:buChar char="§"/>
              <a:defRPr>
                <a:latin typeface="Calibri" panose="020F0502020204030204" pitchFamily="34" charset="0"/>
                <a:cs typeface="Arial" panose="020B0604020202020204" pitchFamily="34" charset="0"/>
              </a:defRPr>
            </a:lvl4pPr>
            <a:lvl5pPr>
              <a:buFont typeface="Wingdings" pitchFamily="2" charset="2"/>
              <a:buChar char="§"/>
              <a:defRPr>
                <a:latin typeface="Calibri" panose="020F050202020403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1770573454"/>
      </p:ext>
    </p:extLst>
  </p:cSld>
  <p:clrMapOvr>
    <a:masterClrMapping/>
  </p:clrMapOvr>
  <p:transition>
    <p:sndAc>
      <p:stSnd>
        <p:snd r:embed="rId1" name="click.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3" name="Table Placeholder 2"/>
          <p:cNvSpPr>
            <a:spLocks noGrp="1"/>
          </p:cNvSpPr>
          <p:nvPr>
            <p:ph type="tbl" idx="1"/>
          </p:nvPr>
        </p:nvSpPr>
        <p:spPr>
          <a:xfrm>
            <a:off x="468314" y="1350000"/>
            <a:ext cx="8207375" cy="3232863"/>
          </a:xfrm>
          <a:prstGeom prst="rect">
            <a:avLst/>
          </a:prstGeom>
        </p:spPr>
        <p:txBody>
          <a:bodyPr rtlCol="0">
            <a:normAutofit/>
          </a:bodyPr>
          <a:lstStyle>
            <a:lvl1pPr>
              <a:defRPr/>
            </a:lvl1pPr>
          </a:lstStyle>
          <a:p>
            <a:pPr lvl="0"/>
            <a:endParaRPr lang="en-GB" noProof="0" dirty="0"/>
          </a:p>
        </p:txBody>
      </p:sp>
      <p:sp>
        <p:nvSpPr>
          <p:cNvPr id="4" name="Footer Placeholder 3"/>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110715754"/>
      </p:ext>
    </p:extLst>
  </p:cSld>
  <p:clrMapOvr>
    <a:masterClrMapping/>
  </p:clrMapOvr>
  <p:transition>
    <p:sndAc>
      <p:stSnd>
        <p:snd r:embed="rId1" name="click.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ll green">
    <p:spTree>
      <p:nvGrpSpPr>
        <p:cNvPr id="1" name=""/>
        <p:cNvGrpSpPr/>
        <p:nvPr/>
      </p:nvGrpSpPr>
      <p:grpSpPr>
        <a:xfrm>
          <a:off x="0" y="0"/>
          <a:ext cx="0" cy="0"/>
          <a:chOff x="0" y="0"/>
          <a:chExt cx="0" cy="0"/>
        </a:xfrm>
      </p:grpSpPr>
      <p:sp>
        <p:nvSpPr>
          <p:cNvPr id="5" name="Title 1"/>
          <p:cNvSpPr>
            <a:spLocks noGrp="1"/>
          </p:cNvSpPr>
          <p:nvPr>
            <p:ph type="title"/>
          </p:nvPr>
        </p:nvSpPr>
        <p:spPr>
          <a:xfrm>
            <a:off x="457200" y="702000"/>
            <a:ext cx="8229600" cy="486000"/>
          </a:xfrm>
          <a:prstGeom prst="rect">
            <a:avLst/>
          </a:prstGeom>
        </p:spPr>
        <p:txBody>
          <a:bodyPr/>
          <a:lstStyle>
            <a:lvl1pPr>
              <a:defRPr/>
            </a:lvl1pPr>
          </a:lstStyle>
          <a:p>
            <a:r>
              <a:rPr lang="en-US" dirty="0"/>
              <a:t>Click to edit Master title style</a:t>
            </a:r>
            <a:endParaRPr lang="en-GB" dirty="0"/>
          </a:p>
        </p:txBody>
      </p:sp>
      <p:sp>
        <p:nvSpPr>
          <p:cNvPr id="6" name="Content Placeholder 2"/>
          <p:cNvSpPr>
            <a:spLocks noGrp="1"/>
          </p:cNvSpPr>
          <p:nvPr>
            <p:ph idx="1"/>
          </p:nvPr>
        </p:nvSpPr>
        <p:spPr>
          <a:xfrm>
            <a:off x="468314" y="1383618"/>
            <a:ext cx="8207375" cy="3178857"/>
          </a:xfrm>
          <a:prstGeom prst="rect">
            <a:avLst/>
          </a:prstGeom>
        </p:spPr>
        <p:txBody>
          <a:bodyPr/>
          <a:lstStyle>
            <a:lvl1pPr marL="0" indent="0">
              <a:buFontTx/>
              <a:buNone/>
              <a:defRPr>
                <a:solidFill>
                  <a:srgbClr val="568F86"/>
                </a:solidFill>
              </a:defRPr>
            </a:lvl1pPr>
            <a:lvl2pPr marL="457200" indent="0">
              <a:buFontTx/>
              <a:buNone/>
              <a:defRPr>
                <a:solidFill>
                  <a:srgbClr val="568F86"/>
                </a:solidFill>
                <a:latin typeface="Calibri" panose="020F050202020403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Footer Placeholder 3"/>
          <p:cNvSpPr>
            <a:spLocks noGrp="1"/>
          </p:cNvSpPr>
          <p:nvPr>
            <p:ph type="ftr" sz="quarter" idx="10"/>
          </p:nvPr>
        </p:nvSpPr>
        <p:spPr>
          <a:xfrm>
            <a:off x="468314" y="4839891"/>
            <a:ext cx="8218487" cy="215503"/>
          </a:xfrm>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089526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estion answer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marL="361950" indent="-361950" algn="l">
              <a:defRPr sz="2400" b="1">
                <a:solidFill>
                  <a:schemeClr val="tx1"/>
                </a:solidFill>
              </a:defRPr>
            </a:lvl1pPr>
          </a:lstStyle>
          <a:p>
            <a:r>
              <a:rPr lang="en-US" dirty="0"/>
              <a:t>Click to edit Master title style</a:t>
            </a:r>
            <a:endParaRPr lang="en-GB" dirty="0"/>
          </a:p>
        </p:txBody>
      </p:sp>
      <p:sp>
        <p:nvSpPr>
          <p:cNvPr id="5" name="Content Placeholder 2"/>
          <p:cNvSpPr>
            <a:spLocks noGrp="1"/>
          </p:cNvSpPr>
          <p:nvPr>
            <p:ph idx="1"/>
          </p:nvPr>
        </p:nvSpPr>
        <p:spPr>
          <a:xfrm>
            <a:off x="468314" y="1383618"/>
            <a:ext cx="8207375" cy="3178857"/>
          </a:xfrm>
          <a:prstGeom prst="rect">
            <a:avLst/>
          </a:prstGeom>
        </p:spPr>
        <p:txBody>
          <a:bodyPr/>
          <a:lstStyle>
            <a:lvl1pPr marL="0" indent="0">
              <a:buFontTx/>
              <a:buNone/>
              <a:defRPr b="0">
                <a:solidFill>
                  <a:srgbClr val="568F86"/>
                </a:solidFill>
              </a:defRPr>
            </a:lvl1pPr>
            <a:lvl2pPr marL="457200" indent="0">
              <a:buFontTx/>
              <a:buNone/>
              <a:defRPr>
                <a:solidFill>
                  <a:srgbClr val="568F86"/>
                </a:solidFill>
                <a:latin typeface="Calibri" panose="020F050202020403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3" name="Footer Placeholder 2"/>
          <p:cNvSpPr>
            <a:spLocks noGrp="1"/>
          </p:cNvSpPr>
          <p:nvPr>
            <p:ph type="ftr" sz="quarter" idx="10"/>
          </p:nvPr>
        </p:nvSpPr>
        <p:spPr/>
        <p:txBody>
          <a:bodyPr/>
          <a:lstStyle>
            <a:lvl1pPr>
              <a:defRPr/>
            </a:lvl1pPr>
          </a:lstStyle>
          <a:p>
            <a:pPr algn="ctr">
              <a:defRPr/>
            </a:pPr>
            <a:r>
              <a:rPr lang="en-GB" dirty="0">
                <a:solidFill>
                  <a:srgbClr val="000000"/>
                </a:solidFill>
              </a:rPr>
              <a:t>© Pearson Education Ltd 2015. Copying permitted for purchasing institution only. </a:t>
            </a:r>
          </a:p>
        </p:txBody>
      </p:sp>
    </p:spTree>
    <p:extLst>
      <p:ext uri="{BB962C8B-B14F-4D97-AF65-F5344CB8AC3E}">
        <p14:creationId xmlns:p14="http://schemas.microsoft.com/office/powerpoint/2010/main" val="3232930660"/>
      </p:ext>
    </p:extLst>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6D04115-92FC-467E-B2F5-ACB207C52150}" type="datetimeFigureOut">
              <a:rPr lang="en-GB" smtClean="0"/>
              <a:t>29/08/2018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2162602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4" name="Picture 8" descr="ChemistryPPTTop">
            <a:extLst>
              <a:ext uri="{FF2B5EF4-FFF2-40B4-BE49-F238E27FC236}">
                <a16:creationId xmlns:a16="http://schemas.microsoft.com/office/drawing/2014/main" id="{B4FB1D4E-57C0-4AFC-A9FE-544F197E9AA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hemistryPPTBottom">
            <a:extLst>
              <a:ext uri="{FF2B5EF4-FFF2-40B4-BE49-F238E27FC236}">
                <a16:creationId xmlns:a16="http://schemas.microsoft.com/office/drawing/2014/main" id="{A4E23FBD-8885-4400-B0A3-09A97E90FB6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2FDD3739-CB11-4CB3-BF6A-7C696AF26686}"/>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8Fa</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7" name="Rectangle 5">
            <a:extLst>
              <a:ext uri="{FF2B5EF4-FFF2-40B4-BE49-F238E27FC236}">
                <a16:creationId xmlns:a16="http://schemas.microsoft.com/office/drawing/2014/main" id="{756ABA1D-F723-40E5-873F-BEF27DEABDEA}"/>
              </a:ext>
            </a:extLst>
          </p:cNvPr>
          <p:cNvSpPr>
            <a:spLocks noGrp="1" noChangeArrowheads="1"/>
          </p:cNvSpPr>
          <p:nvPr>
            <p:ph type="ftr" sz="quarter" idx="10"/>
          </p:nvPr>
        </p:nvSpPr>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46876688"/>
      </p:ext>
    </p:extLst>
  </p:cSld>
  <p:clrMapOvr>
    <a:masterClrMapping/>
  </p:clrMapOvr>
  <p:transition>
    <p:sndAc>
      <p:stSnd>
        <p:snd r:embed="rId1" name="click.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a:extLst>
              <a:ext uri="{FF2B5EF4-FFF2-40B4-BE49-F238E27FC236}">
                <a16:creationId xmlns:a16="http://schemas.microsoft.com/office/drawing/2014/main" id="{C2BE7F09-079F-4DFF-B34F-6DC2F8AC6CD7}"/>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90383071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DE5AF5CF-60DA-4E8F-ADCC-204D1B198DB9}"/>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98461540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a:extLst>
              <a:ext uri="{FF2B5EF4-FFF2-40B4-BE49-F238E27FC236}">
                <a16:creationId xmlns:a16="http://schemas.microsoft.com/office/drawing/2014/main" id="{A3AE2D41-55A3-4921-8B43-B5012BEBFA33}"/>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32046335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a:extLst>
              <a:ext uri="{FF2B5EF4-FFF2-40B4-BE49-F238E27FC236}">
                <a16:creationId xmlns:a16="http://schemas.microsoft.com/office/drawing/2014/main" id="{AC1C536D-CBE9-4040-8043-004D92E8E634}"/>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06473765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a:extLst>
              <a:ext uri="{FF2B5EF4-FFF2-40B4-BE49-F238E27FC236}">
                <a16:creationId xmlns:a16="http://schemas.microsoft.com/office/drawing/2014/main" id="{6F275829-750B-458C-B5D0-0837CCBEF8C6}"/>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56334981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6DAE17FF-0FB2-40B6-BE4E-1FB5336A2893}"/>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79899367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EAE515C-301A-48F5-9EF4-442178213280}"/>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63520624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4E4EB2B8-CB3D-479D-AC33-324E5B38246A}"/>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8723069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a:extLst>
              <a:ext uri="{FF2B5EF4-FFF2-40B4-BE49-F238E27FC236}">
                <a16:creationId xmlns:a16="http://schemas.microsoft.com/office/drawing/2014/main" id="{11150F1B-A136-4224-98B9-577798D820A9}"/>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996211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6D04115-92FC-467E-B2F5-ACB207C52150}" type="datetimeFigureOut">
              <a:rPr lang="en-GB" smtClean="0"/>
              <a:t>29/08/2018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1927357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AA0E1CC9-A648-4866-860E-D26E047A4155}"/>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71559678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B6852267-6668-4567-A15C-03591DEBD9E8}"/>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05950038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a:extLst>
              <a:ext uri="{FF2B5EF4-FFF2-40B4-BE49-F238E27FC236}">
                <a16:creationId xmlns:a16="http://schemas.microsoft.com/office/drawing/2014/main" id="{126B78A4-41F7-4596-8E21-229FBCBCF5D6}"/>
              </a:ext>
            </a:extLst>
          </p:cNvPr>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24247020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70295608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4" y="1383507"/>
            <a:ext cx="8207375" cy="3178969"/>
          </a:xfrm>
          <a:prstGeom prst="rect">
            <a:avLst/>
          </a:prstGeom>
        </p:spPr>
        <p:txBody>
          <a:bodyPr/>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5317427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8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94505209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68313" y="1383507"/>
            <a:ext cx="4027487"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383507"/>
            <a:ext cx="4027488" cy="3178969"/>
          </a:xfrm>
          <a:prstGeom prst="rect">
            <a:avLst/>
          </a:prstGeom>
        </p:spPr>
        <p:txBody>
          <a:bodyPr/>
          <a:lstStyle>
            <a:lvl1pPr>
              <a:defRPr sz="1800"/>
            </a:lvl1pPr>
            <a:lvl2pPr>
              <a:defRPr sz="1800"/>
            </a:lvl2pPr>
            <a:lvl3pPr>
              <a:defRPr sz="1800"/>
            </a:lvl3pPr>
            <a:lvl4pPr>
              <a:defRPr sz="1800"/>
            </a:lvl4pPr>
            <a:lvl5pPr>
              <a:buNone/>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27797110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96502"/>
            <a:ext cx="8229600" cy="803678"/>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56143"/>
            <a:ext cx="4040188"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035965"/>
            <a:ext cx="4040188"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6" y="1556143"/>
            <a:ext cx="4041775" cy="47982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035965"/>
            <a:ext cx="4041775" cy="2665814"/>
          </a:xfrm>
          <a:prstGeom prst="rect">
            <a:avLst/>
          </a:prstGeom>
        </p:spPr>
        <p:txBody>
          <a:bodyPr/>
          <a:lstStyle>
            <a:lvl1pPr>
              <a:defRPr sz="1800"/>
            </a:lvl1pPr>
            <a:lvl2pPr>
              <a:defRPr sz="1800"/>
            </a:lvl2pPr>
            <a:lvl3pPr>
              <a:defRPr sz="1800"/>
            </a:lvl3pPr>
            <a:lvl4pPr>
              <a:defRPr sz="1800"/>
            </a:lvl4pPr>
            <a:lvl5pPr>
              <a:buNone/>
              <a:defRPr sz="18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0253634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72487768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7454672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D04115-92FC-467E-B2F5-ACB207C52150}" type="datetimeFigureOut">
              <a:rPr lang="en-GB" smtClean="0"/>
              <a:t>29/08/2018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42704768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642924"/>
            <a:ext cx="3008313" cy="871538"/>
          </a:xfrm>
          <a:prstGeom prst="rect">
            <a:avLst/>
          </a:prstGeom>
        </p:spPr>
        <p:txBody>
          <a:bodyPr anchor="b"/>
          <a:lstStyle>
            <a:lvl1pPr algn="l">
              <a:defRPr sz="1800" b="1"/>
            </a:lvl1pPr>
          </a:lstStyle>
          <a:p>
            <a:r>
              <a:rPr lang="en-US" dirty="0"/>
              <a:t>Click to edit Master title style</a:t>
            </a:r>
            <a:endParaRPr lang="en-GB" dirty="0"/>
          </a:p>
        </p:txBody>
      </p:sp>
      <p:sp>
        <p:nvSpPr>
          <p:cNvPr id="3" name="Content Placeholder 2"/>
          <p:cNvSpPr>
            <a:spLocks noGrp="1"/>
          </p:cNvSpPr>
          <p:nvPr>
            <p:ph idx="1"/>
          </p:nvPr>
        </p:nvSpPr>
        <p:spPr>
          <a:xfrm>
            <a:off x="3575050" y="642925"/>
            <a:ext cx="5111750" cy="3951698"/>
          </a:xfrm>
          <a:prstGeom prst="rect">
            <a:avLst/>
          </a:prstGeom>
        </p:spPr>
        <p:txBody>
          <a:bodyPr/>
          <a:lstStyle>
            <a:lvl1pPr>
              <a:defRPr sz="1800"/>
            </a:lvl1pPr>
            <a:lvl2pPr>
              <a:defRPr sz="1800"/>
            </a:lvl2pPr>
            <a:lvl3pPr>
              <a:defRPr sz="1800"/>
            </a:lvl3pPr>
            <a:lvl4pPr>
              <a:defRPr sz="1800"/>
            </a:lvl4pPr>
            <a:lvl5pPr>
              <a:buNone/>
              <a:defRPr sz="18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1" y="1553759"/>
            <a:ext cx="3008313" cy="3040864"/>
          </a:xfrm>
          <a:prstGeom prst="rect">
            <a:avLst/>
          </a:prstGeom>
        </p:spPr>
        <p:txBody>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8598471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8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589345"/>
            <a:ext cx="5486400" cy="2956336"/>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71948"/>
            <a:ext cx="5486400" cy="557202"/>
          </a:xfrm>
          <a:prstGeom prst="rect">
            <a:avLst/>
          </a:prstGeom>
        </p:spPr>
        <p:txBody>
          <a:bodyPr anchor="b"/>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79291480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5804" y="627460"/>
            <a:ext cx="8229600" cy="540544"/>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68314" y="1383507"/>
            <a:ext cx="8207375" cy="3178969"/>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58477654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627460"/>
            <a:ext cx="2070100" cy="393501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627460"/>
            <a:ext cx="6057900" cy="3935015"/>
          </a:xfrm>
          <a:prstGeom prst="rect">
            <a:avLst/>
          </a:prstGeom>
        </p:spPr>
        <p:txBody>
          <a:bodyPr vert="eaVert"/>
          <a:lstStyle>
            <a:lvl5pP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46715088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627460"/>
            <a:ext cx="8229600" cy="54054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4" y="1383507"/>
            <a:ext cx="8207375" cy="3178969"/>
          </a:xfrm>
          <a:prstGeom prst="rect">
            <a:avLst/>
          </a:prstGeom>
        </p:spPr>
        <p:txBody>
          <a:bodyPr rtlCol="0">
            <a:normAutofit/>
          </a:bodyPr>
          <a:lstStyle/>
          <a:p>
            <a:pPr lvl="0"/>
            <a:endParaRPr lang="en-GB" noProof="0"/>
          </a:p>
        </p:txBody>
      </p:sp>
      <p:sp>
        <p:nvSpPr>
          <p:cNvPr id="4" name="Rectangle 5"/>
          <p:cNvSpPr>
            <a:spLocks noGrp="1" noChangeArrowheads="1"/>
          </p:cNvSpPr>
          <p:nvPr>
            <p:ph type="ftr" sz="quarter" idx="10"/>
          </p:nvPr>
        </p:nvSpPr>
        <p:spPr>
          <a:ln/>
        </p:spPr>
        <p:txBody>
          <a:bodyPr/>
          <a:lstStyle>
            <a:lvl1pPr>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1505000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04115-92FC-467E-B2F5-ACB207C52150}" type="datetimeFigureOut">
              <a:rPr lang="en-GB" smtClean="0"/>
              <a:t>29/08/2018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184658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t>29/08/2018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299819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D04115-92FC-467E-B2F5-ACB207C52150}" type="datetimeFigureOut">
              <a:rPr lang="en-GB" smtClean="0"/>
              <a:t>29/08/2018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523BC-DE18-4C0D-A2D0-611508312B7C}" type="slidenum">
              <a:rPr lang="en-GB" smtClean="0"/>
              <a:t>‹#›</a:t>
            </a:fld>
            <a:endParaRPr lang="en-GB"/>
          </a:p>
        </p:txBody>
      </p:sp>
    </p:spTree>
    <p:extLst>
      <p:ext uri="{BB962C8B-B14F-4D97-AF65-F5344CB8AC3E}">
        <p14:creationId xmlns:p14="http://schemas.microsoft.com/office/powerpoint/2010/main" val="277877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jpg"/><Relationship Id="rId2" Type="http://schemas.openxmlformats.org/officeDocument/2006/relationships/slideLayout" Target="../slideLayouts/slideLayout27.xml"/><Relationship Id="rId16"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4.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3.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3.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6D04115-92FC-467E-B2F5-ACB207C52150}" type="datetimeFigureOut">
              <a:rPr lang="en-GB" smtClean="0"/>
              <a:t>29/08/2018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D523BC-DE18-4C0D-A2D0-611508312B7C}" type="slidenum">
              <a:rPr lang="en-GB" smtClean="0"/>
              <a:t>‹#›</a:t>
            </a:fld>
            <a:endParaRPr lang="en-GB"/>
          </a:p>
        </p:txBody>
      </p:sp>
    </p:spTree>
    <p:extLst>
      <p:ext uri="{BB962C8B-B14F-4D97-AF65-F5344CB8AC3E}">
        <p14:creationId xmlns:p14="http://schemas.microsoft.com/office/powerpoint/2010/main" val="2639110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2" name="Rectangle 2"/>
          <p:cNvSpPr>
            <a:spLocks noChangeArrowheads="1"/>
          </p:cNvSpPr>
          <p:nvPr userDrawn="1"/>
        </p:nvSpPr>
        <p:spPr bwMode="gray">
          <a:xfrm>
            <a:off x="0" y="4786312"/>
            <a:ext cx="9144000" cy="357188"/>
          </a:xfrm>
          <a:prstGeom prst="rect">
            <a:avLst/>
          </a:prstGeom>
          <a:solidFill>
            <a:srgbClr val="568F86"/>
          </a:solidFill>
          <a:ln>
            <a:noFill/>
          </a:ln>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000000"/>
              </a:solidFill>
              <a:latin typeface="Calibri" panose="020F0502020204030204" pitchFamily="34" charset="0"/>
            </a:endParaRPr>
          </a:p>
        </p:txBody>
      </p:sp>
      <p:sp>
        <p:nvSpPr>
          <p:cNvPr id="10" name="Footer Placeholder 3"/>
          <p:cNvSpPr>
            <a:spLocks noGrp="1"/>
          </p:cNvSpPr>
          <p:nvPr>
            <p:ph type="ftr" sz="quarter" idx="3"/>
          </p:nvPr>
        </p:nvSpPr>
        <p:spPr>
          <a:xfrm>
            <a:off x="468314" y="4839891"/>
            <a:ext cx="8218487" cy="215503"/>
          </a:xfrm>
          <a:prstGeom prst="rect">
            <a:avLst/>
          </a:prstGeom>
        </p:spPr>
        <p:txBody>
          <a:bodyPr/>
          <a:lstStyle>
            <a:lvl1pPr>
              <a:defRPr sz="1100">
                <a:solidFill>
                  <a:schemeClr val="tx1"/>
                </a:solidFill>
                <a:latin typeface="Calibri" panose="020F0502020204030204" pitchFamily="34" charset="0"/>
                <a:cs typeface="Arial" panose="020B0604020202020204" pitchFamily="34" charset="0"/>
              </a:defRPr>
            </a:lvl1pPr>
          </a:lstStyle>
          <a:p>
            <a:pPr algn="ctr" fontAlgn="base">
              <a:spcBef>
                <a:spcPct val="0"/>
              </a:spcBef>
              <a:spcAft>
                <a:spcPct val="0"/>
              </a:spcAft>
              <a:defRPr/>
            </a:pPr>
            <a:r>
              <a:rPr lang="en-GB" dirty="0">
                <a:solidFill>
                  <a:srgbClr val="000000"/>
                </a:solidFill>
              </a:rPr>
              <a:t>© Pearson Education Ltd 2015. Copying permitted for purchasing institution only. </a:t>
            </a:r>
          </a:p>
        </p:txBody>
      </p:sp>
      <p:pic>
        <p:nvPicPr>
          <p:cNvPr id="3" name="Picture 2"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6" name="TextBox 5"/>
          <p:cNvSpPr txBox="1"/>
          <p:nvPr userDrawn="1"/>
        </p:nvSpPr>
        <p:spPr>
          <a:xfrm>
            <a:off x="1763688" y="81000"/>
            <a:ext cx="1008112" cy="270030"/>
          </a:xfrm>
          <a:prstGeom prst="rect">
            <a:avLst/>
          </a:prstGeom>
          <a:noFill/>
        </p:spPr>
        <p:txBody>
          <a:bodyPr wrap="square" rtlCol="0">
            <a:noAutofit/>
          </a:bodyPr>
          <a:lstStyle/>
          <a:p>
            <a:pPr fontAlgn="base">
              <a:spcBef>
                <a:spcPct val="0"/>
              </a:spcBef>
              <a:spcAft>
                <a:spcPct val="0"/>
              </a:spcAft>
            </a:pPr>
            <a:r>
              <a:rPr lang="en-GB" sz="2400" b="1" dirty="0">
                <a:solidFill>
                  <a:srgbClr val="000000"/>
                </a:solidFill>
                <a:latin typeface="Calibri" panose="020F0502020204030204" pitchFamily="34" charset="0"/>
                <a:cs typeface="Arial" panose="020B0604020202020204" pitchFamily="34" charset="0"/>
              </a:rPr>
              <a:t>CB1a</a:t>
            </a:r>
          </a:p>
        </p:txBody>
      </p:sp>
      <p:pic>
        <p:nvPicPr>
          <p:cNvPr id="14" name="Picture 13"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15" name="TextBox 14"/>
          <p:cNvSpPr txBox="1"/>
          <p:nvPr userDrawn="1"/>
        </p:nvSpPr>
        <p:spPr>
          <a:xfrm>
            <a:off x="1763688" y="93304"/>
            <a:ext cx="1008112" cy="283616"/>
          </a:xfrm>
          <a:prstGeom prst="rect">
            <a:avLst/>
          </a:prstGeom>
          <a:noFill/>
        </p:spPr>
        <p:txBody>
          <a:bodyPr wrap="square" rtlCol="0">
            <a:noAutofit/>
          </a:bodyPr>
          <a:lstStyle/>
          <a:p>
            <a:pPr fontAlgn="base">
              <a:spcBef>
                <a:spcPct val="0"/>
              </a:spcBef>
              <a:spcAft>
                <a:spcPct val="0"/>
              </a:spcAft>
            </a:pPr>
            <a:r>
              <a:rPr lang="en-GB" sz="2400" b="1" dirty="0">
                <a:solidFill>
                  <a:srgbClr val="000000"/>
                </a:solidFill>
                <a:latin typeface="Calibri" panose="020F0502020204030204" pitchFamily="34" charset="0"/>
                <a:cs typeface="Arial" panose="020B0604020202020204" pitchFamily="34" charset="0"/>
              </a:rPr>
              <a:t>CB1a</a:t>
            </a:r>
          </a:p>
        </p:txBody>
      </p:sp>
      <p:sp>
        <p:nvSpPr>
          <p:cNvPr id="16" name="TextBox 15"/>
          <p:cNvSpPr txBox="1"/>
          <p:nvPr userDrawn="1"/>
        </p:nvSpPr>
        <p:spPr>
          <a:xfrm>
            <a:off x="2854474" y="129245"/>
            <a:ext cx="5698976" cy="271550"/>
          </a:xfrm>
          <a:prstGeom prst="rect">
            <a:avLst/>
          </a:prstGeom>
          <a:noFill/>
        </p:spPr>
        <p:txBody>
          <a:bodyPr wrap="square" rtlCol="0">
            <a:noAutofit/>
          </a:bodyPr>
          <a:lstStyle/>
          <a:p>
            <a:pPr fontAlgn="base">
              <a:spcBef>
                <a:spcPct val="0"/>
              </a:spcBef>
              <a:spcAft>
                <a:spcPct val="0"/>
              </a:spcAft>
            </a:pPr>
            <a:r>
              <a:rPr lang="en-GB" sz="2000" dirty="0">
                <a:solidFill>
                  <a:srgbClr val="000000"/>
                </a:solidFill>
                <a:latin typeface="Calibri" panose="020F0502020204030204" pitchFamily="34" charset="0"/>
                <a:cs typeface="Arial" panose="020B0604020202020204" pitchFamily="34" charset="0"/>
              </a:rPr>
              <a:t>Microscopes</a:t>
            </a:r>
          </a:p>
        </p:txBody>
      </p:sp>
    </p:spTree>
    <p:extLst>
      <p:ext uri="{BB962C8B-B14F-4D97-AF65-F5344CB8AC3E}">
        <p14:creationId xmlns:p14="http://schemas.microsoft.com/office/powerpoint/2010/main" val="507297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sndAc>
      <p:stSnd>
        <p:snd r:embed="rId16" name="click.wav"/>
      </p:stSnd>
    </p:sndAc>
  </p:transition>
  <p:hf sldNum="0" hdr="0" dt="0"/>
  <p:txStyles>
    <p:titleStyle>
      <a:lvl1pPr algn="ctr" rtl="0" eaLnBrk="0" fontAlgn="base" hangingPunct="0">
        <a:spcBef>
          <a:spcPct val="0"/>
        </a:spcBef>
        <a:spcAft>
          <a:spcPct val="0"/>
        </a:spcAft>
        <a:defRPr sz="4400">
          <a:solidFill>
            <a:srgbClr val="568F86"/>
          </a:solidFill>
          <a:latin typeface="Calibri" panose="020F050202020403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702001"/>
            <a:ext cx="8229600" cy="48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dirty="0"/>
              <a:t>Title or banner area</a:t>
            </a:r>
            <a:endParaRPr lang="en-GB" altLang="en-US" dirty="0"/>
          </a:p>
        </p:txBody>
      </p:sp>
      <p:sp>
        <p:nvSpPr>
          <p:cNvPr id="2051" name="Text Placeholder 2"/>
          <p:cNvSpPr>
            <a:spLocks noGrp="1"/>
          </p:cNvSpPr>
          <p:nvPr>
            <p:ph type="body" idx="1"/>
          </p:nvPr>
        </p:nvSpPr>
        <p:spPr bwMode="auto">
          <a:xfrm>
            <a:off x="457200" y="1385101"/>
            <a:ext cx="8229600" cy="32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Use simple bullet points and lines, with no more than two lines per bullet point if possible.</a:t>
            </a:r>
          </a:p>
          <a:p>
            <a:pPr lvl="0"/>
            <a:r>
              <a:rPr lang="en-GB" altLang="en-US" dirty="0"/>
              <a:t>Try to use a maximum of ten words per line. </a:t>
            </a:r>
          </a:p>
          <a:p>
            <a:pPr lvl="0"/>
            <a:r>
              <a:rPr lang="en-GB" altLang="en-US" dirty="0"/>
              <a:t>Set up generic formatting on this master. </a:t>
            </a:r>
          </a:p>
          <a:p>
            <a:pPr lvl="0"/>
            <a:r>
              <a:rPr lang="en-GB" altLang="en-US" dirty="0"/>
              <a:t>By applying this master to your slides, you’ll maintain consistent font and bullet style.</a:t>
            </a:r>
          </a:p>
          <a:p>
            <a:pPr lvl="0"/>
            <a:r>
              <a:rPr lang="en-GB" altLang="en-US" dirty="0"/>
              <a:t>To change the layout of individual slides, select ‘Slide layout’ and choose the desired layout from the right-hand menu.</a:t>
            </a:r>
          </a:p>
          <a:p>
            <a:pPr lvl="0"/>
            <a:r>
              <a:rPr lang="en-GB" altLang="en-US" dirty="0"/>
              <a:t>Read the PowerPoint guidelines before creating a slide show.</a:t>
            </a:r>
          </a:p>
        </p:txBody>
      </p:sp>
      <p:sp>
        <p:nvSpPr>
          <p:cNvPr id="2" name="Rectangle 2"/>
          <p:cNvSpPr>
            <a:spLocks noChangeArrowheads="1"/>
          </p:cNvSpPr>
          <p:nvPr userDrawn="1"/>
        </p:nvSpPr>
        <p:spPr bwMode="gray">
          <a:xfrm>
            <a:off x="0" y="4786312"/>
            <a:ext cx="9144000" cy="357188"/>
          </a:xfrm>
          <a:prstGeom prst="rect">
            <a:avLst/>
          </a:prstGeom>
          <a:solidFill>
            <a:srgbClr val="568F86"/>
          </a:solidFill>
          <a:ln>
            <a:noFill/>
          </a:ln>
          <a:extLst/>
        </p:spPr>
        <p:txBody>
          <a:bodyPr wrap="none"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defRPr/>
            </a:pPr>
            <a:endParaRPr lang="en-US" altLang="en-US" dirty="0">
              <a:solidFill>
                <a:srgbClr val="000000"/>
              </a:solidFill>
              <a:latin typeface="Calibri" panose="020F0502020204030204" pitchFamily="34" charset="0"/>
            </a:endParaRPr>
          </a:p>
        </p:txBody>
      </p:sp>
      <p:sp>
        <p:nvSpPr>
          <p:cNvPr id="10" name="Footer Placeholder 3"/>
          <p:cNvSpPr>
            <a:spLocks noGrp="1"/>
          </p:cNvSpPr>
          <p:nvPr>
            <p:ph type="ftr" sz="quarter" idx="3"/>
          </p:nvPr>
        </p:nvSpPr>
        <p:spPr>
          <a:xfrm>
            <a:off x="468314" y="4839891"/>
            <a:ext cx="8218487" cy="215503"/>
          </a:xfrm>
          <a:prstGeom prst="rect">
            <a:avLst/>
          </a:prstGeom>
        </p:spPr>
        <p:txBody>
          <a:bodyPr/>
          <a:lstStyle>
            <a:lvl1pPr>
              <a:defRPr sz="1100">
                <a:solidFill>
                  <a:schemeClr val="tx1"/>
                </a:solidFill>
                <a:latin typeface="Calibri" panose="020F0502020204030204" pitchFamily="34" charset="0"/>
                <a:cs typeface="Arial" panose="020B0604020202020204" pitchFamily="34" charset="0"/>
              </a:defRPr>
            </a:lvl1pPr>
          </a:lstStyle>
          <a:p>
            <a:pPr algn="ctr" fontAlgn="base">
              <a:spcBef>
                <a:spcPct val="0"/>
              </a:spcBef>
              <a:spcAft>
                <a:spcPct val="0"/>
              </a:spcAft>
              <a:defRPr/>
            </a:pPr>
            <a:r>
              <a:rPr lang="en-GB" dirty="0">
                <a:solidFill>
                  <a:srgbClr val="000000"/>
                </a:solidFill>
              </a:rPr>
              <a:t>© Pearson Education Ltd 2015. Copying permitted for purchasing institution only. </a:t>
            </a:r>
          </a:p>
        </p:txBody>
      </p:sp>
      <p:pic>
        <p:nvPicPr>
          <p:cNvPr id="3" name="Picture 2"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6" name="TextBox 5"/>
          <p:cNvSpPr txBox="1"/>
          <p:nvPr userDrawn="1"/>
        </p:nvSpPr>
        <p:spPr>
          <a:xfrm>
            <a:off x="1763688" y="81000"/>
            <a:ext cx="1008112" cy="270030"/>
          </a:xfrm>
          <a:prstGeom prst="rect">
            <a:avLst/>
          </a:prstGeom>
          <a:noFill/>
        </p:spPr>
        <p:txBody>
          <a:bodyPr wrap="square" rtlCol="0">
            <a:noAutofit/>
          </a:bodyPr>
          <a:lstStyle/>
          <a:p>
            <a:pPr fontAlgn="base">
              <a:spcBef>
                <a:spcPct val="0"/>
              </a:spcBef>
              <a:spcAft>
                <a:spcPct val="0"/>
              </a:spcAft>
            </a:pPr>
            <a:r>
              <a:rPr lang="en-GB" sz="2400" b="1" dirty="0">
                <a:solidFill>
                  <a:srgbClr val="000000"/>
                </a:solidFill>
                <a:latin typeface="Calibri" panose="020F0502020204030204" pitchFamily="34" charset="0"/>
                <a:cs typeface="Arial" panose="020B0604020202020204" pitchFamily="34" charset="0"/>
              </a:rPr>
              <a:t>CB1a</a:t>
            </a:r>
          </a:p>
        </p:txBody>
      </p:sp>
      <p:pic>
        <p:nvPicPr>
          <p:cNvPr id="14" name="Picture 13" descr="Edexcel GCSE (9-1)&#10;Science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513845"/>
          </a:xfrm>
          <a:prstGeom prst="rect">
            <a:avLst/>
          </a:prstGeom>
        </p:spPr>
      </p:pic>
      <p:sp>
        <p:nvSpPr>
          <p:cNvPr id="15" name="TextBox 14"/>
          <p:cNvSpPr txBox="1"/>
          <p:nvPr userDrawn="1"/>
        </p:nvSpPr>
        <p:spPr>
          <a:xfrm>
            <a:off x="1763688" y="93304"/>
            <a:ext cx="1008112" cy="283616"/>
          </a:xfrm>
          <a:prstGeom prst="rect">
            <a:avLst/>
          </a:prstGeom>
          <a:noFill/>
        </p:spPr>
        <p:txBody>
          <a:bodyPr wrap="square" rtlCol="0">
            <a:noAutofit/>
          </a:bodyPr>
          <a:lstStyle/>
          <a:p>
            <a:pPr fontAlgn="base">
              <a:spcBef>
                <a:spcPct val="0"/>
              </a:spcBef>
              <a:spcAft>
                <a:spcPct val="0"/>
              </a:spcAft>
            </a:pPr>
            <a:r>
              <a:rPr lang="en-GB" sz="2400" b="1" dirty="0">
                <a:solidFill>
                  <a:srgbClr val="000000"/>
                </a:solidFill>
                <a:latin typeface="Calibri" panose="020F0502020204030204" pitchFamily="34" charset="0"/>
                <a:cs typeface="Arial" panose="020B0604020202020204" pitchFamily="34" charset="0"/>
              </a:rPr>
              <a:t>CB1a</a:t>
            </a:r>
          </a:p>
        </p:txBody>
      </p:sp>
      <p:sp>
        <p:nvSpPr>
          <p:cNvPr id="16" name="TextBox 15"/>
          <p:cNvSpPr txBox="1"/>
          <p:nvPr userDrawn="1"/>
        </p:nvSpPr>
        <p:spPr>
          <a:xfrm>
            <a:off x="2854474" y="129245"/>
            <a:ext cx="5698976" cy="271550"/>
          </a:xfrm>
          <a:prstGeom prst="rect">
            <a:avLst/>
          </a:prstGeom>
          <a:noFill/>
        </p:spPr>
        <p:txBody>
          <a:bodyPr wrap="square" rtlCol="0">
            <a:noAutofit/>
          </a:bodyPr>
          <a:lstStyle/>
          <a:p>
            <a:pPr fontAlgn="base">
              <a:spcBef>
                <a:spcPct val="0"/>
              </a:spcBef>
              <a:spcAft>
                <a:spcPct val="0"/>
              </a:spcAft>
            </a:pPr>
            <a:r>
              <a:rPr lang="en-GB" sz="2000" dirty="0">
                <a:solidFill>
                  <a:srgbClr val="000000"/>
                </a:solidFill>
                <a:latin typeface="Calibri" panose="020F0502020204030204" pitchFamily="34" charset="0"/>
                <a:cs typeface="Arial" panose="020B0604020202020204" pitchFamily="34" charset="0"/>
              </a:rPr>
              <a:t>Microscopes</a:t>
            </a:r>
          </a:p>
        </p:txBody>
      </p:sp>
    </p:spTree>
    <p:extLst>
      <p:ext uri="{BB962C8B-B14F-4D97-AF65-F5344CB8AC3E}">
        <p14:creationId xmlns:p14="http://schemas.microsoft.com/office/powerpoint/2010/main" val="240801785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sndAc>
      <p:stSnd>
        <p:snd r:embed="rId16" name="click.wav"/>
      </p:stSnd>
    </p:sndAc>
  </p:transition>
  <p:hf sldNum="0" hdr="0" dt="0"/>
  <p:txStyles>
    <p:titleStyle>
      <a:lvl1pPr algn="ctr" rtl="0" eaLnBrk="0" fontAlgn="base" hangingPunct="0">
        <a:spcBef>
          <a:spcPct val="0"/>
        </a:spcBef>
        <a:spcAft>
          <a:spcPct val="0"/>
        </a:spcAft>
        <a:defRPr sz="4400">
          <a:solidFill>
            <a:srgbClr val="568F86"/>
          </a:solidFill>
          <a:latin typeface="Calibri" panose="020F050202020403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5pPr>
      <a:lvl6pPr marL="2514600" indent="-228600" algn="l" rtl="0" fontAlgn="base">
        <a:spcBef>
          <a:spcPct val="20000"/>
        </a:spcBef>
        <a:spcAft>
          <a:spcPct val="0"/>
        </a:spcAft>
        <a:buFont typeface="Wingdings" pitchFamily="2" charset="2"/>
        <a:defRPr sz="2400">
          <a:solidFill>
            <a:schemeClr val="tx1"/>
          </a:solidFill>
          <a:latin typeface="+mn-lt"/>
        </a:defRPr>
      </a:lvl6pPr>
      <a:lvl7pPr marL="2971800" indent="-228600" algn="l" rtl="0" fontAlgn="base">
        <a:spcBef>
          <a:spcPct val="20000"/>
        </a:spcBef>
        <a:spcAft>
          <a:spcPct val="0"/>
        </a:spcAft>
        <a:buFont typeface="Wingdings" pitchFamily="2" charset="2"/>
        <a:defRPr sz="2400">
          <a:solidFill>
            <a:schemeClr val="tx1"/>
          </a:solidFill>
          <a:latin typeface="+mn-lt"/>
        </a:defRPr>
      </a:lvl7pPr>
      <a:lvl8pPr marL="3429000" indent="-228600" algn="l" rtl="0" fontAlgn="base">
        <a:spcBef>
          <a:spcPct val="20000"/>
        </a:spcBef>
        <a:spcAft>
          <a:spcPct val="0"/>
        </a:spcAft>
        <a:buFont typeface="Wingdings" pitchFamily="2" charset="2"/>
        <a:defRPr sz="2400">
          <a:solidFill>
            <a:schemeClr val="tx1"/>
          </a:solidFill>
          <a:latin typeface="+mn-lt"/>
        </a:defRPr>
      </a:lvl8pPr>
      <a:lvl9pPr marL="3886200" indent="-228600" algn="l" rtl="0" fontAlgn="base">
        <a:spcBef>
          <a:spcPct val="20000"/>
        </a:spcBef>
        <a:spcAft>
          <a:spcPct val="0"/>
        </a:spcAft>
        <a:buFont typeface="Wingdings" pitchFamily="2" charset="2"/>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5" name="Rectangle 3">
            <a:extLst>
              <a:ext uri="{FF2B5EF4-FFF2-40B4-BE49-F238E27FC236}">
                <a16:creationId xmlns:a16="http://schemas.microsoft.com/office/drawing/2014/main" id="{129DE708-D0CB-48AC-8D6A-DBF5B3B597FF}"/>
              </a:ext>
            </a:extLst>
          </p:cNvPr>
          <p:cNvSpPr>
            <a:spLocks noGrp="1" noChangeArrowheads="1"/>
          </p:cNvSpPr>
          <p:nvPr>
            <p:ph type="title"/>
          </p:nvPr>
        </p:nvSpPr>
        <p:spPr bwMode="auto">
          <a:xfrm>
            <a:off x="395288" y="627460"/>
            <a:ext cx="8229600"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Title or banner area</a:t>
            </a:r>
          </a:p>
        </p:txBody>
      </p:sp>
      <p:sp>
        <p:nvSpPr>
          <p:cNvPr id="61446" name="Rectangle 4">
            <a:extLst>
              <a:ext uri="{FF2B5EF4-FFF2-40B4-BE49-F238E27FC236}">
                <a16:creationId xmlns:a16="http://schemas.microsoft.com/office/drawing/2014/main" id="{36313FF3-7BA7-4DB1-A0BA-866BAC1C4A0A}"/>
              </a:ext>
            </a:extLst>
          </p:cNvPr>
          <p:cNvSpPr>
            <a:spLocks noGrp="1" noChangeArrowheads="1"/>
          </p:cNvSpPr>
          <p:nvPr>
            <p:ph type="body" idx="1"/>
          </p:nvPr>
        </p:nvSpPr>
        <p:spPr bwMode="auto">
          <a:xfrm>
            <a:off x="468314" y="1383507"/>
            <a:ext cx="8207375"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Use simple bullet points and lines, with no more than two lines per bullet point if possible.</a:t>
            </a:r>
          </a:p>
          <a:p>
            <a:pPr lvl="0"/>
            <a:r>
              <a:rPr lang="en-GB" altLang="en-US"/>
              <a:t>Try to use a maximum of ten words per line. </a:t>
            </a:r>
          </a:p>
          <a:p>
            <a:pPr lvl="0"/>
            <a:r>
              <a:rPr lang="en-GB" altLang="en-US"/>
              <a:t>Set up generic formatting on this master. </a:t>
            </a:r>
          </a:p>
          <a:p>
            <a:pPr lvl="0"/>
            <a:r>
              <a:rPr lang="en-GB" altLang="en-US"/>
              <a:t>By applying this master to your slides, you’ll maintain consistent font and bullet style.</a:t>
            </a:r>
          </a:p>
          <a:p>
            <a:pPr lvl="0"/>
            <a:r>
              <a:rPr lang="en-GB" altLang="en-US"/>
              <a:t>To change the layout of individual slides, select ‘Slide layout’ and choose the desired layout from the right-hand menu.</a:t>
            </a:r>
          </a:p>
          <a:p>
            <a:pPr lvl="0"/>
            <a:r>
              <a:rPr lang="en-GB" altLang="en-US"/>
              <a:t>Read the PowerPoint guidelines before creating a slide show.</a:t>
            </a:r>
          </a:p>
          <a:p>
            <a:pPr lvl="0"/>
            <a:endParaRPr lang="en-GB" altLang="en-US"/>
          </a:p>
        </p:txBody>
      </p:sp>
      <p:sp>
        <p:nvSpPr>
          <p:cNvPr id="11" name="Rectangle 5">
            <a:extLst>
              <a:ext uri="{FF2B5EF4-FFF2-40B4-BE49-F238E27FC236}">
                <a16:creationId xmlns:a16="http://schemas.microsoft.com/office/drawing/2014/main" id="{F41C33CD-AAE1-4D44-B661-7BCE9C7A30FA}"/>
              </a:ext>
            </a:extLst>
          </p:cNvPr>
          <p:cNvSpPr>
            <a:spLocks noGrp="1" noChangeArrowheads="1"/>
          </p:cNvSpPr>
          <p:nvPr>
            <p:ph type="ftr" sz="quarter" idx="3"/>
          </p:nvPr>
        </p:nvSpPr>
        <p:spPr bwMode="white">
          <a:xfrm>
            <a:off x="468314" y="4893469"/>
            <a:ext cx="8207375" cy="216694"/>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367443519"/>
      </p:ext>
    </p:extLst>
  </p:cSld>
  <p:clrMap bg1="lt1" tx1="dk1" bg2="lt2" tx2="dk2" accent1="accent1" accent2="accent2" accent3="accent3" accent4="accent4" accent5="accent5" accent6="accent6" hlink="hlink" folHlink="folHlink"/>
  <p:sldLayoutIdLst>
    <p:sldLayoutId id="2147483703" r:id="rId1"/>
  </p:sldLayoutIdLst>
  <p:transition>
    <p:sndAc>
      <p:stSnd>
        <p:snd r:embed="rId3" name="click.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build="p" autoUpdateAnimBg="0">
        <p:tmplLst>
          <p:tmpl lvl="1">
            <p:tnLst>
              <p:par>
                <p:cTn presetID="1" presetClass="entr" presetSubtype="0" fill="hold" nodeType="clickEffect">
                  <p:stCondLst>
                    <p:cond delay="0"/>
                  </p:stCondLst>
                  <p:childTnLst>
                    <p:set>
                      <p:cBhvr>
                        <p:cTn dur="1" fill="hold">
                          <p:stCondLst>
                            <p:cond delay="499"/>
                          </p:stCondLst>
                        </p:cTn>
                        <p:tgtEl>
                          <p:spTgt spid="61446"/>
                        </p:tgtEl>
                        <p:attrNameLst>
                          <p:attrName>style.visibility</p:attrName>
                        </p:attrNameLst>
                      </p:cBhvr>
                      <p:to>
                        <p:strVal val="visible"/>
                      </p:to>
                    </p:set>
                  </p:childTnLst>
                </p:cTn>
              </p:par>
            </p:tnLst>
          </p:tmpl>
        </p:tmplLst>
      </p:bldP>
    </p:bldLst>
  </p:timing>
  <p:hf sldNum="0" hdr="0" dt="0"/>
  <p:txStyles>
    <p:titleStyle>
      <a:lvl1pPr algn="ctr" rtl="0" eaLnBrk="0" fontAlgn="base" hangingPunct="0">
        <a:spcBef>
          <a:spcPct val="0"/>
        </a:spcBef>
        <a:spcAft>
          <a:spcPct val="0"/>
        </a:spcAft>
        <a:defRPr sz="3300">
          <a:solidFill>
            <a:srgbClr val="006786"/>
          </a:solidFill>
          <a:latin typeface="+mj-lt"/>
          <a:ea typeface="+mj-ea"/>
          <a:cs typeface="+mj-cs"/>
        </a:defRPr>
      </a:lvl1pPr>
      <a:lvl2pPr algn="ctr" rtl="0" eaLnBrk="0" fontAlgn="base" hangingPunct="0">
        <a:spcBef>
          <a:spcPct val="0"/>
        </a:spcBef>
        <a:spcAft>
          <a:spcPct val="0"/>
        </a:spcAft>
        <a:defRPr sz="3300">
          <a:solidFill>
            <a:srgbClr val="006786"/>
          </a:solidFill>
          <a:latin typeface="Arial" charset="0"/>
        </a:defRPr>
      </a:lvl2pPr>
      <a:lvl3pPr algn="ctr" rtl="0" eaLnBrk="0" fontAlgn="base" hangingPunct="0">
        <a:spcBef>
          <a:spcPct val="0"/>
        </a:spcBef>
        <a:spcAft>
          <a:spcPct val="0"/>
        </a:spcAft>
        <a:defRPr sz="3300">
          <a:solidFill>
            <a:srgbClr val="006786"/>
          </a:solidFill>
          <a:latin typeface="Arial" charset="0"/>
        </a:defRPr>
      </a:lvl3pPr>
      <a:lvl4pPr algn="ctr" rtl="0" eaLnBrk="0" fontAlgn="base" hangingPunct="0">
        <a:spcBef>
          <a:spcPct val="0"/>
        </a:spcBef>
        <a:spcAft>
          <a:spcPct val="0"/>
        </a:spcAft>
        <a:defRPr sz="3300">
          <a:solidFill>
            <a:srgbClr val="006786"/>
          </a:solidFill>
          <a:latin typeface="Arial" charset="0"/>
        </a:defRPr>
      </a:lvl4pPr>
      <a:lvl5pPr algn="ctr" rtl="0" eaLnBrk="0" fontAlgn="base" hangingPunct="0">
        <a:spcBef>
          <a:spcPct val="0"/>
        </a:spcBef>
        <a:spcAft>
          <a:spcPct val="0"/>
        </a:spcAft>
        <a:defRPr sz="3300">
          <a:solidFill>
            <a:srgbClr val="006786"/>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2pPr>
      <a:lvl3pPr marL="8572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4pPr>
      <a:lvl5pPr marL="1543050" indent="-171450" algn="l" rtl="0" eaLnBrk="0" fontAlgn="base" hangingPunct="0">
        <a:spcBef>
          <a:spcPct val="20000"/>
        </a:spcBef>
        <a:spcAft>
          <a:spcPct val="0"/>
        </a:spcAft>
        <a:buFont typeface="Wingdings" panose="05000000000000000000" pitchFamily="2" charset="2"/>
        <a:buChar char="»"/>
        <a:defRPr sz="1800">
          <a:solidFill>
            <a:schemeClr val="tx1"/>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8" descr="ChemistryPPTTop">
            <a:extLst>
              <a:ext uri="{FF2B5EF4-FFF2-40B4-BE49-F238E27FC236}">
                <a16:creationId xmlns:a16="http://schemas.microsoft.com/office/drawing/2014/main" id="{9C6845D4-1035-43E3-9DC5-488129795E9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9" descr="ChemistryPPTBottom">
            <a:extLst>
              <a:ext uri="{FF2B5EF4-FFF2-40B4-BE49-F238E27FC236}">
                <a16:creationId xmlns:a16="http://schemas.microsoft.com/office/drawing/2014/main" id="{5D1D4CFB-C984-4A15-99D6-9E33AE9BB4DE}"/>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a:extLst>
              <a:ext uri="{FF2B5EF4-FFF2-40B4-BE49-F238E27FC236}">
                <a16:creationId xmlns:a16="http://schemas.microsoft.com/office/drawing/2014/main" id="{DCE00641-4C20-4E5A-91E7-BE3A2DCC4236}"/>
              </a:ext>
            </a:extLst>
          </p:cNvPr>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
        <p:nvSpPr>
          <p:cNvPr id="54285" name="Text Box 13">
            <a:extLst>
              <a:ext uri="{FF2B5EF4-FFF2-40B4-BE49-F238E27FC236}">
                <a16:creationId xmlns:a16="http://schemas.microsoft.com/office/drawing/2014/main" id="{7C723E30-C5B2-46DE-9AAC-6339AF4A20E5}"/>
              </a:ext>
            </a:extLst>
          </p:cNvPr>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8Fa</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54286" name="Text Box 14">
            <a:extLst>
              <a:ext uri="{FF2B5EF4-FFF2-40B4-BE49-F238E27FC236}">
                <a16:creationId xmlns:a16="http://schemas.microsoft.com/office/drawing/2014/main" id="{9745B253-3655-4F68-91A5-82D41541E9D8}"/>
              </a:ext>
            </a:extLst>
          </p:cNvPr>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ja-JP" sz="18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Dalton’s atomic model</a:t>
            </a:r>
            <a:endParaRPr kumimoji="0" lang="en-GB"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 name="Text Placeholder 8">
            <a:extLst>
              <a:ext uri="{FF2B5EF4-FFF2-40B4-BE49-F238E27FC236}">
                <a16:creationId xmlns:a16="http://schemas.microsoft.com/office/drawing/2014/main" id="{44ADD1BD-9F18-4422-B051-59CD6D351D7A}"/>
              </a:ext>
            </a:extLst>
          </p:cNvPr>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a:extLst>
              <a:ext uri="{FF2B5EF4-FFF2-40B4-BE49-F238E27FC236}">
                <a16:creationId xmlns:a16="http://schemas.microsoft.com/office/drawing/2014/main" id="{9688EFCD-5B78-4099-84C0-3D7594F46EB3}"/>
              </a:ext>
            </a:extLst>
          </p:cNvPr>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128142030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006786"/>
          </a:solidFill>
          <a:latin typeface="+mn-lt"/>
          <a:ea typeface="+mn-ea"/>
          <a:cs typeface="+mn-cs"/>
        </a:defRPr>
      </a:lvl1pPr>
      <a:lvl2pPr marL="750094" indent="-214313"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2pPr>
      <a:lvl3pPr marL="105608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3pPr>
      <a:lvl4pPr marL="136207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4pPr>
      <a:lvl5pPr marL="1668066"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62" name="Picture 8" descr="ChemistryPPTTo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176" y="0"/>
            <a:ext cx="9140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9" descr="ChemistryPPTBottom"/>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6" y="4799410"/>
            <a:ext cx="9140825"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p:cNvSpPr>
            <a:spLocks noGrp="1" noChangeArrowheads="1"/>
          </p:cNvSpPr>
          <p:nvPr>
            <p:ph type="ftr" sz="quarter" idx="3"/>
          </p:nvPr>
        </p:nvSpPr>
        <p:spPr bwMode="white">
          <a:xfrm>
            <a:off x="468314" y="4893469"/>
            <a:ext cx="8207375" cy="216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50">
                <a:solidFill>
                  <a:schemeClr val="bg1"/>
                </a:solidFill>
                <a:latin typeface="Arial" charset="0"/>
                <a:cs typeface="+mn-cs"/>
              </a:defRPr>
            </a:lvl1pPr>
          </a:lstStyle>
          <a:p>
            <a:pPr defTabSz="685800" fontAlgn="base">
              <a:spcBef>
                <a:spcPct val="0"/>
              </a:spcBef>
              <a:spcAft>
                <a:spcPct val="0"/>
              </a:spcAft>
              <a:defRPr/>
            </a:pPr>
            <a:r>
              <a:rPr lang="en-GB">
                <a:solidFill>
                  <a:srgbClr val="FFFFFF"/>
                </a:solidFill>
              </a:rPr>
              <a:t>© Pearson Education Ltd 2014. Copying permitted for purchasing institution only.  This material is not copyright free.</a:t>
            </a:r>
          </a:p>
        </p:txBody>
      </p:sp>
      <p:sp>
        <p:nvSpPr>
          <p:cNvPr id="54285" name="Text Box 13"/>
          <p:cNvSpPr txBox="1">
            <a:spLocks noChangeArrowheads="1"/>
          </p:cNvSpPr>
          <p:nvPr userDrawn="1"/>
        </p:nvSpPr>
        <p:spPr bwMode="auto">
          <a:xfrm>
            <a:off x="179388" y="141685"/>
            <a:ext cx="792162" cy="270272"/>
          </a:xfrm>
          <a:prstGeom prst="rect">
            <a:avLst/>
          </a:prstGeom>
          <a:noFill/>
          <a:ln w="9525">
            <a:noFill/>
            <a:miter lim="800000"/>
            <a:headEnd/>
            <a:tailEnd/>
          </a:ln>
        </p:spPr>
        <p:txBody>
          <a:bodyPr lIns="0" tIns="27000" rIns="0" bIns="2700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GB" altLang="en-US" sz="1650" b="0" i="0" u="none" strike="noStrike" kern="1200" cap="none" spc="0" normalizeH="0" baseline="0" noProof="0">
                <a:ln>
                  <a:noFill/>
                </a:ln>
                <a:solidFill>
                  <a:srgbClr val="FFFFFF"/>
                </a:solidFill>
                <a:effectLst/>
                <a:uLnTx/>
                <a:uFillTx/>
                <a:latin typeface="Arial Black" panose="020B0A04020102020204" pitchFamily="34" charset="0"/>
                <a:ea typeface="+mn-ea"/>
                <a:cs typeface="Arial" panose="020B0604020202020204" pitchFamily="34" charset="0"/>
              </a:rPr>
              <a:t>7Ga</a:t>
            </a:r>
            <a:endParaRPr kumimoji="0" lang="en-GB" altLang="en-US" sz="1350" b="0" i="0" u="none" strike="noStrike" kern="1200" cap="none" spc="0" normalizeH="0" baseline="0" noProof="0">
              <a:ln>
                <a:noFill/>
              </a:ln>
              <a:solidFill>
                <a:srgbClr val="000000"/>
              </a:solidFill>
              <a:effectLst/>
              <a:uLnTx/>
              <a:uFillTx/>
              <a:latin typeface="Arial Black" panose="020B0A04020102020204" pitchFamily="34" charset="0"/>
              <a:ea typeface="+mn-ea"/>
              <a:cs typeface="Arial" panose="020B0604020202020204" pitchFamily="34" charset="0"/>
            </a:endParaRPr>
          </a:p>
        </p:txBody>
      </p:sp>
      <p:sp>
        <p:nvSpPr>
          <p:cNvPr id="54286" name="Text Box 14"/>
          <p:cNvSpPr txBox="1">
            <a:spLocks noChangeArrowheads="1"/>
          </p:cNvSpPr>
          <p:nvPr userDrawn="1"/>
        </p:nvSpPr>
        <p:spPr bwMode="auto">
          <a:xfrm>
            <a:off x="1104901" y="165497"/>
            <a:ext cx="6335713" cy="270272"/>
          </a:xfrm>
          <a:prstGeom prst="rect">
            <a:avLst/>
          </a:prstGeom>
          <a:noFill/>
          <a:ln w="9525">
            <a:noFill/>
            <a:miter lim="800000"/>
            <a:headEnd/>
            <a:tailEnd/>
          </a:ln>
          <a:effectLst/>
        </p:spPr>
        <p:txBody>
          <a:bodyPr lIns="27000" tIns="27000" rIns="27000" bIns="27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GB"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Solids, liquids and gases</a:t>
            </a:r>
          </a:p>
        </p:txBody>
      </p:sp>
      <p:sp>
        <p:nvSpPr>
          <p:cNvPr id="9" name="Text Placeholder 8"/>
          <p:cNvSpPr>
            <a:spLocks noGrp="1"/>
          </p:cNvSpPr>
          <p:nvPr>
            <p:ph type="body" idx="1"/>
          </p:nvPr>
        </p:nvSpPr>
        <p:spPr bwMode="auto">
          <a:xfrm>
            <a:off x="469900" y="1200151"/>
            <a:ext cx="82169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0968" name="Title Placeholder 9"/>
          <p:cNvSpPr>
            <a:spLocks noGrp="1"/>
          </p:cNvSpPr>
          <p:nvPr>
            <p:ph type="title"/>
          </p:nvPr>
        </p:nvSpPr>
        <p:spPr bwMode="auto">
          <a:xfrm>
            <a:off x="457200" y="535781"/>
            <a:ext cx="8229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Tree>
    <p:extLst>
      <p:ext uri="{BB962C8B-B14F-4D97-AF65-F5344CB8AC3E}">
        <p14:creationId xmlns:p14="http://schemas.microsoft.com/office/powerpoint/2010/main" val="329364641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hf sldNum="0" hdr="0" dt="0"/>
  <p:txStyles>
    <p:titleStyle>
      <a:lvl1pPr marL="333375" indent="-333375" algn="l" rtl="0" eaLnBrk="0" fontAlgn="base" hangingPunct="0">
        <a:spcBef>
          <a:spcPct val="0"/>
        </a:spcBef>
        <a:spcAft>
          <a:spcPct val="0"/>
        </a:spcAft>
        <a:defRPr sz="1800" b="1">
          <a:solidFill>
            <a:schemeClr val="tx1"/>
          </a:solidFill>
          <a:latin typeface="+mj-lt"/>
          <a:ea typeface="+mj-ea"/>
          <a:cs typeface="+mj-cs"/>
        </a:defRPr>
      </a:lvl1pPr>
      <a:lvl2pPr marL="333375" indent="-333375" algn="l" rtl="0" eaLnBrk="0" fontAlgn="base" hangingPunct="0">
        <a:spcBef>
          <a:spcPct val="0"/>
        </a:spcBef>
        <a:spcAft>
          <a:spcPct val="0"/>
        </a:spcAft>
        <a:defRPr sz="1800" b="1">
          <a:solidFill>
            <a:schemeClr val="tx1"/>
          </a:solidFill>
          <a:latin typeface="Arial" charset="0"/>
        </a:defRPr>
      </a:lvl2pPr>
      <a:lvl3pPr marL="333375" indent="-333375" algn="l" rtl="0" eaLnBrk="0" fontAlgn="base" hangingPunct="0">
        <a:spcBef>
          <a:spcPct val="0"/>
        </a:spcBef>
        <a:spcAft>
          <a:spcPct val="0"/>
        </a:spcAft>
        <a:defRPr sz="1800" b="1">
          <a:solidFill>
            <a:schemeClr val="tx1"/>
          </a:solidFill>
          <a:latin typeface="Arial" charset="0"/>
        </a:defRPr>
      </a:lvl3pPr>
      <a:lvl4pPr marL="333375" indent="-333375" algn="l" rtl="0" eaLnBrk="0" fontAlgn="base" hangingPunct="0">
        <a:spcBef>
          <a:spcPct val="0"/>
        </a:spcBef>
        <a:spcAft>
          <a:spcPct val="0"/>
        </a:spcAft>
        <a:defRPr sz="1800" b="1">
          <a:solidFill>
            <a:schemeClr val="tx1"/>
          </a:solidFill>
          <a:latin typeface="Arial" charset="0"/>
        </a:defRPr>
      </a:lvl4pPr>
      <a:lvl5pPr marL="333375" indent="-333375" algn="l" rtl="0" eaLnBrk="0" fontAlgn="base" hangingPunct="0">
        <a:spcBef>
          <a:spcPct val="0"/>
        </a:spcBef>
        <a:spcAft>
          <a:spcPct val="0"/>
        </a:spcAft>
        <a:defRPr sz="1800" b="1">
          <a:solidFill>
            <a:schemeClr val="tx1"/>
          </a:solidFill>
          <a:latin typeface="Arial" charset="0"/>
        </a:defRPr>
      </a:lvl5pPr>
      <a:lvl6pPr marL="342900" algn="ctr" rtl="0" fontAlgn="base">
        <a:spcBef>
          <a:spcPct val="0"/>
        </a:spcBef>
        <a:spcAft>
          <a:spcPct val="0"/>
        </a:spcAft>
        <a:defRPr sz="3300">
          <a:solidFill>
            <a:srgbClr val="934C74"/>
          </a:solidFill>
          <a:latin typeface="Arial" charset="0"/>
        </a:defRPr>
      </a:lvl6pPr>
      <a:lvl7pPr marL="685800" algn="ctr" rtl="0" fontAlgn="base">
        <a:spcBef>
          <a:spcPct val="0"/>
        </a:spcBef>
        <a:spcAft>
          <a:spcPct val="0"/>
        </a:spcAft>
        <a:defRPr sz="3300">
          <a:solidFill>
            <a:srgbClr val="934C74"/>
          </a:solidFill>
          <a:latin typeface="Arial" charset="0"/>
        </a:defRPr>
      </a:lvl7pPr>
      <a:lvl8pPr marL="1028700" algn="ctr" rtl="0" fontAlgn="base">
        <a:spcBef>
          <a:spcPct val="0"/>
        </a:spcBef>
        <a:spcAft>
          <a:spcPct val="0"/>
        </a:spcAft>
        <a:defRPr sz="3300">
          <a:solidFill>
            <a:srgbClr val="934C74"/>
          </a:solidFill>
          <a:latin typeface="Arial" charset="0"/>
        </a:defRPr>
      </a:lvl8pPr>
      <a:lvl9pPr marL="1371600" algn="ctr" rtl="0" fontAlgn="base">
        <a:spcBef>
          <a:spcPct val="0"/>
        </a:spcBef>
        <a:spcAft>
          <a:spcPct val="0"/>
        </a:spcAft>
        <a:defRPr sz="3300">
          <a:solidFill>
            <a:srgbClr val="934C74"/>
          </a:solidFill>
          <a:latin typeface="Arial" charset="0"/>
        </a:defRPr>
      </a:lvl9pPr>
    </p:titleStyle>
    <p:bodyStyle>
      <a:lvl1pPr marL="333375" algn="l" rtl="0" eaLnBrk="0" fontAlgn="base" hangingPunct="0">
        <a:spcBef>
          <a:spcPct val="20000"/>
        </a:spcBef>
        <a:spcAft>
          <a:spcPct val="0"/>
        </a:spcAft>
        <a:buFont typeface="Wingdings" panose="05000000000000000000" pitchFamily="2" charset="2"/>
        <a:defRPr sz="1800">
          <a:solidFill>
            <a:srgbClr val="006786"/>
          </a:solidFill>
          <a:latin typeface="+mn-lt"/>
          <a:ea typeface="+mn-ea"/>
          <a:cs typeface="+mn-cs"/>
        </a:defRPr>
      </a:lvl1pPr>
      <a:lvl2pPr marL="750094" indent="-214313"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2pPr>
      <a:lvl3pPr marL="105608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3pPr>
      <a:lvl4pPr marL="1362075"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4pPr>
      <a:lvl5pPr marL="1668066" indent="-171450" algn="l" rtl="0" eaLnBrk="0" fontAlgn="base" hangingPunct="0">
        <a:spcBef>
          <a:spcPct val="20000"/>
        </a:spcBef>
        <a:spcAft>
          <a:spcPct val="0"/>
        </a:spcAft>
        <a:buFont typeface="Wingdings" panose="05000000000000000000" pitchFamily="2" charset="2"/>
        <a:buChar char="»"/>
        <a:defRPr sz="1800">
          <a:solidFill>
            <a:srgbClr val="006786"/>
          </a:solidFill>
          <a:latin typeface="+mn-lt"/>
        </a:defRPr>
      </a:lvl5pPr>
      <a:lvl6pPr marL="1885950" indent="-171450" algn="l" rtl="0" fontAlgn="base">
        <a:spcBef>
          <a:spcPct val="20000"/>
        </a:spcBef>
        <a:spcAft>
          <a:spcPct val="0"/>
        </a:spcAft>
        <a:buFont typeface="Wingdings" pitchFamily="2" charset="2"/>
        <a:defRPr sz="1800">
          <a:solidFill>
            <a:schemeClr val="tx1"/>
          </a:solidFill>
          <a:latin typeface="+mn-lt"/>
        </a:defRPr>
      </a:lvl6pPr>
      <a:lvl7pPr marL="2228850" indent="-171450" algn="l" rtl="0" fontAlgn="base">
        <a:spcBef>
          <a:spcPct val="20000"/>
        </a:spcBef>
        <a:spcAft>
          <a:spcPct val="0"/>
        </a:spcAft>
        <a:buFont typeface="Wingdings" pitchFamily="2" charset="2"/>
        <a:defRPr sz="1800">
          <a:solidFill>
            <a:schemeClr val="tx1"/>
          </a:solidFill>
          <a:latin typeface="+mn-lt"/>
        </a:defRPr>
      </a:lvl7pPr>
      <a:lvl8pPr marL="2571750" indent="-171450" algn="l" rtl="0" fontAlgn="base">
        <a:spcBef>
          <a:spcPct val="20000"/>
        </a:spcBef>
        <a:spcAft>
          <a:spcPct val="0"/>
        </a:spcAft>
        <a:buFont typeface="Wingdings" pitchFamily="2" charset="2"/>
        <a:defRPr sz="1800">
          <a:solidFill>
            <a:schemeClr val="tx1"/>
          </a:solidFill>
          <a:latin typeface="+mn-lt"/>
        </a:defRPr>
      </a:lvl8pPr>
      <a:lvl9pPr marL="2914650" indent="-171450" algn="l" rtl="0" fontAlgn="base">
        <a:spcBef>
          <a:spcPct val="20000"/>
        </a:spcBef>
        <a:spcAft>
          <a:spcPct val="0"/>
        </a:spcAft>
        <a:buFont typeface="Wingdings" pitchFamily="2" charset="2"/>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lgf1bPGFfY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65T4ReLkjCg" TargetMode="External"/><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hyperlink" Target="https://www.youtube.com/watch?v=M_eScIAl8Dg"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youtube.com/watch?v=yUQ9aaVY7-I"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eg"/><Relationship Id="rId7" Type="http://schemas.openxmlformats.org/officeDocument/2006/relationships/hyperlink" Target="https://www.pearsonactivelearn.com/" TargetMode="External"/><Relationship Id="rId2" Type="http://schemas.openxmlformats.org/officeDocument/2006/relationships/hyperlink" Target="https://www.google.com/url?sa=i&amp;rct=j&amp;q=&amp;esrc=s&amp;source=images&amp;cd=&amp;cad=rja&amp;uact=8&amp;docid=jqW08-cNR02bFM&amp;tbnid=1yOS7qKZC7nt7M:&amp;ved=0CAUQjRw&amp;url=https://about.twitter.com/press/brand-assets&amp;ei=4IJOU6PDIaGj0QWG3YCYBQ&amp;bvm=bv.64764171,d.d2k&amp;psig=AFQjCNHm-AHzRwCHqY2bzscR0whZP3HBzQ&amp;ust=1397740639231888"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hyperlink" Target="https://highamspark.fireflycloud.net/" TargetMode="External"/><Relationship Id="rId10" Type="http://schemas.openxmlformats.org/officeDocument/2006/relationships/image" Target="../media/image8.png"/><Relationship Id="rId4" Type="http://schemas.openxmlformats.org/officeDocument/2006/relationships/hyperlink" Target="http://www.twitter.com/hpscience" TargetMode="External"/><Relationship Id="rId9" Type="http://schemas.openxmlformats.org/officeDocument/2006/relationships/hyperlink" Target="https://www.youtube.com/channel/UCuvnztKGXBYUuEm6LUmFLG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296915" y="0"/>
            <a:ext cx="8229600" cy="857250"/>
          </a:xfrm>
        </p:spPr>
        <p:txBody>
          <a:bodyPr/>
          <a:lstStyle/>
          <a:p>
            <a:r>
              <a:rPr lang="en-GB" dirty="0"/>
              <a:t>Resources</a:t>
            </a:r>
          </a:p>
        </p:txBody>
      </p:sp>
      <p:sp>
        <p:nvSpPr>
          <p:cNvPr id="3" name="TextBox 2"/>
          <p:cNvSpPr txBox="1"/>
          <p:nvPr/>
        </p:nvSpPr>
        <p:spPr>
          <a:xfrm>
            <a:off x="107505" y="1060452"/>
            <a:ext cx="2376264" cy="3046988"/>
          </a:xfrm>
          <a:prstGeom prst="rect">
            <a:avLst/>
          </a:prstGeom>
          <a:noFill/>
          <a:ln w="25400">
            <a:solidFill>
              <a:schemeClr val="tx1"/>
            </a:solidFill>
          </a:ln>
        </p:spPr>
        <p:txBody>
          <a:bodyPr wrap="square" rtlCol="0">
            <a:spAutoFit/>
          </a:bodyPr>
          <a:lstStyle/>
          <a:p>
            <a:r>
              <a:rPr lang="en-US" sz="2400" b="1" dirty="0"/>
              <a:t>Worksheets</a:t>
            </a:r>
          </a:p>
          <a:p>
            <a:r>
              <a:rPr lang="en-US" sz="2400" b="1" dirty="0"/>
              <a:t>7Ga6 solid or liquid</a:t>
            </a:r>
          </a:p>
          <a:p>
            <a:endParaRPr lang="en-US" sz="2400" b="1" dirty="0"/>
          </a:p>
          <a:p>
            <a:r>
              <a:rPr lang="en-US" sz="2400" b="1" dirty="0"/>
              <a:t>h/w recommendation 7Fe8 revision w/s</a:t>
            </a:r>
            <a:endParaRPr lang="en-US" dirty="0"/>
          </a:p>
        </p:txBody>
      </p:sp>
      <p:sp>
        <p:nvSpPr>
          <p:cNvPr id="7" name="TextBox 6"/>
          <p:cNvSpPr txBox="1"/>
          <p:nvPr/>
        </p:nvSpPr>
        <p:spPr>
          <a:xfrm>
            <a:off x="2627784" y="1077213"/>
            <a:ext cx="6516215" cy="3323987"/>
          </a:xfrm>
          <a:prstGeom prst="rect">
            <a:avLst/>
          </a:prstGeom>
          <a:noFill/>
          <a:ln w="25400">
            <a:solidFill>
              <a:schemeClr val="tx1"/>
            </a:solidFill>
          </a:ln>
        </p:spPr>
        <p:txBody>
          <a:bodyPr wrap="square" rtlCol="0">
            <a:spAutoFit/>
          </a:bodyPr>
          <a:lstStyle/>
          <a:p>
            <a:r>
              <a:rPr lang="en-US" sz="2400" b="1" dirty="0"/>
              <a:t>Practical</a:t>
            </a:r>
          </a:p>
          <a:p>
            <a:r>
              <a:rPr lang="en-US" sz="2400" b="1" dirty="0"/>
              <a:t>7Ge2 &amp; 3 </a:t>
            </a:r>
            <a:r>
              <a:rPr lang="en-US" dirty="0"/>
              <a:t>see teacher &amp; tech notes – do not need w/s</a:t>
            </a:r>
          </a:p>
          <a:p>
            <a:r>
              <a:rPr lang="en-US" dirty="0"/>
              <a:t>Probably teacher demos but could be run as a circus</a:t>
            </a:r>
          </a:p>
          <a:p>
            <a:r>
              <a:rPr lang="en-GB" b="1" dirty="0"/>
              <a:t>Equipment </a:t>
            </a:r>
            <a:r>
              <a:rPr lang="en-GB" dirty="0"/>
              <a:t>(per station) </a:t>
            </a:r>
          </a:p>
          <a:p>
            <a:r>
              <a:rPr lang="en-GB" dirty="0"/>
              <a:t>Sealed syringes (half filled with air)</a:t>
            </a:r>
          </a:p>
          <a:p>
            <a:r>
              <a:rPr lang="en-GB" dirty="0"/>
              <a:t>Up side down glass of water (glass, card, water basin)</a:t>
            </a:r>
          </a:p>
          <a:p>
            <a:r>
              <a:rPr lang="en-GB" dirty="0"/>
              <a:t>Drinking straw &amp; glass of drinking water</a:t>
            </a:r>
          </a:p>
          <a:p>
            <a:r>
              <a:rPr lang="en-GB" dirty="0"/>
              <a:t>Teacher demo </a:t>
            </a:r>
          </a:p>
          <a:p>
            <a:r>
              <a:rPr lang="en-GB" dirty="0"/>
              <a:t>Egg in bottle – see next slide for method &amp; equipment </a:t>
            </a:r>
            <a:endParaRPr lang="en-US" dirty="0"/>
          </a:p>
          <a:p>
            <a:r>
              <a:rPr lang="en-US" dirty="0"/>
              <a:t>Collapsing can demo – collapsing can, water trough, large tongs</a:t>
            </a:r>
          </a:p>
          <a:p>
            <a:r>
              <a:rPr lang="en-US" dirty="0"/>
              <a:t>Magdeburg hemispheres – hemispheres already set up </a:t>
            </a:r>
          </a:p>
        </p:txBody>
      </p:sp>
    </p:spTree>
    <p:extLst>
      <p:ext uri="{BB962C8B-B14F-4D97-AF65-F5344CB8AC3E}">
        <p14:creationId xmlns:p14="http://schemas.microsoft.com/office/powerpoint/2010/main" val="329201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D57D61-F64A-464C-A8EF-00F4EE5BBF0B}"/>
              </a:ext>
            </a:extLst>
          </p:cNvPr>
          <p:cNvSpPr/>
          <p:nvPr/>
        </p:nvSpPr>
        <p:spPr>
          <a:xfrm>
            <a:off x="6588224" y="349771"/>
            <a:ext cx="2808312" cy="507831"/>
          </a:xfrm>
          <a:prstGeom prst="rect">
            <a:avLst/>
          </a:prstGeom>
        </p:spPr>
        <p:txBody>
          <a:bodyPr wrap="square">
            <a:spAutoFit/>
          </a:bodyPr>
          <a:lstStyle/>
          <a:p>
            <a:r>
              <a:rPr lang="en-GB" sz="900" dirty="0">
                <a:hlinkClick r:id="rId2"/>
              </a:rPr>
              <a:t>https://www.youtube.com/watch?v=lgf1bPGFfYg</a:t>
            </a:r>
            <a:endParaRPr lang="en-GB" sz="900" dirty="0"/>
          </a:p>
          <a:p>
            <a:r>
              <a:rPr lang="en-GB" sz="900" dirty="0"/>
              <a:t>Green cartoon – popping ears &amp; crushed bottle in air plane &amp; altitude</a:t>
            </a:r>
          </a:p>
        </p:txBody>
      </p:sp>
      <p:sp>
        <p:nvSpPr>
          <p:cNvPr id="10" name="Title 9">
            <a:extLst>
              <a:ext uri="{FF2B5EF4-FFF2-40B4-BE49-F238E27FC236}">
                <a16:creationId xmlns:a16="http://schemas.microsoft.com/office/drawing/2014/main" id="{56BDBF35-9B14-43FD-95C8-6F039C843079}"/>
              </a:ext>
            </a:extLst>
          </p:cNvPr>
          <p:cNvSpPr>
            <a:spLocks noGrp="1"/>
          </p:cNvSpPr>
          <p:nvPr>
            <p:ph type="title"/>
          </p:nvPr>
        </p:nvSpPr>
        <p:spPr>
          <a:xfrm>
            <a:off x="0" y="0"/>
            <a:ext cx="5724128" cy="699542"/>
          </a:xfrm>
        </p:spPr>
        <p:txBody>
          <a:bodyPr>
            <a:normAutofit/>
          </a:bodyPr>
          <a:lstStyle/>
          <a:p>
            <a:pPr algn="l"/>
            <a:r>
              <a:rPr lang="en-GB" sz="3600" u="sng" dirty="0"/>
              <a:t>Air pressure demonstrations</a:t>
            </a:r>
          </a:p>
        </p:txBody>
      </p:sp>
      <p:pic>
        <p:nvPicPr>
          <p:cNvPr id="11" name="Picture 10">
            <a:extLst>
              <a:ext uri="{FF2B5EF4-FFF2-40B4-BE49-F238E27FC236}">
                <a16:creationId xmlns:a16="http://schemas.microsoft.com/office/drawing/2014/main" id="{1F6B343B-6C9D-4ECF-9372-F34A8D17F650}"/>
              </a:ext>
            </a:extLst>
          </p:cNvPr>
          <p:cNvPicPr>
            <a:picLocks noChangeAspect="1"/>
          </p:cNvPicPr>
          <p:nvPr/>
        </p:nvPicPr>
        <p:blipFill>
          <a:blip r:embed="rId3"/>
          <a:stretch>
            <a:fillRect/>
          </a:stretch>
        </p:blipFill>
        <p:spPr>
          <a:xfrm>
            <a:off x="251520" y="966242"/>
            <a:ext cx="8640960" cy="2541612"/>
          </a:xfrm>
          <a:prstGeom prst="rect">
            <a:avLst/>
          </a:prstGeom>
        </p:spPr>
      </p:pic>
      <p:sp>
        <p:nvSpPr>
          <p:cNvPr id="12" name="Rectangle 11">
            <a:extLst>
              <a:ext uri="{FF2B5EF4-FFF2-40B4-BE49-F238E27FC236}">
                <a16:creationId xmlns:a16="http://schemas.microsoft.com/office/drawing/2014/main" id="{E4A2D1A0-8A47-482D-9103-5499538F3F1D}"/>
              </a:ext>
            </a:extLst>
          </p:cNvPr>
          <p:cNvSpPr/>
          <p:nvPr/>
        </p:nvSpPr>
        <p:spPr>
          <a:xfrm>
            <a:off x="863588" y="3795886"/>
            <a:ext cx="7416824" cy="1261884"/>
          </a:xfrm>
          <a:prstGeom prst="rect">
            <a:avLst/>
          </a:prstGeom>
        </p:spPr>
        <p:txBody>
          <a:bodyPr wrap="square">
            <a:spAutoFit/>
          </a:bodyPr>
          <a:lstStyle/>
          <a:p>
            <a:r>
              <a:rPr lang="en-GB" sz="2800" dirty="0">
                <a:solidFill>
                  <a:srgbClr val="FF3300"/>
                </a:solidFill>
              </a:rPr>
              <a:t>a</a:t>
            </a:r>
            <a:r>
              <a:rPr lang="en-GB" dirty="0">
                <a:solidFill>
                  <a:srgbClr val="FF3300"/>
                </a:solidFill>
              </a:rPr>
              <a:t>. </a:t>
            </a:r>
            <a:r>
              <a:rPr lang="en-GB" sz="2400" dirty="0">
                <a:solidFill>
                  <a:srgbClr val="FF3300"/>
                </a:solidFill>
              </a:rPr>
              <a:t>The drawing should show the same number of particles but closer together. </a:t>
            </a:r>
          </a:p>
          <a:p>
            <a:r>
              <a:rPr lang="en-GB" sz="2400" dirty="0">
                <a:solidFill>
                  <a:srgbClr val="FF3300"/>
                </a:solidFill>
              </a:rPr>
              <a:t>b.  more particles are hitting the sides </a:t>
            </a:r>
          </a:p>
        </p:txBody>
      </p:sp>
    </p:spTree>
    <p:extLst>
      <p:ext uri="{BB962C8B-B14F-4D97-AF65-F5344CB8AC3E}">
        <p14:creationId xmlns:p14="http://schemas.microsoft.com/office/powerpoint/2010/main" val="199884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693E2E-3C34-4787-849F-018232727760}"/>
              </a:ext>
            </a:extLst>
          </p:cNvPr>
          <p:cNvPicPr>
            <a:picLocks noChangeAspect="1"/>
          </p:cNvPicPr>
          <p:nvPr/>
        </p:nvPicPr>
        <p:blipFill>
          <a:blip r:embed="rId2"/>
          <a:stretch>
            <a:fillRect/>
          </a:stretch>
        </p:blipFill>
        <p:spPr>
          <a:xfrm>
            <a:off x="495523" y="1707654"/>
            <a:ext cx="3328605" cy="2664296"/>
          </a:xfrm>
          <a:prstGeom prst="rect">
            <a:avLst/>
          </a:prstGeom>
        </p:spPr>
      </p:pic>
      <p:sp>
        <p:nvSpPr>
          <p:cNvPr id="6" name="Rectangle 5">
            <a:extLst>
              <a:ext uri="{FF2B5EF4-FFF2-40B4-BE49-F238E27FC236}">
                <a16:creationId xmlns:a16="http://schemas.microsoft.com/office/drawing/2014/main" id="{79086634-472D-453F-B607-DC8656DBB42B}"/>
              </a:ext>
            </a:extLst>
          </p:cNvPr>
          <p:cNvSpPr/>
          <p:nvPr/>
        </p:nvSpPr>
        <p:spPr>
          <a:xfrm>
            <a:off x="0" y="79801"/>
            <a:ext cx="4572000" cy="1200329"/>
          </a:xfrm>
          <a:prstGeom prst="rect">
            <a:avLst/>
          </a:prstGeom>
        </p:spPr>
        <p:txBody>
          <a:bodyPr>
            <a:spAutoFit/>
          </a:bodyPr>
          <a:lstStyle/>
          <a:p>
            <a:r>
              <a:rPr lang="en-GB" sz="2400" dirty="0"/>
              <a:t>Explain how air pressure keeps the water in the glass. Include a diagram in your answer.</a:t>
            </a:r>
          </a:p>
        </p:txBody>
      </p:sp>
      <p:sp>
        <p:nvSpPr>
          <p:cNvPr id="7" name="Rectangle 6">
            <a:extLst>
              <a:ext uri="{FF2B5EF4-FFF2-40B4-BE49-F238E27FC236}">
                <a16:creationId xmlns:a16="http://schemas.microsoft.com/office/drawing/2014/main" id="{8BE92649-1731-4A1B-ADCD-150E834E5516}"/>
              </a:ext>
            </a:extLst>
          </p:cNvPr>
          <p:cNvSpPr/>
          <p:nvPr/>
        </p:nvSpPr>
        <p:spPr>
          <a:xfrm>
            <a:off x="6588224" y="33635"/>
            <a:ext cx="2571304" cy="923330"/>
          </a:xfrm>
          <a:prstGeom prst="rect">
            <a:avLst/>
          </a:prstGeom>
        </p:spPr>
        <p:txBody>
          <a:bodyPr wrap="square">
            <a:spAutoFit/>
          </a:bodyPr>
          <a:lstStyle/>
          <a:p>
            <a:r>
              <a:rPr lang="en-GB" dirty="0">
                <a:hlinkClick r:id="rId3"/>
              </a:rPr>
              <a:t>https://www.youtube.com/watch?v=65T4ReLkjCg</a:t>
            </a:r>
            <a:endParaRPr lang="en-GB" dirty="0"/>
          </a:p>
          <a:p>
            <a:endParaRPr lang="en-GB" dirty="0"/>
          </a:p>
        </p:txBody>
      </p:sp>
      <p:pic>
        <p:nvPicPr>
          <p:cNvPr id="8" name="Picture 7">
            <a:extLst>
              <a:ext uri="{FF2B5EF4-FFF2-40B4-BE49-F238E27FC236}">
                <a16:creationId xmlns:a16="http://schemas.microsoft.com/office/drawing/2014/main" id="{CEB442CC-4DC7-45CB-94D6-D6A7A830AECA}"/>
              </a:ext>
            </a:extLst>
          </p:cNvPr>
          <p:cNvPicPr>
            <a:picLocks noChangeAspect="1"/>
          </p:cNvPicPr>
          <p:nvPr/>
        </p:nvPicPr>
        <p:blipFill>
          <a:blip r:embed="rId4"/>
          <a:stretch>
            <a:fillRect/>
          </a:stretch>
        </p:blipFill>
        <p:spPr>
          <a:xfrm>
            <a:off x="4308067" y="627764"/>
            <a:ext cx="4294298" cy="4221923"/>
          </a:xfrm>
          <a:prstGeom prst="rect">
            <a:avLst/>
          </a:prstGeom>
        </p:spPr>
      </p:pic>
      <p:sp>
        <p:nvSpPr>
          <p:cNvPr id="11" name="Rectangle 10">
            <a:extLst>
              <a:ext uri="{FF2B5EF4-FFF2-40B4-BE49-F238E27FC236}">
                <a16:creationId xmlns:a16="http://schemas.microsoft.com/office/drawing/2014/main" id="{D73F1E71-70B6-4570-A73D-E562D7B07FBA}"/>
              </a:ext>
            </a:extLst>
          </p:cNvPr>
          <p:cNvSpPr/>
          <p:nvPr/>
        </p:nvSpPr>
        <p:spPr>
          <a:xfrm>
            <a:off x="6455216" y="4849686"/>
            <a:ext cx="2688784" cy="246221"/>
          </a:xfrm>
          <a:prstGeom prst="rect">
            <a:avLst/>
          </a:prstGeom>
        </p:spPr>
        <p:txBody>
          <a:bodyPr wrap="square">
            <a:spAutoFit/>
          </a:bodyPr>
          <a:lstStyle/>
          <a:p>
            <a:r>
              <a:rPr lang="en-GB" sz="1000" dirty="0"/>
              <a:t>See resources sheet for fuller explanation</a:t>
            </a:r>
          </a:p>
        </p:txBody>
      </p:sp>
    </p:spTree>
    <p:extLst>
      <p:ext uri="{BB962C8B-B14F-4D97-AF65-F5344CB8AC3E}">
        <p14:creationId xmlns:p14="http://schemas.microsoft.com/office/powerpoint/2010/main" val="34967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57C893-3B3B-4C1B-8F53-7B67EAC841D5}"/>
              </a:ext>
            </a:extLst>
          </p:cNvPr>
          <p:cNvPicPr>
            <a:picLocks noChangeAspect="1"/>
          </p:cNvPicPr>
          <p:nvPr/>
        </p:nvPicPr>
        <p:blipFill>
          <a:blip r:embed="rId2"/>
          <a:stretch>
            <a:fillRect/>
          </a:stretch>
        </p:blipFill>
        <p:spPr>
          <a:xfrm>
            <a:off x="5076056" y="366711"/>
            <a:ext cx="3810000" cy="4410075"/>
          </a:xfrm>
          <a:prstGeom prst="rect">
            <a:avLst/>
          </a:prstGeom>
        </p:spPr>
      </p:pic>
      <p:sp>
        <p:nvSpPr>
          <p:cNvPr id="4" name="Rectangle 3">
            <a:extLst>
              <a:ext uri="{FF2B5EF4-FFF2-40B4-BE49-F238E27FC236}">
                <a16:creationId xmlns:a16="http://schemas.microsoft.com/office/drawing/2014/main" id="{8ED379A1-3322-4312-B1EF-FF04D430BEAD}"/>
              </a:ext>
            </a:extLst>
          </p:cNvPr>
          <p:cNvSpPr/>
          <p:nvPr/>
        </p:nvSpPr>
        <p:spPr>
          <a:xfrm>
            <a:off x="0" y="79801"/>
            <a:ext cx="4572000" cy="1200329"/>
          </a:xfrm>
          <a:prstGeom prst="rect">
            <a:avLst/>
          </a:prstGeom>
        </p:spPr>
        <p:txBody>
          <a:bodyPr>
            <a:spAutoFit/>
          </a:bodyPr>
          <a:lstStyle/>
          <a:p>
            <a:r>
              <a:rPr lang="en-GB" sz="2400" dirty="0"/>
              <a:t>Explain how air pressure allows us to use a drinking straw. Include a diagram in your answer.</a:t>
            </a:r>
          </a:p>
        </p:txBody>
      </p:sp>
      <p:sp>
        <p:nvSpPr>
          <p:cNvPr id="6" name="TextBox 5">
            <a:extLst>
              <a:ext uri="{FF2B5EF4-FFF2-40B4-BE49-F238E27FC236}">
                <a16:creationId xmlns:a16="http://schemas.microsoft.com/office/drawing/2014/main" id="{EC26FAE5-7DE4-4B7B-88AC-77DC9105C484}"/>
              </a:ext>
            </a:extLst>
          </p:cNvPr>
          <p:cNvSpPr txBox="1"/>
          <p:nvPr/>
        </p:nvSpPr>
        <p:spPr>
          <a:xfrm>
            <a:off x="-48816" y="1492842"/>
            <a:ext cx="4764832" cy="3046988"/>
          </a:xfrm>
          <a:prstGeom prst="rect">
            <a:avLst/>
          </a:prstGeom>
          <a:noFill/>
        </p:spPr>
        <p:txBody>
          <a:bodyPr wrap="square" rtlCol="0">
            <a:spAutoFit/>
          </a:bodyPr>
          <a:lstStyle/>
          <a:p>
            <a:r>
              <a:rPr lang="en-GB" sz="3200" dirty="0"/>
              <a:t>Sucking reduces the pressure inside the straw. The air pressure outside is greater than the pressure inside straw so the liquid is pushed up the straw</a:t>
            </a:r>
          </a:p>
        </p:txBody>
      </p:sp>
      <p:sp>
        <p:nvSpPr>
          <p:cNvPr id="7" name="Rectangle 6">
            <a:extLst>
              <a:ext uri="{FF2B5EF4-FFF2-40B4-BE49-F238E27FC236}">
                <a16:creationId xmlns:a16="http://schemas.microsoft.com/office/drawing/2014/main" id="{850601E3-1AD4-45F1-A24B-2A8E5E601C5F}"/>
              </a:ext>
            </a:extLst>
          </p:cNvPr>
          <p:cNvSpPr/>
          <p:nvPr/>
        </p:nvSpPr>
        <p:spPr>
          <a:xfrm>
            <a:off x="5076056" y="915566"/>
            <a:ext cx="1944216" cy="2520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811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C695D-7784-47A5-9430-DF4A1D187383}"/>
              </a:ext>
            </a:extLst>
          </p:cNvPr>
          <p:cNvPicPr>
            <a:picLocks noChangeAspect="1"/>
          </p:cNvPicPr>
          <p:nvPr/>
        </p:nvPicPr>
        <p:blipFill>
          <a:blip r:embed="rId2"/>
          <a:stretch>
            <a:fillRect/>
          </a:stretch>
        </p:blipFill>
        <p:spPr>
          <a:xfrm>
            <a:off x="0" y="3003798"/>
            <a:ext cx="9144000" cy="1981696"/>
          </a:xfrm>
          <a:prstGeom prst="rect">
            <a:avLst/>
          </a:prstGeom>
        </p:spPr>
      </p:pic>
      <p:sp>
        <p:nvSpPr>
          <p:cNvPr id="4" name="Rectangle 3">
            <a:extLst>
              <a:ext uri="{FF2B5EF4-FFF2-40B4-BE49-F238E27FC236}">
                <a16:creationId xmlns:a16="http://schemas.microsoft.com/office/drawing/2014/main" id="{A48CC4F5-D474-4B10-8C9B-FBE4901536CF}"/>
              </a:ext>
            </a:extLst>
          </p:cNvPr>
          <p:cNvSpPr/>
          <p:nvPr/>
        </p:nvSpPr>
        <p:spPr>
          <a:xfrm>
            <a:off x="107504" y="158006"/>
            <a:ext cx="3160464" cy="2677656"/>
          </a:xfrm>
          <a:prstGeom prst="rect">
            <a:avLst/>
          </a:prstGeom>
        </p:spPr>
        <p:txBody>
          <a:bodyPr wrap="square">
            <a:spAutoFit/>
          </a:bodyPr>
          <a:lstStyle/>
          <a:p>
            <a:r>
              <a:rPr lang="en-GB" sz="2400" dirty="0"/>
              <a:t>Describe what happens in the experiment shown opposite. Explain how air pressure makes the egg go into flask. Include a diagram in your answer.</a:t>
            </a:r>
          </a:p>
        </p:txBody>
      </p:sp>
      <p:pic>
        <p:nvPicPr>
          <p:cNvPr id="5" name="Picture 4">
            <a:extLst>
              <a:ext uri="{FF2B5EF4-FFF2-40B4-BE49-F238E27FC236}">
                <a16:creationId xmlns:a16="http://schemas.microsoft.com/office/drawing/2014/main" id="{E0C7512C-170B-4BFB-8125-F1CE29BDF3C4}"/>
              </a:ext>
            </a:extLst>
          </p:cNvPr>
          <p:cNvPicPr>
            <a:picLocks noChangeAspect="1"/>
          </p:cNvPicPr>
          <p:nvPr/>
        </p:nvPicPr>
        <p:blipFill>
          <a:blip r:embed="rId3"/>
          <a:stretch>
            <a:fillRect/>
          </a:stretch>
        </p:blipFill>
        <p:spPr>
          <a:xfrm>
            <a:off x="3560812" y="394594"/>
            <a:ext cx="1656184" cy="2646586"/>
          </a:xfrm>
          <a:prstGeom prst="rect">
            <a:avLst/>
          </a:prstGeom>
        </p:spPr>
      </p:pic>
      <p:pic>
        <p:nvPicPr>
          <p:cNvPr id="6" name="Picture 2" descr="Image result for egg into bottle experiment">
            <a:extLst>
              <a:ext uri="{FF2B5EF4-FFF2-40B4-BE49-F238E27FC236}">
                <a16:creationId xmlns:a16="http://schemas.microsoft.com/office/drawing/2014/main" id="{37485D71-9271-4D5C-B410-D41920A56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25512"/>
            <a:ext cx="2857500" cy="25407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C7F49A7-CD71-40F3-8F23-4CF9137F92EF}"/>
              </a:ext>
            </a:extLst>
          </p:cNvPr>
          <p:cNvSpPr/>
          <p:nvPr/>
        </p:nvSpPr>
        <p:spPr>
          <a:xfrm>
            <a:off x="3416796" y="25262"/>
            <a:ext cx="1944215" cy="738664"/>
          </a:xfrm>
          <a:prstGeom prst="rect">
            <a:avLst/>
          </a:prstGeom>
        </p:spPr>
        <p:txBody>
          <a:bodyPr wrap="square">
            <a:spAutoFit/>
          </a:bodyPr>
          <a:lstStyle/>
          <a:p>
            <a:r>
              <a:rPr lang="en-GB" sz="1200" dirty="0">
                <a:hlinkClick r:id="rId5"/>
              </a:rPr>
              <a:t>https://www.youtube.com/watch?v=M_eScIAl8Dg</a:t>
            </a:r>
            <a:endParaRPr lang="en-GB" sz="1200" dirty="0"/>
          </a:p>
          <a:p>
            <a:endParaRPr lang="en-GB" dirty="0"/>
          </a:p>
        </p:txBody>
      </p:sp>
    </p:spTree>
    <p:extLst>
      <p:ext uri="{BB962C8B-B14F-4D97-AF65-F5344CB8AC3E}">
        <p14:creationId xmlns:p14="http://schemas.microsoft.com/office/powerpoint/2010/main" val="243524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59B3CB-4107-42F6-A604-E1BBADABC8BD}"/>
              </a:ext>
            </a:extLst>
          </p:cNvPr>
          <p:cNvSpPr txBox="1"/>
          <p:nvPr/>
        </p:nvSpPr>
        <p:spPr>
          <a:xfrm>
            <a:off x="107504" y="123478"/>
            <a:ext cx="4170040" cy="523220"/>
          </a:xfrm>
          <a:prstGeom prst="rect">
            <a:avLst/>
          </a:prstGeom>
          <a:noFill/>
        </p:spPr>
        <p:txBody>
          <a:bodyPr wrap="square" rtlCol="0">
            <a:spAutoFit/>
          </a:bodyPr>
          <a:lstStyle/>
          <a:p>
            <a:r>
              <a:rPr lang="en-GB" sz="2800" u="sng" dirty="0"/>
              <a:t>Magdeburg hemispheres</a:t>
            </a:r>
            <a:endParaRPr lang="en-GB" dirty="0"/>
          </a:p>
        </p:txBody>
      </p:sp>
      <p:sp>
        <p:nvSpPr>
          <p:cNvPr id="7" name="AutoShape 26">
            <a:extLst>
              <a:ext uri="{FF2B5EF4-FFF2-40B4-BE49-F238E27FC236}">
                <a16:creationId xmlns:a16="http://schemas.microsoft.com/office/drawing/2014/main" id="{FEABB0E3-25E6-4952-8A8D-B31B1763F11E}"/>
              </a:ext>
            </a:extLst>
          </p:cNvPr>
          <p:cNvSpPr>
            <a:spLocks noChangeArrowheads="1"/>
          </p:cNvSpPr>
          <p:nvPr/>
        </p:nvSpPr>
        <p:spPr bwMode="auto">
          <a:xfrm>
            <a:off x="5107112" y="99593"/>
            <a:ext cx="3879552" cy="1015259"/>
          </a:xfrm>
          <a:prstGeom prst="roundRect">
            <a:avLst>
              <a:gd name="adj" fmla="val 6856"/>
            </a:avLst>
          </a:prstGeom>
          <a:noFill/>
          <a:ln w="25400">
            <a:noFill/>
            <a:round/>
            <a:headEnd/>
            <a:tailEnd/>
          </a:ln>
          <a:effectLst/>
          <a:extLst/>
        </p:spPr>
        <p:txBody>
          <a:bodyPr lIns="91416" tIns="45708" rIns="91416" bIns="45708"/>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0" indent="0">
              <a:tabLst>
                <a:tab pos="407074" algn="l"/>
              </a:tabLst>
            </a:pPr>
            <a:r>
              <a:rPr lang="en-GB" altLang="en-US" dirty="0">
                <a:sym typeface="Wingdings 2" pitchFamily="18" charset="2"/>
              </a:rPr>
              <a:t>Watch video on p116 of active book (first part only) &amp; do Magdeburg sphere experiment</a:t>
            </a:r>
            <a:endParaRPr lang="en-GB" altLang="en-US" dirty="0">
              <a:solidFill>
                <a:schemeClr val="bg1"/>
              </a:solidFill>
              <a:sym typeface="Wingdings 2" pitchFamily="18" charset="2"/>
            </a:endParaRPr>
          </a:p>
        </p:txBody>
      </p:sp>
      <p:pic>
        <p:nvPicPr>
          <p:cNvPr id="2054" name="Picture 6" descr="Image result for magdeburg hemispheres experiment">
            <a:extLst>
              <a:ext uri="{FF2B5EF4-FFF2-40B4-BE49-F238E27FC236}">
                <a16:creationId xmlns:a16="http://schemas.microsoft.com/office/drawing/2014/main" id="{A66E7F65-1D15-4845-904E-667B8C692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88" y="1154327"/>
            <a:ext cx="4104456" cy="347546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1BF608-E3AF-4F78-A93B-2839AC0EBC25}"/>
              </a:ext>
            </a:extLst>
          </p:cNvPr>
          <p:cNvSpPr txBox="1"/>
          <p:nvPr/>
        </p:nvSpPr>
        <p:spPr>
          <a:xfrm>
            <a:off x="4572000" y="1322399"/>
            <a:ext cx="4398912" cy="1569660"/>
          </a:xfrm>
          <a:prstGeom prst="rect">
            <a:avLst/>
          </a:prstGeom>
          <a:noFill/>
        </p:spPr>
        <p:txBody>
          <a:bodyPr wrap="square" rtlCol="0">
            <a:spAutoFit/>
          </a:bodyPr>
          <a:lstStyle/>
          <a:p>
            <a:r>
              <a:rPr lang="en-GB" sz="3200" dirty="0"/>
              <a:t>A </a:t>
            </a:r>
            <a:r>
              <a:rPr lang="en-GB" sz="3200" b="1" dirty="0"/>
              <a:t>vacuum</a:t>
            </a:r>
            <a:r>
              <a:rPr lang="en-GB" sz="3200" dirty="0"/>
              <a:t> is completely empty space. It contains no particles.</a:t>
            </a:r>
          </a:p>
        </p:txBody>
      </p:sp>
      <p:sp>
        <p:nvSpPr>
          <p:cNvPr id="12" name="Rectangle 11">
            <a:extLst>
              <a:ext uri="{FF2B5EF4-FFF2-40B4-BE49-F238E27FC236}">
                <a16:creationId xmlns:a16="http://schemas.microsoft.com/office/drawing/2014/main" id="{4DD8BB6C-9643-401E-8D6D-5A88A56D9B81}"/>
              </a:ext>
            </a:extLst>
          </p:cNvPr>
          <p:cNvSpPr/>
          <p:nvPr/>
        </p:nvSpPr>
        <p:spPr>
          <a:xfrm>
            <a:off x="4394324" y="3060132"/>
            <a:ext cx="4572000" cy="1569660"/>
          </a:xfrm>
          <a:prstGeom prst="rect">
            <a:avLst/>
          </a:prstGeom>
        </p:spPr>
        <p:txBody>
          <a:bodyPr>
            <a:spAutoFit/>
          </a:bodyPr>
          <a:lstStyle/>
          <a:p>
            <a:r>
              <a:rPr lang="en-GB" sz="2400" dirty="0"/>
              <a:t>Explain how air pressure keeps the hemispheres together. Include a diagram and the above definition of a vacuum in your answer.</a:t>
            </a:r>
          </a:p>
        </p:txBody>
      </p:sp>
    </p:spTree>
    <p:extLst>
      <p:ext uri="{BB962C8B-B14F-4D97-AF65-F5344CB8AC3E}">
        <p14:creationId xmlns:p14="http://schemas.microsoft.com/office/powerpoint/2010/main" val="177705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7D7DFE-9668-40F1-B5CE-A0503CABF424}"/>
              </a:ext>
            </a:extLst>
          </p:cNvPr>
          <p:cNvSpPr/>
          <p:nvPr/>
        </p:nvSpPr>
        <p:spPr>
          <a:xfrm>
            <a:off x="8727" y="693538"/>
            <a:ext cx="9144000" cy="830997"/>
          </a:xfrm>
          <a:prstGeom prst="rect">
            <a:avLst/>
          </a:prstGeom>
        </p:spPr>
        <p:txBody>
          <a:bodyPr wrap="square">
            <a:spAutoFit/>
          </a:bodyPr>
          <a:lstStyle/>
          <a:p>
            <a:r>
              <a:rPr lang="en-GB" sz="2400" dirty="0"/>
              <a:t>Explain how air pressure makes the can collapse. Include a diagram in your answer.</a:t>
            </a:r>
          </a:p>
        </p:txBody>
      </p:sp>
      <p:sp>
        <p:nvSpPr>
          <p:cNvPr id="3" name="Rectangle 2">
            <a:extLst>
              <a:ext uri="{FF2B5EF4-FFF2-40B4-BE49-F238E27FC236}">
                <a16:creationId xmlns:a16="http://schemas.microsoft.com/office/drawing/2014/main" id="{FE7990B5-02AB-4734-8B4F-A6E41D5C210B}"/>
              </a:ext>
            </a:extLst>
          </p:cNvPr>
          <p:cNvSpPr/>
          <p:nvPr/>
        </p:nvSpPr>
        <p:spPr>
          <a:xfrm>
            <a:off x="251520" y="35408"/>
            <a:ext cx="2304157" cy="646331"/>
          </a:xfrm>
          <a:prstGeom prst="rect">
            <a:avLst/>
          </a:prstGeom>
        </p:spPr>
        <p:txBody>
          <a:bodyPr wrap="none">
            <a:spAutoFit/>
          </a:bodyPr>
          <a:lstStyle/>
          <a:p>
            <a:r>
              <a:rPr lang="en-GB" sz="3600" b="1" dirty="0"/>
              <a:t>Homework</a:t>
            </a:r>
            <a:endParaRPr lang="en-GB" sz="3600" dirty="0"/>
          </a:p>
        </p:txBody>
      </p:sp>
      <p:sp>
        <p:nvSpPr>
          <p:cNvPr id="4" name="Rectangle 3">
            <a:extLst>
              <a:ext uri="{FF2B5EF4-FFF2-40B4-BE49-F238E27FC236}">
                <a16:creationId xmlns:a16="http://schemas.microsoft.com/office/drawing/2014/main" id="{67BDBA77-5CAF-402C-810E-FE5F6ECB4289}"/>
              </a:ext>
            </a:extLst>
          </p:cNvPr>
          <p:cNvSpPr/>
          <p:nvPr/>
        </p:nvSpPr>
        <p:spPr>
          <a:xfrm>
            <a:off x="4067944" y="1923678"/>
            <a:ext cx="4572000" cy="2308324"/>
          </a:xfrm>
          <a:prstGeom prst="rect">
            <a:avLst/>
          </a:prstGeom>
        </p:spPr>
        <p:txBody>
          <a:bodyPr>
            <a:spAutoFit/>
          </a:bodyPr>
          <a:lstStyle/>
          <a:p>
            <a:r>
              <a:rPr lang="en-GB" dirty="0">
                <a:hlinkClick r:id="rId2"/>
              </a:rPr>
              <a:t>https://www.youtube.com/watch?v=yUQ9aaVY7-I</a:t>
            </a:r>
            <a:endParaRPr lang="en-GB" dirty="0"/>
          </a:p>
          <a:p>
            <a:endParaRPr lang="en-GB" dirty="0"/>
          </a:p>
          <a:p>
            <a:r>
              <a:rPr lang="en-GB" sz="3600" dirty="0"/>
              <a:t>Watch teacher demo or this video</a:t>
            </a:r>
          </a:p>
          <a:p>
            <a:endParaRPr lang="en-GB" dirty="0"/>
          </a:p>
        </p:txBody>
      </p:sp>
      <p:pic>
        <p:nvPicPr>
          <p:cNvPr id="1026" name="Picture 2" descr="Image result for collapsing can experiment">
            <a:extLst>
              <a:ext uri="{FF2B5EF4-FFF2-40B4-BE49-F238E27FC236}">
                <a16:creationId xmlns:a16="http://schemas.microsoft.com/office/drawing/2014/main" id="{983D075E-9702-46CD-A256-FC923ABE9F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779662"/>
            <a:ext cx="2887583" cy="2787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78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animal pictures">
            <a:extLst>
              <a:ext uri="{FF2B5EF4-FFF2-40B4-BE49-F238E27FC236}">
                <a16:creationId xmlns:a16="http://schemas.microsoft.com/office/drawing/2014/main" id="{4798A47E-FED4-41AB-B8D7-2568F4E77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0"/>
            <a:ext cx="5314009"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567" y="0"/>
            <a:ext cx="5314008" cy="5232202"/>
          </a:xfrm>
          <a:prstGeom prst="rect">
            <a:avLst/>
          </a:prstGeom>
          <a:solidFill>
            <a:srgbClr val="996633"/>
          </a:solidFill>
        </p:spPr>
        <p:txBody>
          <a:bodyPr wrap="square">
            <a:spAutoFit/>
          </a:bodyPr>
          <a:lstStyle/>
          <a:p>
            <a:r>
              <a:rPr lang="en-GB" sz="4400" b="1" dirty="0"/>
              <a:t>Homework:</a:t>
            </a:r>
          </a:p>
          <a:p>
            <a:r>
              <a:rPr lang="en-GB" sz="2800" dirty="0"/>
              <a:t>Previous slide: Why does the can collapse?</a:t>
            </a:r>
          </a:p>
          <a:p>
            <a:r>
              <a:rPr lang="en-US" sz="2800" dirty="0"/>
              <a:t>w/s 7Ga 8 – revision w/s</a:t>
            </a:r>
          </a:p>
          <a:p>
            <a:endParaRPr lang="en-US" sz="2200" dirty="0"/>
          </a:p>
          <a:p>
            <a:r>
              <a:rPr lang="en-US" sz="2800" dirty="0"/>
              <a:t>Active learn: </a:t>
            </a:r>
          </a:p>
          <a:p>
            <a:r>
              <a:rPr lang="en-US" sz="2800" dirty="0"/>
              <a:t>Exercises 7Ge developing, secure &amp; exceeding</a:t>
            </a:r>
          </a:p>
          <a:p>
            <a:endParaRPr lang="en-US" dirty="0"/>
          </a:p>
          <a:p>
            <a:endParaRPr lang="en-US" dirty="0"/>
          </a:p>
          <a:p>
            <a:r>
              <a:rPr lang="en-US" sz="4000" b="1" dirty="0"/>
              <a:t>Date due:</a:t>
            </a:r>
          </a:p>
          <a:p>
            <a:endParaRPr lang="en-GB" sz="2400" b="1" dirty="0"/>
          </a:p>
        </p:txBody>
      </p:sp>
    </p:spTree>
    <p:extLst>
      <p:ext uri="{BB962C8B-B14F-4D97-AF65-F5344CB8AC3E}">
        <p14:creationId xmlns:p14="http://schemas.microsoft.com/office/powerpoint/2010/main" val="1875699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32306"/>
            <a:ext cx="8928992" cy="707886"/>
          </a:xfrm>
          <a:prstGeom prst="rect">
            <a:avLst/>
          </a:prstGeom>
          <a:noFill/>
        </p:spPr>
        <p:txBody>
          <a:bodyPr wrap="square" rtlCol="0">
            <a:spAutoFit/>
          </a:bodyPr>
          <a:lstStyle/>
          <a:p>
            <a:pPr algn="ctr"/>
            <a:r>
              <a:rPr lang="en-GB" sz="4000" u="sng" dirty="0">
                <a:solidFill>
                  <a:schemeClr val="tx1">
                    <a:lumMod val="75000"/>
                    <a:lumOff val="25000"/>
                  </a:schemeClr>
                </a:solidFill>
              </a:rPr>
              <a:t>Key words</a:t>
            </a:r>
          </a:p>
        </p:txBody>
      </p:sp>
      <p:pic>
        <p:nvPicPr>
          <p:cNvPr id="2" name="Picture 1">
            <a:extLst>
              <a:ext uri="{FF2B5EF4-FFF2-40B4-BE49-F238E27FC236}">
                <a16:creationId xmlns:a16="http://schemas.microsoft.com/office/drawing/2014/main" id="{5F3D4A83-A93D-424B-892F-EA4CCD5F3507}"/>
              </a:ext>
            </a:extLst>
          </p:cNvPr>
          <p:cNvPicPr>
            <a:picLocks noChangeAspect="1"/>
          </p:cNvPicPr>
          <p:nvPr/>
        </p:nvPicPr>
        <p:blipFill>
          <a:blip r:embed="rId2"/>
          <a:stretch>
            <a:fillRect/>
          </a:stretch>
        </p:blipFill>
        <p:spPr>
          <a:xfrm>
            <a:off x="0" y="987574"/>
            <a:ext cx="9144000" cy="1673595"/>
          </a:xfrm>
          <a:prstGeom prst="rect">
            <a:avLst/>
          </a:prstGeom>
        </p:spPr>
      </p:pic>
    </p:spTree>
    <p:extLst>
      <p:ext uri="{BB962C8B-B14F-4D97-AF65-F5344CB8AC3E}">
        <p14:creationId xmlns:p14="http://schemas.microsoft.com/office/powerpoint/2010/main" val="185742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06C8A544-057F-475D-89B3-1AB48431B2BF}"/>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40DE8843-0517-485F-B1C4-ED90DB7CD2AE}"/>
              </a:ext>
            </a:extLst>
          </p:cNvPr>
          <p:cNvSpPr>
            <a:spLocks noGrp="1" noChangeArrowheads="1"/>
          </p:cNvSpPr>
          <p:nvPr>
            <p:ph idx="1"/>
          </p:nvPr>
        </p:nvSpPr>
        <p:spPr/>
        <p:txBody>
          <a:bodyPr/>
          <a:lstStyle/>
          <a:p>
            <a:pPr marL="407194" lvl="1" indent="-267891" eaLnBrk="1" hangingPunct="1">
              <a:spcBef>
                <a:spcPct val="40000"/>
              </a:spcBef>
            </a:pPr>
            <a:r>
              <a:rPr lang="en-GB" altLang="en-US" sz="2100" dirty="0"/>
              <a:t>Describe how moving gas particles cause pressure when they hit the walls of their container.</a:t>
            </a:r>
          </a:p>
          <a:p>
            <a:pPr marL="407194" lvl="1" indent="-267891" eaLnBrk="1" hangingPunct="1">
              <a:spcBef>
                <a:spcPct val="40000"/>
              </a:spcBef>
            </a:pPr>
            <a:r>
              <a:rPr lang="en-GB" altLang="en-US" sz="2100" dirty="0"/>
              <a:t>Recognise some effects of pressure (e.g. blowing up a balloon).</a:t>
            </a:r>
          </a:p>
          <a:p>
            <a:pPr marL="407194" lvl="1" indent="-267891" eaLnBrk="1" hangingPunct="1">
              <a:spcBef>
                <a:spcPct val="40000"/>
              </a:spcBef>
            </a:pPr>
            <a:r>
              <a:rPr lang="en-GB" altLang="en-US" sz="2100" dirty="0"/>
              <a:t>Explain that more particles in a container will cause a greater pressure.</a:t>
            </a:r>
          </a:p>
          <a:p>
            <a:pPr marL="407194" lvl="1" indent="-267891" eaLnBrk="1" hangingPunct="1">
              <a:spcBef>
                <a:spcPct val="40000"/>
              </a:spcBef>
              <a:buClr>
                <a:srgbClr val="006786"/>
              </a:buClr>
            </a:pPr>
            <a:r>
              <a:rPr lang="en-GB" altLang="en-US" sz="2100" dirty="0"/>
              <a:t>Correctly use the word: pressure.</a:t>
            </a:r>
          </a:p>
        </p:txBody>
      </p:sp>
      <p:sp>
        <p:nvSpPr>
          <p:cNvPr id="56323" name="Rectangle 5">
            <a:extLst>
              <a:ext uri="{FF2B5EF4-FFF2-40B4-BE49-F238E27FC236}">
                <a16:creationId xmlns:a16="http://schemas.microsoft.com/office/drawing/2014/main" id="{17C09FD0-8E34-470D-905F-0568299598A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schemeClr val="bg1"/>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833880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500"/>
                                        <p:tgtEl>
                                          <p:spTgt spid="56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fade">
                                      <p:cBhvr>
                                        <p:cTn id="17" dur="500"/>
                                        <p:tgtEl>
                                          <p:spTgt spid="563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fade">
                                      <p:cBhvr>
                                        <p:cTn id="22" dur="500"/>
                                        <p:tgtEl>
                                          <p:spTgt spid="56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961A8EB-CE57-4EF7-9F69-F8FDB2EEFB1E}"/>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1E38721A-C4CE-49C3-A906-F2583BBA72D9}"/>
              </a:ext>
            </a:extLst>
          </p:cNvPr>
          <p:cNvSpPr>
            <a:spLocks noGrp="1" noChangeArrowheads="1"/>
          </p:cNvSpPr>
          <p:nvPr>
            <p:ph idx="4294967295"/>
          </p:nvPr>
        </p:nvSpPr>
        <p:spPr/>
        <p:txBody>
          <a:bodyPr/>
          <a:lstStyle/>
          <a:p>
            <a:pPr marL="407194" lvl="1" indent="-267891" eaLnBrk="1" hangingPunct="1">
              <a:spcBef>
                <a:spcPct val="40000"/>
              </a:spcBef>
            </a:pPr>
            <a:r>
              <a:rPr lang="en-GB" altLang="en-US" sz="2100"/>
              <a:t>Explain the ways in which gas pressure can be increased (more particles introduced into a container, container is made smaller, gas is heated).</a:t>
            </a:r>
          </a:p>
          <a:p>
            <a:pPr marL="407194" lvl="1" indent="-267891" eaLnBrk="1" hangingPunct="1">
              <a:spcBef>
                <a:spcPct val="40000"/>
              </a:spcBef>
            </a:pPr>
            <a:r>
              <a:rPr lang="en-GB" altLang="en-US" sz="2100"/>
              <a:t>Describe what a vacuum is.</a:t>
            </a:r>
          </a:p>
          <a:p>
            <a:pPr marL="407194" lvl="1" indent="-267891" eaLnBrk="1" hangingPunct="1">
              <a:spcBef>
                <a:spcPct val="40000"/>
              </a:spcBef>
            </a:pPr>
            <a:r>
              <a:rPr lang="en-GB" altLang="en-US" sz="2100"/>
              <a:t>Explain some of the effects of air pressure (e.g. using a straw, collapsing can).</a:t>
            </a:r>
          </a:p>
          <a:p>
            <a:pPr marL="407194" lvl="1" indent="-267891" eaLnBrk="1" hangingPunct="1">
              <a:spcBef>
                <a:spcPct val="40000"/>
              </a:spcBef>
            </a:pPr>
            <a:r>
              <a:rPr lang="en-GB" altLang="en-US" sz="2100"/>
              <a:t>Correctly use the words: air pressure, vacuum.</a:t>
            </a:r>
          </a:p>
        </p:txBody>
      </p:sp>
      <p:sp>
        <p:nvSpPr>
          <p:cNvPr id="98308" name="Rectangle 5">
            <a:extLst>
              <a:ext uri="{FF2B5EF4-FFF2-40B4-BE49-F238E27FC236}">
                <a16:creationId xmlns:a16="http://schemas.microsoft.com/office/drawing/2014/main" id="{CA7F99B9-3710-4C60-BD2E-632C4DAB01E9}"/>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2795329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fade">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fade">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fade">
                                      <p:cBhvr>
                                        <p:cTn id="22"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22FD0F-35BA-4A7C-9F68-4578FEDF0BB4}"/>
              </a:ext>
            </a:extLst>
          </p:cNvPr>
          <p:cNvPicPr>
            <a:picLocks noChangeAspect="1"/>
          </p:cNvPicPr>
          <p:nvPr/>
        </p:nvPicPr>
        <p:blipFill>
          <a:blip r:embed="rId2"/>
          <a:stretch>
            <a:fillRect/>
          </a:stretch>
        </p:blipFill>
        <p:spPr>
          <a:xfrm>
            <a:off x="179512" y="76200"/>
            <a:ext cx="8856984" cy="4991100"/>
          </a:xfrm>
          <a:prstGeom prst="rect">
            <a:avLst/>
          </a:prstGeom>
        </p:spPr>
      </p:pic>
    </p:spTree>
    <p:extLst>
      <p:ext uri="{BB962C8B-B14F-4D97-AF65-F5344CB8AC3E}">
        <p14:creationId xmlns:p14="http://schemas.microsoft.com/office/powerpoint/2010/main" val="128050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272582-175D-4FB8-8C91-168467622384}"/>
              </a:ext>
            </a:extLst>
          </p:cNvPr>
          <p:cNvSpPr/>
          <p:nvPr/>
        </p:nvSpPr>
        <p:spPr>
          <a:xfrm>
            <a:off x="143508" y="267494"/>
            <a:ext cx="8856984" cy="4339650"/>
          </a:xfrm>
          <a:prstGeom prst="rect">
            <a:avLst/>
          </a:prstGeom>
        </p:spPr>
        <p:txBody>
          <a:bodyPr wrap="square">
            <a:spAutoFit/>
          </a:bodyPr>
          <a:lstStyle/>
          <a:p>
            <a:r>
              <a:rPr lang="en-GB" sz="1200" u="sng" dirty="0">
                <a:solidFill>
                  <a:srgbClr val="000000"/>
                </a:solidFill>
                <a:latin typeface="verdana" panose="020B0604030504040204" pitchFamily="34" charset="0"/>
              </a:rPr>
              <a:t>Up side down glass of water experiment explanation</a:t>
            </a:r>
          </a:p>
          <a:p>
            <a:r>
              <a:rPr lang="en-GB" sz="1200" dirty="0">
                <a:solidFill>
                  <a:srgbClr val="000000"/>
                </a:solidFill>
                <a:latin typeface="verdana" panose="020B0604030504040204" pitchFamily="34" charset="0"/>
              </a:rPr>
              <a:t>There are a couple places where pressure is pushing against the card. First the </a:t>
            </a:r>
            <a:r>
              <a:rPr lang="en-GB" sz="1200" b="1" dirty="0">
                <a:solidFill>
                  <a:srgbClr val="000000"/>
                </a:solidFill>
                <a:latin typeface="verdana" panose="020B0604030504040204" pitchFamily="34" charset="0"/>
              </a:rPr>
              <a:t>atmospheric pressure</a:t>
            </a:r>
            <a:r>
              <a:rPr lang="en-GB" sz="1200" dirty="0">
                <a:solidFill>
                  <a:srgbClr val="000000"/>
                </a:solidFill>
                <a:latin typeface="verdana" panose="020B0604030504040204" pitchFamily="34" charset="0"/>
              </a:rPr>
              <a:t> or the tiny air molecules all around us are randomly colliding with the bottom of the note card. This pressure holds the card up, but why doesn’t the weight of the water push the note card down? Isn’t the weight of the water enough to overcome the atmospheric pressure pushing against the card? That’s what most people would think, but if you look at the top of the glass of water (formerly the bottom), you’ll notice a small pocket of air. Actually there isn’t much of an opportunity for air to get into that space, so what we’ve created is a small pocket of low pressure (a place where there really isn’t that many air molecules). There are more air molecules pushing up against the bottom of the note card, creating a higher pressure area compared with the lower pressure area inside the air pocket in the glass. The force from the atmospheric pressure holds the card up and the low pressure zone in the glass prevents the water’s weight from pushing the card down.</a:t>
            </a:r>
          </a:p>
          <a:p>
            <a:r>
              <a:rPr lang="en-GB" sz="1200" dirty="0">
                <a:solidFill>
                  <a:srgbClr val="000000"/>
                </a:solidFill>
                <a:latin typeface="verdana" panose="020B0604030504040204" pitchFamily="34" charset="0"/>
              </a:rPr>
              <a:t>This is a great explanation of why this works, but there is more. The second concept in this experiment is surface tension and adhesion. Surface tension is created by how the water molecules orient themselves. Because the Oxygen atom steals electrons from the hydrogen atoms in a water molecule, water molecules become a </a:t>
            </a:r>
            <a:r>
              <a:rPr lang="en-GB" sz="1200" b="1" dirty="0">
                <a:solidFill>
                  <a:srgbClr val="000000"/>
                </a:solidFill>
                <a:latin typeface="inherit"/>
              </a:rPr>
              <a:t>dipole</a:t>
            </a:r>
            <a:r>
              <a:rPr lang="en-GB" sz="1200" dirty="0">
                <a:solidFill>
                  <a:srgbClr val="000000"/>
                </a:solidFill>
                <a:latin typeface="verdana" panose="020B0604030504040204" pitchFamily="34" charset="0"/>
              </a:rPr>
              <a:t>, in this case a molecule that has a positive end and a negative end. If you think about each water molecule like it is a tiny magnet, where like charges repel each other and unlike charges attract, you’ll see that there is a small attractive force between each water molecule. This force is responsible for </a:t>
            </a:r>
            <a:r>
              <a:rPr lang="en-GB" sz="1200" b="1" dirty="0">
                <a:solidFill>
                  <a:srgbClr val="000000"/>
                </a:solidFill>
                <a:latin typeface="inherit"/>
              </a:rPr>
              <a:t>surface tension</a:t>
            </a:r>
            <a:r>
              <a:rPr lang="en-GB" sz="1200" dirty="0">
                <a:solidFill>
                  <a:srgbClr val="000000"/>
                </a:solidFill>
                <a:latin typeface="verdana" panose="020B0604030504040204" pitchFamily="34" charset="0"/>
              </a:rPr>
              <a:t>, where the water molecule stick together through this attractive force, creating an elastic-like surface layer.</a:t>
            </a:r>
          </a:p>
          <a:p>
            <a:r>
              <a:rPr lang="en-GB" sz="1200" b="1" dirty="0">
                <a:solidFill>
                  <a:srgbClr val="000000"/>
                </a:solidFill>
                <a:latin typeface="inherit"/>
              </a:rPr>
              <a:t>Adhesion</a:t>
            </a:r>
            <a:r>
              <a:rPr lang="en-GB" sz="1200" dirty="0">
                <a:solidFill>
                  <a:srgbClr val="000000"/>
                </a:solidFill>
                <a:latin typeface="verdana" panose="020B0604030504040204" pitchFamily="34" charset="0"/>
              </a:rPr>
              <a:t> occurs because water molecules, having the positive and negative ends, are also attracted to other materials. In the experiment that you conducted, the water molecules are attracted to the paper, adhering to it, while continuing to keep the surface tension with the other water molecules. This keeps the note card in place</a:t>
            </a:r>
          </a:p>
          <a:p>
            <a:endParaRPr lang="en-GB" sz="1200" dirty="0"/>
          </a:p>
        </p:txBody>
      </p:sp>
    </p:spTree>
    <p:extLst>
      <p:ext uri="{BB962C8B-B14F-4D97-AF65-F5344CB8AC3E}">
        <p14:creationId xmlns:p14="http://schemas.microsoft.com/office/powerpoint/2010/main" val="203499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06C8A544-057F-475D-89B3-1AB48431B2BF}"/>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40DE8843-0517-485F-B1C4-ED90DB7CD2AE}"/>
              </a:ext>
            </a:extLst>
          </p:cNvPr>
          <p:cNvSpPr>
            <a:spLocks noGrp="1" noChangeArrowheads="1"/>
          </p:cNvSpPr>
          <p:nvPr>
            <p:ph idx="1"/>
          </p:nvPr>
        </p:nvSpPr>
        <p:spPr/>
        <p:txBody>
          <a:bodyPr/>
          <a:lstStyle/>
          <a:p>
            <a:pPr marL="407194" lvl="1" indent="-267891" eaLnBrk="1" hangingPunct="1">
              <a:spcBef>
                <a:spcPct val="40000"/>
              </a:spcBef>
            </a:pPr>
            <a:r>
              <a:rPr lang="en-GB" altLang="en-US" sz="2100" dirty="0"/>
              <a:t>Describe how moving gas particles cause pressure when they hit the walls of their container.</a:t>
            </a:r>
          </a:p>
          <a:p>
            <a:pPr marL="407194" lvl="1" indent="-267891" eaLnBrk="1" hangingPunct="1">
              <a:spcBef>
                <a:spcPct val="40000"/>
              </a:spcBef>
            </a:pPr>
            <a:r>
              <a:rPr lang="en-GB" altLang="en-US" sz="2100" dirty="0"/>
              <a:t>Recognise some effects of pressure (e.g. blowing up a balloon).</a:t>
            </a:r>
          </a:p>
          <a:p>
            <a:pPr marL="407194" lvl="1" indent="-267891" eaLnBrk="1" hangingPunct="1">
              <a:spcBef>
                <a:spcPct val="40000"/>
              </a:spcBef>
            </a:pPr>
            <a:r>
              <a:rPr lang="en-GB" altLang="en-US" sz="2100" dirty="0"/>
              <a:t>Explain that more particles in a container will cause a greater pressure.</a:t>
            </a:r>
          </a:p>
          <a:p>
            <a:pPr marL="407194" lvl="1" indent="-267891" eaLnBrk="1" hangingPunct="1">
              <a:spcBef>
                <a:spcPct val="40000"/>
              </a:spcBef>
              <a:buClr>
                <a:srgbClr val="006786"/>
              </a:buClr>
            </a:pPr>
            <a:r>
              <a:rPr lang="en-GB" altLang="en-US" sz="2100" dirty="0"/>
              <a:t>Correctly use the word: pressure.</a:t>
            </a:r>
          </a:p>
        </p:txBody>
      </p:sp>
      <p:sp>
        <p:nvSpPr>
          <p:cNvPr id="56323" name="Rectangle 5">
            <a:extLst>
              <a:ext uri="{FF2B5EF4-FFF2-40B4-BE49-F238E27FC236}">
                <a16:creationId xmlns:a16="http://schemas.microsoft.com/office/drawing/2014/main" id="{17C09FD0-8E34-470D-905F-0568299598AE}"/>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schemeClr val="bg1"/>
                </a:solidFill>
              </a:rPr>
              <a:t>© Pearson Education Ltd 2014. Copying permitted for purchasing institution only.  This material is not copyright free.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500"/>
                                        <p:tgtEl>
                                          <p:spTgt spid="56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fade">
                                      <p:cBhvr>
                                        <p:cTn id="17" dur="500"/>
                                        <p:tgtEl>
                                          <p:spTgt spid="563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fade">
                                      <p:cBhvr>
                                        <p:cTn id="22" dur="500"/>
                                        <p:tgtEl>
                                          <p:spTgt spid="56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961A8EB-CE57-4EF7-9F69-F8FDB2EEFB1E}"/>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1E38721A-C4CE-49C3-A906-F2583BBA72D9}"/>
              </a:ext>
            </a:extLst>
          </p:cNvPr>
          <p:cNvSpPr>
            <a:spLocks noGrp="1" noChangeArrowheads="1"/>
          </p:cNvSpPr>
          <p:nvPr>
            <p:ph idx="4294967295"/>
          </p:nvPr>
        </p:nvSpPr>
        <p:spPr/>
        <p:txBody>
          <a:bodyPr/>
          <a:lstStyle/>
          <a:p>
            <a:pPr marL="407194" lvl="1" indent="-267891" eaLnBrk="1" hangingPunct="1">
              <a:spcBef>
                <a:spcPct val="40000"/>
              </a:spcBef>
            </a:pPr>
            <a:r>
              <a:rPr lang="en-GB" altLang="en-US" sz="2100"/>
              <a:t>Explain the ways in which gas pressure can be increased (more particles introduced into a container, container is made smaller, gas is heated).</a:t>
            </a:r>
          </a:p>
          <a:p>
            <a:pPr marL="407194" lvl="1" indent="-267891" eaLnBrk="1" hangingPunct="1">
              <a:spcBef>
                <a:spcPct val="40000"/>
              </a:spcBef>
            </a:pPr>
            <a:r>
              <a:rPr lang="en-GB" altLang="en-US" sz="2100"/>
              <a:t>Describe what a vacuum is.</a:t>
            </a:r>
          </a:p>
          <a:p>
            <a:pPr marL="407194" lvl="1" indent="-267891" eaLnBrk="1" hangingPunct="1">
              <a:spcBef>
                <a:spcPct val="40000"/>
              </a:spcBef>
            </a:pPr>
            <a:r>
              <a:rPr lang="en-GB" altLang="en-US" sz="2100"/>
              <a:t>Explain some of the effects of air pressure (e.g. using a straw, collapsing can).</a:t>
            </a:r>
          </a:p>
          <a:p>
            <a:pPr marL="407194" lvl="1" indent="-267891" eaLnBrk="1" hangingPunct="1">
              <a:spcBef>
                <a:spcPct val="40000"/>
              </a:spcBef>
            </a:pPr>
            <a:r>
              <a:rPr lang="en-GB" altLang="en-US" sz="2100"/>
              <a:t>Correctly use the words: air pressure, vacuum.</a:t>
            </a:r>
          </a:p>
        </p:txBody>
      </p:sp>
      <p:sp>
        <p:nvSpPr>
          <p:cNvPr id="98308" name="Rectangle 5">
            <a:extLst>
              <a:ext uri="{FF2B5EF4-FFF2-40B4-BE49-F238E27FC236}">
                <a16:creationId xmlns:a16="http://schemas.microsoft.com/office/drawing/2014/main" id="{CA7F99B9-3710-4C60-BD2E-632C4DAB01E9}"/>
              </a:ext>
            </a:extLst>
          </p:cNvPr>
          <p:cNvSpPr txBox="1">
            <a:spLocks noGrp="1" noChangeArrowheads="1"/>
          </p:cNvSpPr>
          <p:nvPr/>
        </p:nvSpPr>
        <p:spPr bwMode="white">
          <a:xfrm>
            <a:off x="1494235" y="4893469"/>
            <a:ext cx="6155531" cy="21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750">
                <a:solidFill>
                  <a:schemeClr val="bg1"/>
                </a:solidFill>
              </a:rPr>
              <a:t>© Pearson Education Ltd 2014. Copying permitted for purchasing institution only.  This material is not copyright free.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fade">
                                      <p:cBhvr>
                                        <p:cTn id="12" dur="500"/>
                                        <p:tgtEl>
                                          <p:spTgt spid="98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fade">
                                      <p:cBhvr>
                                        <p:cTn id="17" dur="500"/>
                                        <p:tgtEl>
                                          <p:spTgt spid="983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fade">
                                      <p:cBhvr>
                                        <p:cTn id="22" dur="500"/>
                                        <p:tgtEl>
                                          <p:spTgt spid="983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8875" y="-6310"/>
            <a:ext cx="5228084" cy="923330"/>
          </a:xfrm>
          <a:prstGeom prst="rect">
            <a:avLst/>
          </a:prstGeom>
          <a:noFill/>
        </p:spPr>
        <p:txBody>
          <a:bodyPr wrap="square" rtlCol="0">
            <a:spAutoFit/>
          </a:bodyPr>
          <a:lstStyle/>
          <a:p>
            <a:pPr algn="ctr" fontAlgn="base">
              <a:spcBef>
                <a:spcPct val="0"/>
              </a:spcBef>
              <a:spcAft>
                <a:spcPct val="0"/>
              </a:spcAft>
              <a:defRPr/>
            </a:pPr>
            <a:r>
              <a:rPr lang="en-GB" sz="5400" u="sng" kern="0" dirty="0">
                <a:solidFill>
                  <a:srgbClr val="000000"/>
                </a:solidFill>
              </a:rPr>
              <a:t>7Ge Air Pressure</a:t>
            </a:r>
          </a:p>
        </p:txBody>
      </p:sp>
      <p:sp>
        <p:nvSpPr>
          <p:cNvPr id="2" name="Date Placeholder 1"/>
          <p:cNvSpPr>
            <a:spLocks noGrp="1"/>
          </p:cNvSpPr>
          <p:nvPr>
            <p:ph type="dt" sz="half" idx="10"/>
          </p:nvPr>
        </p:nvSpPr>
        <p:spPr>
          <a:xfrm>
            <a:off x="7236295" y="39459"/>
            <a:ext cx="1901949" cy="534070"/>
          </a:xfrm>
          <a:ln>
            <a:noFill/>
          </a:ln>
        </p:spPr>
        <p:txBody>
          <a:bodyPr/>
          <a:lstStyle/>
          <a:p>
            <a:pPr algn="ctr"/>
            <a:r>
              <a:rPr lang="en-GB" sz="2400" u="sng" dirty="0">
                <a:solidFill>
                  <a:schemeClr val="tx1"/>
                </a:solidFill>
              </a:rPr>
              <a:t>29/08/2018</a:t>
            </a:r>
          </a:p>
        </p:txBody>
      </p:sp>
      <p:sp>
        <p:nvSpPr>
          <p:cNvPr id="6" name="Date Placeholder 1"/>
          <p:cNvSpPr txBox="1">
            <a:spLocks/>
          </p:cNvSpPr>
          <p:nvPr/>
        </p:nvSpPr>
        <p:spPr>
          <a:xfrm>
            <a:off x="26640" y="33468"/>
            <a:ext cx="1305000" cy="534070"/>
          </a:xfrm>
          <a:prstGeom prst="rect">
            <a:avLst/>
          </a:prstGeom>
          <a:ln>
            <a:noFill/>
          </a:ln>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u="sng" dirty="0">
                <a:solidFill>
                  <a:schemeClr val="tx1"/>
                </a:solidFill>
              </a:rPr>
              <a:t>CW</a:t>
            </a:r>
          </a:p>
        </p:txBody>
      </p:sp>
      <p:grpSp>
        <p:nvGrpSpPr>
          <p:cNvPr id="10" name="Group 9"/>
          <p:cNvGrpSpPr/>
          <p:nvPr/>
        </p:nvGrpSpPr>
        <p:grpSpPr>
          <a:xfrm>
            <a:off x="99860" y="4700935"/>
            <a:ext cx="1809015" cy="415498"/>
            <a:chOff x="253025" y="5447323"/>
            <a:chExt cx="2412020" cy="553997"/>
          </a:xfrm>
        </p:grpSpPr>
        <p:pic>
          <p:nvPicPr>
            <p:cNvPr id="11" name="Picture 11" descr="https://encrypted-tbn2.gstatic.com/images?q=tbn:ANd9GcQmN4Hz1m2z4hoqhQtyywvPl7GkxDHUNt9OJDZZvBN7_uNmBZFw">
              <a:hlinkClick r:id="rId2"/>
            </p:cNvPr>
            <p:cNvPicPr>
              <a:picLocks noChangeAspect="1" noChangeArrowheads="1"/>
            </p:cNvPicPr>
            <p:nvPr/>
          </p:nvPicPr>
          <p:blipFill>
            <a:blip r:embed="rId3" cstate="print"/>
            <a:srcRect/>
            <a:stretch>
              <a:fillRect/>
            </a:stretch>
          </p:blipFill>
          <p:spPr bwMode="auto">
            <a:xfrm>
              <a:off x="253025" y="5547825"/>
              <a:ext cx="450360" cy="366040"/>
            </a:xfrm>
            <a:prstGeom prst="rect">
              <a:avLst/>
            </a:prstGeom>
            <a:noFill/>
          </p:spPr>
        </p:pic>
        <p:sp>
          <p:nvSpPr>
            <p:cNvPr id="12" name="TextBox 11">
              <a:hlinkClick r:id="rId4"/>
            </p:cNvPr>
            <p:cNvSpPr txBox="1"/>
            <p:nvPr/>
          </p:nvSpPr>
          <p:spPr>
            <a:xfrm>
              <a:off x="656492" y="5447323"/>
              <a:ext cx="2008553" cy="553997"/>
            </a:xfrm>
            <a:prstGeom prst="rect">
              <a:avLst/>
            </a:prstGeom>
            <a:noFill/>
          </p:spPr>
          <p:txBody>
            <a:bodyPr wrap="square" rtlCol="0">
              <a:spAutoFit/>
            </a:bodyPr>
            <a:lstStyle/>
            <a:p>
              <a:r>
                <a:rPr lang="en-GB" sz="2100" dirty="0">
                  <a:latin typeface="Trebuchet MS" pitchFamily="34" charset="0"/>
                </a:rPr>
                <a:t>@</a:t>
              </a:r>
              <a:r>
                <a:rPr lang="en-GB" sz="2100" b="1" dirty="0" err="1"/>
                <a:t>hpscience</a:t>
              </a:r>
              <a:endParaRPr lang="en-GB" sz="2100" b="1" dirty="0"/>
            </a:p>
          </p:txBody>
        </p:sp>
      </p:grpSp>
      <p:pic>
        <p:nvPicPr>
          <p:cNvPr id="13" name="Picture 2" descr="https://firefly.archbishoptemple.lancs.sch.uk/Templates/lib/core/login/images/school-logo.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4377" y="4635352"/>
            <a:ext cx="1586003" cy="4403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892486" y="4723833"/>
            <a:ext cx="2845978" cy="327029"/>
          </a:xfrm>
          <a:prstGeom prst="rect">
            <a:avLst/>
          </a:prstGeom>
        </p:spPr>
      </p:pic>
      <p:pic>
        <p:nvPicPr>
          <p:cNvPr id="15" name="Picture 14" descr="yt-brand-standard-logo-95x40.png">
            <a:hlinkClick r:id="rId9"/>
          </p:cNvPr>
          <p:cNvPicPr>
            <a:picLocks noChangeAspect="1"/>
          </p:cNvPicPr>
          <p:nvPr/>
        </p:nvPicPr>
        <p:blipFill>
          <a:blip r:embed="rId10" cstate="print"/>
          <a:stretch>
            <a:fillRect/>
          </a:stretch>
        </p:blipFill>
        <p:spPr>
          <a:xfrm>
            <a:off x="2247702" y="4698919"/>
            <a:ext cx="857891" cy="361217"/>
          </a:xfrm>
          <a:prstGeom prst="rect">
            <a:avLst/>
          </a:prstGeom>
        </p:spPr>
      </p:pic>
      <p:sp>
        <p:nvSpPr>
          <p:cNvPr id="37" name="AutoShape 26"/>
          <p:cNvSpPr>
            <a:spLocks noChangeArrowheads="1"/>
          </p:cNvSpPr>
          <p:nvPr/>
        </p:nvSpPr>
        <p:spPr bwMode="auto">
          <a:xfrm>
            <a:off x="37169" y="1069978"/>
            <a:ext cx="4421065" cy="718626"/>
          </a:xfrm>
          <a:prstGeom prst="roundRect">
            <a:avLst>
              <a:gd name="adj" fmla="val 6856"/>
            </a:avLst>
          </a:prstGeom>
          <a:solidFill>
            <a:srgbClr val="3366FF"/>
          </a:solidFill>
          <a:ln w="25400">
            <a:noFill/>
            <a:round/>
            <a:headEnd/>
            <a:tailEnd/>
          </a:ln>
          <a:effectLst/>
          <a:extLst/>
        </p:spPr>
        <p:txBody>
          <a:bodyPr lIns="91416" tIns="45708" rIns="91416" bIns="45708"/>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0" indent="0">
              <a:tabLst>
                <a:tab pos="407074" algn="l"/>
              </a:tabLst>
            </a:pPr>
            <a:r>
              <a:rPr lang="en-GB" altLang="en-US" sz="4000" dirty="0">
                <a:solidFill>
                  <a:schemeClr val="bg1"/>
                </a:solidFill>
                <a:sym typeface="Wingdings 2" pitchFamily="18" charset="2"/>
              </a:rPr>
              <a:t>What is pressure?</a:t>
            </a:r>
          </a:p>
        </p:txBody>
      </p:sp>
      <p:sp>
        <p:nvSpPr>
          <p:cNvPr id="7" name="TextBox 6">
            <a:extLst>
              <a:ext uri="{FF2B5EF4-FFF2-40B4-BE49-F238E27FC236}">
                <a16:creationId xmlns:a16="http://schemas.microsoft.com/office/drawing/2014/main" id="{8C595865-8165-4F28-B5A4-A2FD96A9CD9D}"/>
              </a:ext>
            </a:extLst>
          </p:cNvPr>
          <p:cNvSpPr txBox="1"/>
          <p:nvPr/>
        </p:nvSpPr>
        <p:spPr>
          <a:xfrm>
            <a:off x="4685768" y="1244625"/>
            <a:ext cx="3486632" cy="461665"/>
          </a:xfrm>
          <a:prstGeom prst="rect">
            <a:avLst/>
          </a:prstGeom>
          <a:noFill/>
        </p:spPr>
        <p:txBody>
          <a:bodyPr wrap="square" rtlCol="0">
            <a:spAutoFit/>
          </a:bodyPr>
          <a:lstStyle/>
          <a:p>
            <a:r>
              <a:rPr lang="en-GB" sz="2400" i="1" dirty="0"/>
              <a:t>Write your own definition</a:t>
            </a:r>
          </a:p>
        </p:txBody>
      </p:sp>
      <p:sp>
        <p:nvSpPr>
          <p:cNvPr id="9" name="AutoShape 4" descr="Image result for pressure">
            <a:extLst>
              <a:ext uri="{FF2B5EF4-FFF2-40B4-BE49-F238E27FC236}">
                <a16:creationId xmlns:a16="http://schemas.microsoft.com/office/drawing/2014/main" id="{1EB39902-1AD5-4378-B97E-AB228F2667F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2">
            <a:extLst>
              <a:ext uri="{FF2B5EF4-FFF2-40B4-BE49-F238E27FC236}">
                <a16:creationId xmlns:a16="http://schemas.microsoft.com/office/drawing/2014/main" id="{345CBC83-2F55-45B9-AC88-D745EE0694F9}"/>
              </a:ext>
            </a:extLst>
          </p:cNvPr>
          <p:cNvPicPr>
            <a:picLocks noChangeAspect="1"/>
          </p:cNvPicPr>
          <p:nvPr/>
        </p:nvPicPr>
        <p:blipFill>
          <a:blip r:embed="rId11"/>
          <a:stretch>
            <a:fillRect/>
          </a:stretch>
        </p:blipFill>
        <p:spPr>
          <a:xfrm>
            <a:off x="37168" y="1941563"/>
            <a:ext cx="9101076" cy="3195780"/>
          </a:xfrm>
          <a:prstGeom prst="rect">
            <a:avLst/>
          </a:prstGeom>
        </p:spPr>
      </p:pic>
    </p:spTree>
    <p:extLst>
      <p:ext uri="{BB962C8B-B14F-4D97-AF65-F5344CB8AC3E}">
        <p14:creationId xmlns:p14="http://schemas.microsoft.com/office/powerpoint/2010/main" val="369761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544B-E0BF-404A-AA9F-D141E9573CE2}"/>
              </a:ext>
            </a:extLst>
          </p:cNvPr>
          <p:cNvSpPr>
            <a:spLocks noGrp="1"/>
          </p:cNvSpPr>
          <p:nvPr>
            <p:ph type="title"/>
          </p:nvPr>
        </p:nvSpPr>
        <p:spPr>
          <a:xfrm>
            <a:off x="457200" y="205979"/>
            <a:ext cx="8229600" cy="857250"/>
          </a:xfrm>
        </p:spPr>
        <p:txBody>
          <a:bodyPr/>
          <a:lstStyle/>
          <a:p>
            <a:r>
              <a:rPr lang="en-GB"/>
              <a:t>How does air cause pressure?</a:t>
            </a:r>
            <a:endParaRPr lang="en-GB" dirty="0"/>
          </a:p>
        </p:txBody>
      </p:sp>
      <p:pic>
        <p:nvPicPr>
          <p:cNvPr id="7170" name="Picture 2" descr="Related image">
            <a:extLst>
              <a:ext uri="{FF2B5EF4-FFF2-40B4-BE49-F238E27FC236}">
                <a16:creationId xmlns:a16="http://schemas.microsoft.com/office/drawing/2014/main" id="{DE92D977-0BD8-41B3-A92C-2F5DB4984D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391" y="1203598"/>
            <a:ext cx="3551609" cy="3145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4FF3C7-A0AE-4DA7-AD29-9030939B30A7}"/>
              </a:ext>
            </a:extLst>
          </p:cNvPr>
          <p:cNvSpPr txBox="1"/>
          <p:nvPr/>
        </p:nvSpPr>
        <p:spPr>
          <a:xfrm>
            <a:off x="4800290" y="1203598"/>
            <a:ext cx="4139952" cy="1569660"/>
          </a:xfrm>
          <a:prstGeom prst="rect">
            <a:avLst/>
          </a:prstGeom>
          <a:noFill/>
        </p:spPr>
        <p:txBody>
          <a:bodyPr wrap="square" rtlCol="0">
            <a:spAutoFit/>
          </a:bodyPr>
          <a:lstStyle/>
          <a:p>
            <a:r>
              <a:rPr lang="en-GB" sz="3200" dirty="0"/>
              <a:t>Air pressure is the force of the particles in air hitting a surface</a:t>
            </a:r>
          </a:p>
        </p:txBody>
      </p:sp>
    </p:spTree>
    <p:extLst>
      <p:ext uri="{BB962C8B-B14F-4D97-AF65-F5344CB8AC3E}">
        <p14:creationId xmlns:p14="http://schemas.microsoft.com/office/powerpoint/2010/main" val="402916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ir pressureparticles and person">
            <a:extLst>
              <a:ext uri="{FF2B5EF4-FFF2-40B4-BE49-F238E27FC236}">
                <a16:creationId xmlns:a16="http://schemas.microsoft.com/office/drawing/2014/main" id="{2CC28FD4-4CAE-4540-BC6F-4E7A782F24E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97507138-3DEC-4A5B-AE1E-75B97FB9EDC7}"/>
              </a:ext>
            </a:extLst>
          </p:cNvPr>
          <p:cNvPicPr>
            <a:picLocks noChangeAspect="1"/>
          </p:cNvPicPr>
          <p:nvPr/>
        </p:nvPicPr>
        <p:blipFill>
          <a:blip r:embed="rId2"/>
          <a:stretch>
            <a:fillRect/>
          </a:stretch>
        </p:blipFill>
        <p:spPr>
          <a:xfrm>
            <a:off x="323528" y="195486"/>
            <a:ext cx="2664296" cy="4620865"/>
          </a:xfrm>
          <a:prstGeom prst="rect">
            <a:avLst/>
          </a:prstGeom>
        </p:spPr>
      </p:pic>
      <p:sp>
        <p:nvSpPr>
          <p:cNvPr id="6" name="TextBox 5">
            <a:extLst>
              <a:ext uri="{FF2B5EF4-FFF2-40B4-BE49-F238E27FC236}">
                <a16:creationId xmlns:a16="http://schemas.microsoft.com/office/drawing/2014/main" id="{CE49BC39-241E-4E24-99C9-C5137D033EF1}"/>
              </a:ext>
            </a:extLst>
          </p:cNvPr>
          <p:cNvSpPr txBox="1"/>
          <p:nvPr/>
        </p:nvSpPr>
        <p:spPr>
          <a:xfrm>
            <a:off x="2987824" y="187772"/>
            <a:ext cx="6156176" cy="1200329"/>
          </a:xfrm>
          <a:prstGeom prst="rect">
            <a:avLst/>
          </a:prstGeom>
          <a:noFill/>
        </p:spPr>
        <p:txBody>
          <a:bodyPr wrap="square" rtlCol="0">
            <a:spAutoFit/>
          </a:bodyPr>
          <a:lstStyle/>
          <a:p>
            <a:r>
              <a:rPr lang="en-GB" sz="2400" i="1" dirty="0"/>
              <a:t>We don’t normally feel this pressure but it is always there and we can sometimes see its effect.</a:t>
            </a:r>
          </a:p>
        </p:txBody>
      </p:sp>
      <p:sp>
        <p:nvSpPr>
          <p:cNvPr id="7" name="AutoShape 26">
            <a:extLst>
              <a:ext uri="{FF2B5EF4-FFF2-40B4-BE49-F238E27FC236}">
                <a16:creationId xmlns:a16="http://schemas.microsoft.com/office/drawing/2014/main" id="{B9BBDC30-3A84-4B3A-9778-463FB770BFAE}"/>
              </a:ext>
            </a:extLst>
          </p:cNvPr>
          <p:cNvSpPr>
            <a:spLocks noChangeArrowheads="1"/>
          </p:cNvSpPr>
          <p:nvPr/>
        </p:nvSpPr>
        <p:spPr bwMode="auto">
          <a:xfrm>
            <a:off x="2996704" y="1988539"/>
            <a:ext cx="1511796" cy="2239395"/>
          </a:xfrm>
          <a:prstGeom prst="roundRect">
            <a:avLst>
              <a:gd name="adj" fmla="val 6856"/>
            </a:avLst>
          </a:prstGeom>
          <a:noFill/>
          <a:ln w="25400">
            <a:noFill/>
            <a:round/>
            <a:headEnd/>
            <a:tailEnd/>
          </a:ln>
          <a:effectLst/>
          <a:extLst/>
        </p:spPr>
        <p:txBody>
          <a:bodyPr lIns="91416" tIns="45708" rIns="91416" bIns="45708"/>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0" indent="0">
              <a:tabLst>
                <a:tab pos="407074" algn="l"/>
              </a:tabLst>
            </a:pPr>
            <a:r>
              <a:rPr lang="en-GB" altLang="en-US" dirty="0">
                <a:sym typeface="Wingdings 2" pitchFamily="18" charset="2"/>
              </a:rPr>
              <a:t>Watch presentation on p116 of active book &amp; complete sentences on the next slide</a:t>
            </a:r>
          </a:p>
          <a:p>
            <a:pPr marL="0" indent="0">
              <a:tabLst>
                <a:tab pos="407074" algn="l"/>
              </a:tabLst>
            </a:pPr>
            <a:endParaRPr lang="en-GB" altLang="en-US" dirty="0">
              <a:solidFill>
                <a:schemeClr val="bg1"/>
              </a:solidFill>
              <a:sym typeface="Wingdings 2" pitchFamily="18" charset="2"/>
            </a:endParaRPr>
          </a:p>
        </p:txBody>
      </p:sp>
      <p:pic>
        <p:nvPicPr>
          <p:cNvPr id="8" name="Picture 7">
            <a:extLst>
              <a:ext uri="{FF2B5EF4-FFF2-40B4-BE49-F238E27FC236}">
                <a16:creationId xmlns:a16="http://schemas.microsoft.com/office/drawing/2014/main" id="{08AF21AD-AED2-40D3-B947-6B9E2BE6EC30}"/>
              </a:ext>
            </a:extLst>
          </p:cNvPr>
          <p:cNvPicPr>
            <a:picLocks noChangeAspect="1"/>
          </p:cNvPicPr>
          <p:nvPr/>
        </p:nvPicPr>
        <p:blipFill>
          <a:blip r:embed="rId3"/>
          <a:stretch>
            <a:fillRect/>
          </a:stretch>
        </p:blipFill>
        <p:spPr>
          <a:xfrm>
            <a:off x="4809978" y="1041731"/>
            <a:ext cx="4082350" cy="3618251"/>
          </a:xfrm>
          <a:prstGeom prst="rect">
            <a:avLst/>
          </a:prstGeom>
        </p:spPr>
      </p:pic>
    </p:spTree>
    <p:extLst>
      <p:ext uri="{BB962C8B-B14F-4D97-AF65-F5344CB8AC3E}">
        <p14:creationId xmlns:p14="http://schemas.microsoft.com/office/powerpoint/2010/main" val="77317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E1C26C-2E93-4D56-8ADA-215D1A4D345C}"/>
              </a:ext>
            </a:extLst>
          </p:cNvPr>
          <p:cNvPicPr>
            <a:picLocks noChangeAspect="1"/>
          </p:cNvPicPr>
          <p:nvPr/>
        </p:nvPicPr>
        <p:blipFill>
          <a:blip r:embed="rId2"/>
          <a:stretch>
            <a:fillRect/>
          </a:stretch>
        </p:blipFill>
        <p:spPr>
          <a:xfrm>
            <a:off x="0" y="0"/>
            <a:ext cx="9144000" cy="3075806"/>
          </a:xfrm>
          <a:prstGeom prst="rect">
            <a:avLst/>
          </a:prstGeom>
        </p:spPr>
      </p:pic>
      <p:pic>
        <p:nvPicPr>
          <p:cNvPr id="4" name="Picture 3">
            <a:extLst>
              <a:ext uri="{FF2B5EF4-FFF2-40B4-BE49-F238E27FC236}">
                <a16:creationId xmlns:a16="http://schemas.microsoft.com/office/drawing/2014/main" id="{2705DE64-363E-41C9-88AB-A6CD0CA5A9B3}"/>
              </a:ext>
            </a:extLst>
          </p:cNvPr>
          <p:cNvPicPr>
            <a:picLocks noChangeAspect="1"/>
          </p:cNvPicPr>
          <p:nvPr/>
        </p:nvPicPr>
        <p:blipFill>
          <a:blip r:embed="rId3"/>
          <a:stretch>
            <a:fillRect/>
          </a:stretch>
        </p:blipFill>
        <p:spPr>
          <a:xfrm>
            <a:off x="1619672" y="3075806"/>
            <a:ext cx="5544616" cy="1969003"/>
          </a:xfrm>
          <a:prstGeom prst="rect">
            <a:avLst/>
          </a:prstGeom>
        </p:spPr>
      </p:pic>
      <p:sp>
        <p:nvSpPr>
          <p:cNvPr id="5" name="Rectangle 4">
            <a:extLst>
              <a:ext uri="{FF2B5EF4-FFF2-40B4-BE49-F238E27FC236}">
                <a16:creationId xmlns:a16="http://schemas.microsoft.com/office/drawing/2014/main" id="{3692ECBD-E73F-44E1-A261-161550325301}"/>
              </a:ext>
            </a:extLst>
          </p:cNvPr>
          <p:cNvSpPr/>
          <p:nvPr/>
        </p:nvSpPr>
        <p:spPr>
          <a:xfrm>
            <a:off x="2771800" y="19582"/>
            <a:ext cx="1130118" cy="523220"/>
          </a:xfrm>
          <a:prstGeom prst="rect">
            <a:avLst/>
          </a:prstGeom>
        </p:spPr>
        <p:txBody>
          <a:bodyPr wrap="none">
            <a:spAutoFit/>
          </a:bodyPr>
          <a:lstStyle/>
          <a:p>
            <a:r>
              <a:rPr lang="en-GB" dirty="0"/>
              <a:t> </a:t>
            </a:r>
            <a:r>
              <a:rPr lang="en-GB" sz="2800" dirty="0">
                <a:solidFill>
                  <a:srgbClr val="FF0000"/>
                </a:solidFill>
              </a:rPr>
              <a:t>move </a:t>
            </a:r>
          </a:p>
        </p:txBody>
      </p:sp>
      <p:sp>
        <p:nvSpPr>
          <p:cNvPr id="6" name="Rectangle 5">
            <a:extLst>
              <a:ext uri="{FF2B5EF4-FFF2-40B4-BE49-F238E27FC236}">
                <a16:creationId xmlns:a16="http://schemas.microsoft.com/office/drawing/2014/main" id="{DAC51826-3706-4354-9457-1AD95FA42F6A}"/>
              </a:ext>
            </a:extLst>
          </p:cNvPr>
          <p:cNvSpPr/>
          <p:nvPr/>
        </p:nvSpPr>
        <p:spPr>
          <a:xfrm>
            <a:off x="5126165" y="542802"/>
            <a:ext cx="1396793" cy="523220"/>
          </a:xfrm>
          <a:prstGeom prst="rect">
            <a:avLst/>
          </a:prstGeom>
        </p:spPr>
        <p:txBody>
          <a:bodyPr wrap="none">
            <a:spAutoFit/>
          </a:bodyPr>
          <a:lstStyle/>
          <a:p>
            <a:r>
              <a:rPr lang="en-GB" sz="2800" dirty="0">
                <a:solidFill>
                  <a:srgbClr val="FF0000"/>
                </a:solidFill>
              </a:rPr>
              <a:t>colliding</a:t>
            </a:r>
          </a:p>
        </p:txBody>
      </p:sp>
      <p:sp>
        <p:nvSpPr>
          <p:cNvPr id="7" name="Rectangle 6">
            <a:extLst>
              <a:ext uri="{FF2B5EF4-FFF2-40B4-BE49-F238E27FC236}">
                <a16:creationId xmlns:a16="http://schemas.microsoft.com/office/drawing/2014/main" id="{29B8DFEF-13E6-4247-9A6D-975075246A56}"/>
              </a:ext>
            </a:extLst>
          </p:cNvPr>
          <p:cNvSpPr/>
          <p:nvPr/>
        </p:nvSpPr>
        <p:spPr>
          <a:xfrm>
            <a:off x="2745036" y="1004083"/>
            <a:ext cx="958980" cy="523220"/>
          </a:xfrm>
          <a:prstGeom prst="rect">
            <a:avLst/>
          </a:prstGeom>
        </p:spPr>
        <p:txBody>
          <a:bodyPr wrap="none">
            <a:spAutoFit/>
          </a:bodyPr>
          <a:lstStyle/>
          <a:p>
            <a:r>
              <a:rPr lang="en-GB" sz="2800" dirty="0">
                <a:solidFill>
                  <a:srgbClr val="FF0000"/>
                </a:solidFill>
              </a:rPr>
              <a:t>more</a:t>
            </a:r>
          </a:p>
        </p:txBody>
      </p:sp>
      <p:sp>
        <p:nvSpPr>
          <p:cNvPr id="8" name="Rectangle 7">
            <a:extLst>
              <a:ext uri="{FF2B5EF4-FFF2-40B4-BE49-F238E27FC236}">
                <a16:creationId xmlns:a16="http://schemas.microsoft.com/office/drawing/2014/main" id="{697B5F7B-C91D-4C44-B3CA-E54A183D2B3C}"/>
              </a:ext>
            </a:extLst>
          </p:cNvPr>
          <p:cNvSpPr/>
          <p:nvPr/>
        </p:nvSpPr>
        <p:spPr>
          <a:xfrm>
            <a:off x="4865581" y="1923678"/>
            <a:ext cx="958980" cy="523220"/>
          </a:xfrm>
          <a:prstGeom prst="rect">
            <a:avLst/>
          </a:prstGeom>
        </p:spPr>
        <p:txBody>
          <a:bodyPr wrap="none">
            <a:spAutoFit/>
          </a:bodyPr>
          <a:lstStyle/>
          <a:p>
            <a:r>
              <a:rPr lang="en-GB" sz="2800" dirty="0">
                <a:solidFill>
                  <a:srgbClr val="FF0000"/>
                </a:solidFill>
              </a:rPr>
              <a:t>more</a:t>
            </a:r>
          </a:p>
        </p:txBody>
      </p:sp>
      <p:sp>
        <p:nvSpPr>
          <p:cNvPr id="9" name="Rectangle 8">
            <a:extLst>
              <a:ext uri="{FF2B5EF4-FFF2-40B4-BE49-F238E27FC236}">
                <a16:creationId xmlns:a16="http://schemas.microsoft.com/office/drawing/2014/main" id="{A29964CC-447A-4ED5-8786-3CBB57BAC607}"/>
              </a:ext>
            </a:extLst>
          </p:cNvPr>
          <p:cNvSpPr/>
          <p:nvPr/>
        </p:nvSpPr>
        <p:spPr>
          <a:xfrm>
            <a:off x="4591499" y="2434993"/>
            <a:ext cx="1507144" cy="523220"/>
          </a:xfrm>
          <a:prstGeom prst="rect">
            <a:avLst/>
          </a:prstGeom>
        </p:spPr>
        <p:txBody>
          <a:bodyPr wrap="none">
            <a:spAutoFit/>
          </a:bodyPr>
          <a:lstStyle/>
          <a:p>
            <a:r>
              <a:rPr lang="en-GB" sz="2800" dirty="0">
                <a:solidFill>
                  <a:srgbClr val="FF0000"/>
                </a:solidFill>
              </a:rPr>
              <a:t>particles </a:t>
            </a:r>
          </a:p>
        </p:txBody>
      </p:sp>
    </p:spTree>
    <p:extLst>
      <p:ext uri="{BB962C8B-B14F-4D97-AF65-F5344CB8AC3E}">
        <p14:creationId xmlns:p14="http://schemas.microsoft.com/office/powerpoint/2010/main" val="71689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Biology">
      <a:dk1>
        <a:srgbClr val="000000"/>
      </a:dk1>
      <a:lt1>
        <a:srgbClr val="FFFFFF"/>
      </a:lt1>
      <a:dk2>
        <a:srgbClr val="000000"/>
      </a:dk2>
      <a:lt2>
        <a:srgbClr val="568F86"/>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568F86"/>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Chemistry ESWS">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Custom 1">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Custom 1">
      <a:dk1>
        <a:srgbClr val="000000"/>
      </a:dk1>
      <a:lt1>
        <a:srgbClr val="FFFFFF"/>
      </a:lt1>
      <a:dk2>
        <a:srgbClr val="000000"/>
      </a:dk2>
      <a:lt2>
        <a:srgbClr val="808080"/>
      </a:lt2>
      <a:accent1>
        <a:srgbClr val="A0C4DE"/>
      </a:accent1>
      <a:accent2>
        <a:srgbClr val="006786"/>
      </a:accent2>
      <a:accent3>
        <a:srgbClr val="FFFFFF"/>
      </a:accent3>
      <a:accent4>
        <a:srgbClr val="000000"/>
      </a:accent4>
      <a:accent5>
        <a:srgbClr val="B2CFE4"/>
      </a:accent5>
      <a:accent6>
        <a:srgbClr val="004C64"/>
      </a:accent6>
      <a:hlink>
        <a:srgbClr val="2D2D8A"/>
      </a:hlink>
      <a:folHlink>
        <a:srgbClr val="6B6B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3293</TotalTime>
  <Words>818</Words>
  <Application>Microsoft Office PowerPoint</Application>
  <PresentationFormat>On-screen Show (16:9)</PresentationFormat>
  <Paragraphs>90</Paragraphs>
  <Slides>19</Slides>
  <Notes>0</Notes>
  <HiddenSlides>1</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19</vt:i4>
      </vt:variant>
    </vt:vector>
  </HeadingPairs>
  <TitlesOfParts>
    <vt:vector size="35" baseType="lpstr">
      <vt:lpstr>ＭＳ Ｐゴシック</vt:lpstr>
      <vt:lpstr>Arial</vt:lpstr>
      <vt:lpstr>Arial Black</vt:lpstr>
      <vt:lpstr>Calibri</vt:lpstr>
      <vt:lpstr>inherit</vt:lpstr>
      <vt:lpstr>Trebuchet MS</vt:lpstr>
      <vt:lpstr>Verdana</vt:lpstr>
      <vt:lpstr>Verdana</vt:lpstr>
      <vt:lpstr>Wingdings</vt:lpstr>
      <vt:lpstr>Wingdings 2</vt:lpstr>
      <vt:lpstr>Office Theme</vt:lpstr>
      <vt:lpstr>3_Default Design</vt:lpstr>
      <vt:lpstr>4_Default Design</vt:lpstr>
      <vt:lpstr>5_Default Design</vt:lpstr>
      <vt:lpstr>6_Default Design</vt:lpstr>
      <vt:lpstr>7_Default Design</vt:lpstr>
      <vt:lpstr>Resources</vt:lpstr>
      <vt:lpstr>PowerPoint Presentation</vt:lpstr>
      <vt:lpstr>PowerPoint Presentation</vt:lpstr>
      <vt:lpstr>Objectives</vt:lpstr>
      <vt:lpstr>Objectives</vt:lpstr>
      <vt:lpstr>PowerPoint Presentation</vt:lpstr>
      <vt:lpstr>How does air cause pressure?</vt:lpstr>
      <vt:lpstr>PowerPoint Presentation</vt:lpstr>
      <vt:lpstr>PowerPoint Presentation</vt:lpstr>
      <vt:lpstr>Air pressure demonstrations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vector>
  </TitlesOfParts>
  <Company>Highams Park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Tomkins</dc:creator>
  <cp:lastModifiedBy>morag mccallum</cp:lastModifiedBy>
  <cp:revision>181</cp:revision>
  <cp:lastPrinted>2017-10-17T09:10:55Z</cp:lastPrinted>
  <dcterms:created xsi:type="dcterms:W3CDTF">2016-06-16T11:38:20Z</dcterms:created>
  <dcterms:modified xsi:type="dcterms:W3CDTF">2018-08-29T20:42:42Z</dcterms:modified>
</cp:coreProperties>
</file>