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11" r:id="rId5"/>
    <p:sldMasterId id="2147483747" r:id="rId6"/>
    <p:sldMasterId id="2147483759" r:id="rId7"/>
    <p:sldMasterId id="2147483771" r:id="rId8"/>
    <p:sldMasterId id="2147483784" r:id="rId9"/>
    <p:sldMasterId id="2147483799" r:id="rId10"/>
    <p:sldMasterId id="2147483801" r:id="rId11"/>
  </p:sldMasterIdLst>
  <p:notesMasterIdLst>
    <p:notesMasterId r:id="rId38"/>
  </p:notesMasterIdLst>
  <p:sldIdLst>
    <p:sldId id="393" r:id="rId12"/>
    <p:sldId id="394" r:id="rId13"/>
    <p:sldId id="256" r:id="rId14"/>
    <p:sldId id="257" r:id="rId15"/>
    <p:sldId id="395" r:id="rId16"/>
    <p:sldId id="396" r:id="rId17"/>
    <p:sldId id="397" r:id="rId18"/>
    <p:sldId id="261" r:id="rId19"/>
    <p:sldId id="262" r:id="rId20"/>
    <p:sldId id="263" r:id="rId21"/>
    <p:sldId id="264" r:id="rId22"/>
    <p:sldId id="265" r:id="rId23"/>
    <p:sldId id="266" r:id="rId24"/>
    <p:sldId id="398" r:id="rId25"/>
    <p:sldId id="400" r:id="rId26"/>
    <p:sldId id="399" r:id="rId27"/>
    <p:sldId id="392" r:id="rId28"/>
    <p:sldId id="335" r:id="rId29"/>
    <p:sldId id="336" r:id="rId30"/>
    <p:sldId id="337" r:id="rId31"/>
    <p:sldId id="339" r:id="rId32"/>
    <p:sldId id="341" r:id="rId33"/>
    <p:sldId id="343" r:id="rId34"/>
    <p:sldId id="371" r:id="rId35"/>
    <p:sldId id="299" r:id="rId36"/>
    <p:sldId id="302" r:id="rId3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CC0000"/>
    <a:srgbClr val="FFCC00"/>
    <a:srgbClr val="CC99FF"/>
    <a:srgbClr val="CCECFF"/>
    <a:srgbClr val="6699FF"/>
    <a:srgbClr val="66FF66"/>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autoAdjust="0"/>
    <p:restoredTop sz="94660"/>
  </p:normalViewPr>
  <p:slideViewPr>
    <p:cSldViewPr snapToGrid="0">
      <p:cViewPr varScale="1">
        <p:scale>
          <a:sx n="137" d="100"/>
          <a:sy n="137" d="100"/>
        </p:scale>
        <p:origin x="192" y="2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17/03/2019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3</a:t>
            </a:fld>
            <a:endParaRPr lang="en-GB"/>
          </a:p>
        </p:txBody>
      </p:sp>
    </p:spTree>
    <p:extLst>
      <p:ext uri="{BB962C8B-B14F-4D97-AF65-F5344CB8AC3E}">
        <p14:creationId xmlns:p14="http://schemas.microsoft.com/office/powerpoint/2010/main" val="18768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19</a:t>
            </a:fld>
            <a:endParaRPr lang="en-GB"/>
          </a:p>
        </p:txBody>
      </p:sp>
    </p:spTree>
    <p:extLst>
      <p:ext uri="{BB962C8B-B14F-4D97-AF65-F5344CB8AC3E}">
        <p14:creationId xmlns:p14="http://schemas.microsoft.com/office/powerpoint/2010/main" val="263270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20</a:t>
            </a:fld>
            <a:endParaRPr lang="en-GB"/>
          </a:p>
        </p:txBody>
      </p:sp>
    </p:spTree>
    <p:extLst>
      <p:ext uri="{BB962C8B-B14F-4D97-AF65-F5344CB8AC3E}">
        <p14:creationId xmlns:p14="http://schemas.microsoft.com/office/powerpoint/2010/main" val="178406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21</a:t>
            </a:fld>
            <a:endParaRPr lang="en-GB"/>
          </a:p>
        </p:txBody>
      </p:sp>
    </p:spTree>
    <p:extLst>
      <p:ext uri="{BB962C8B-B14F-4D97-AF65-F5344CB8AC3E}">
        <p14:creationId xmlns:p14="http://schemas.microsoft.com/office/powerpoint/2010/main" val="41883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22</a:t>
            </a:fld>
            <a:endParaRPr lang="en-GB"/>
          </a:p>
        </p:txBody>
      </p:sp>
    </p:spTree>
    <p:extLst>
      <p:ext uri="{BB962C8B-B14F-4D97-AF65-F5344CB8AC3E}">
        <p14:creationId xmlns:p14="http://schemas.microsoft.com/office/powerpoint/2010/main" val="86602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23</a:t>
            </a:fld>
            <a:endParaRPr lang="en-GB"/>
          </a:p>
        </p:txBody>
      </p:sp>
    </p:spTree>
    <p:extLst>
      <p:ext uri="{BB962C8B-B14F-4D97-AF65-F5344CB8AC3E}">
        <p14:creationId xmlns:p14="http://schemas.microsoft.com/office/powerpoint/2010/main" val="262537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level</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1EB0AE-3342-404A-B3EF-6E4202F7AB7B}"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0653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ED6C28"/>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cSld>
  <p:clrMapOvr>
    <a:masterClrMapping/>
  </p:clrMapOvr>
  <p:transition>
    <p:sndAc>
      <p:stSnd>
        <p:snd r:embed="rId1" name="click.wav"/>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ED6C28"/>
                </a:solidFill>
              </a:defRPr>
            </a:lvl1pPr>
            <a:lvl2pPr marL="342900" indent="0">
              <a:buFontTx/>
              <a:buNone/>
              <a:defRPr>
                <a:solidFill>
                  <a:srgbClr val="ED6C28"/>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ED6C28"/>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351B2639-E2FB-0F41-93D1-11AB2199F01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F25E828D-9433-6C44-A33C-5B81C7B97A3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6DFDB0D7-14B8-7A40-8B87-D5D06020B9DF}"/>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604020202020204" pitchFamily="34" charset="0"/>
              </a:rPr>
              <a:t>8Kc</a:t>
            </a:r>
            <a:endParaRPr lang="en-GB" altLang="en-US" sz="1013">
              <a:latin typeface="Arial Black" panose="020B0604020202020204" pitchFamily="34" charset="0"/>
            </a:endParaRPr>
          </a:p>
        </p:txBody>
      </p:sp>
      <p:sp>
        <p:nvSpPr>
          <p:cNvPr id="7" name="Text Box 14">
            <a:extLst>
              <a:ext uri="{FF2B5EF4-FFF2-40B4-BE49-F238E27FC236}">
                <a16:creationId xmlns:a16="http://schemas.microsoft.com/office/drawing/2014/main" id="{22D5EF16-C323-C14D-B992-73FE23E28866}"/>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Controlling transfers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613586B6-5BDB-C043-9316-425A45070215}"/>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48315134"/>
      </p:ext>
    </p:extLst>
  </p:cSld>
  <p:clrMapOvr>
    <a:masterClrMapping/>
  </p:clrMapOvr>
  <p:transition>
    <p:sndAc>
      <p:stSnd>
        <p:snd r:embed="rId1" name="click.wav"/>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F7798E-50DF-4A3B-949F-A035FAB7A0D7}" type="datetimeFigureOut">
              <a:rPr lang="en-GB" smtClean="0"/>
              <a:t>17/03/2019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4392777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F7798E-50DF-4A3B-949F-A035FAB7A0D7}" type="datetimeFigureOut">
              <a:rPr lang="en-GB" smtClean="0"/>
              <a:t>17/03/2019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150900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F7798E-50DF-4A3B-949F-A035FAB7A0D7}" type="datetimeFigureOut">
              <a:rPr lang="en-GB" smtClean="0"/>
              <a:t>17/03/2019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16766234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F7798E-50DF-4A3B-949F-A035FAB7A0D7}" type="datetimeFigureOut">
              <a:rPr lang="en-GB" smtClean="0"/>
              <a:t>17/03/2019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22016196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F7798E-50DF-4A3B-949F-A035FAB7A0D7}" type="datetimeFigureOut">
              <a:rPr lang="en-GB" smtClean="0"/>
              <a:t>17/03/2019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29030255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F7798E-50DF-4A3B-949F-A035FAB7A0D7}" type="datetimeFigureOut">
              <a:rPr lang="en-GB" smtClean="0"/>
              <a:t>17/03/2019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20459522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7798E-50DF-4A3B-949F-A035FAB7A0D7}" type="datetimeFigureOut">
              <a:rPr lang="en-GB" smtClean="0"/>
              <a:t>17/03/2019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3644659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5F7798E-50DF-4A3B-949F-A035FAB7A0D7}" type="datetimeFigureOut">
              <a:rPr lang="en-GB" smtClean="0"/>
              <a:t>17/03/2019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2986258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5F7798E-50DF-4A3B-949F-A035FAB7A0D7}" type="datetimeFigureOut">
              <a:rPr lang="en-GB" smtClean="0"/>
              <a:t>17/03/2019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31373224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F7798E-50DF-4A3B-949F-A035FAB7A0D7}" type="datetimeFigureOut">
              <a:rPr lang="en-GB" smtClean="0"/>
              <a:t>17/03/2019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40191165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F7798E-50DF-4A3B-949F-A035FAB7A0D7}" type="datetimeFigureOut">
              <a:rPr lang="en-GB" smtClean="0"/>
              <a:t>17/03/2019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69C07-B1C7-437A-859F-9A0005E69039}" type="slidenum">
              <a:rPr lang="en-GB" smtClean="0"/>
              <a:t>‹#›</a:t>
            </a:fld>
            <a:endParaRPr lang="en-GB"/>
          </a:p>
        </p:txBody>
      </p:sp>
    </p:spTree>
    <p:extLst>
      <p:ext uri="{BB962C8B-B14F-4D97-AF65-F5344CB8AC3E}">
        <p14:creationId xmlns:p14="http://schemas.microsoft.com/office/powerpoint/2010/main" val="223008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744A6D-13AB-4D24-999F-D426BA35F1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C5162D-3B70-4DF1-96C2-A9DEB0ACB31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67435E-A079-4C57-8EE3-E128A979FE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8DF578-DEF9-4C37-B934-D8F1AB486F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3984C6C-9C51-4BCF-B436-775975C2A1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7BB000E-05B9-4DB4-BC2B-AE5D9209428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7F5CB1-0938-410B-A8D5-58B661B7BB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D1B4CC-3F69-4737-A06E-2EA7466A9F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D08ADC-2AC2-4DB3-AFDB-69E49DC38B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202E8C-E1BA-4044-89C2-5CFE3765B3A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797979-2050-4812-B829-9948F46F1F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59616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743677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884738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56785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3/17/19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14842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3/17/19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785582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81899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1547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36730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8296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828017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lvl1pPr>
              <a:defRPr>
                <a:solidFill>
                  <a:srgbClr val="ED6C28"/>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6"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solidFill>
                  <a:srgbClr val="000000"/>
                </a:solidFill>
              </a:rPr>
              <a:t>© Pearson Education Ltd 2015. Copying permitted for purchasing institutions only. This material is not copyright free.</a:t>
            </a:r>
          </a:p>
        </p:txBody>
      </p:sp>
    </p:spTree>
    <p:extLst/>
  </p:cSld>
  <p:clrMapOvr>
    <a:masterClrMapping/>
  </p:clrMapOvr>
  <p:transitio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0.xml"/><Relationship Id="rId1"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jpeg"/><Relationship Id="rId2" Type="http://schemas.openxmlformats.org/officeDocument/2006/relationships/slideLayout" Target="../slideLayouts/slideLayout35.xml"/><Relationship Id="rId16"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5.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5.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7.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6.jp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audio" Target="../media/audio1.wav"/></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image" Target="../media/image7.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6.jpg"/><Relationship Id="rId2" Type="http://schemas.openxmlformats.org/officeDocument/2006/relationships/slideLayout" Target="../slideLayouts/slideLayout94.xml"/><Relationship Id="rId16" Type="http://schemas.openxmlformats.org/officeDocument/2006/relationships/audio" Target="../media/audio1.wav"/><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9.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17/03/2019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9CE15761-32C4-F844-81A7-23D8EDDB33A0}"/>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1027" name="Rectangle 4">
            <a:extLst>
              <a:ext uri="{FF2B5EF4-FFF2-40B4-BE49-F238E27FC236}">
                <a16:creationId xmlns:a16="http://schemas.microsoft.com/office/drawing/2014/main" id="{012A9A51-CA97-3B4E-A0EA-CD483F93DD47}"/>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DCE9696F-1DC5-7042-B810-C5395E96A25E}"/>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18866541"/>
      </p:ext>
    </p:extLst>
  </p:cSld>
  <p:clrMap bg1="lt1" tx1="dk1" bg2="lt2" tx2="dk2" accent1="accent1" accent2="accent2" accent3="accent3" accent4="accent4" accent5="accent5" accent6="accent6" hlink="hlink" folHlink="folHlink"/>
  <p:sldLayoutIdLst>
    <p:sldLayoutId id="2147483800" r:id="rId1"/>
  </p:sldLayoutIdLst>
  <p:transition>
    <p:sndAc>
      <p:stSnd>
        <p:snd r:embed="rId3" name="click.wav"/>
      </p:stSnd>
    </p:sndAc>
  </p:transition>
  <p:hf sldNum="0" hdr="0" dt="0"/>
  <p:txStyles>
    <p:titleStyle>
      <a:lvl1pPr algn="ctr" rtl="0" eaLnBrk="0" fontAlgn="base" hangingPunct="0">
        <a:spcBef>
          <a:spcPct val="0"/>
        </a:spcBef>
        <a:spcAft>
          <a:spcPct val="0"/>
        </a:spcAft>
        <a:defRPr sz="3300">
          <a:solidFill>
            <a:srgbClr val="934C74"/>
          </a:solidFill>
          <a:latin typeface="Arial" charset="0"/>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itchFamily="2" charset="2"/>
        <a:buChar char="§"/>
        <a:defRPr sz="1800">
          <a:solidFill>
            <a:schemeClr val="tx1"/>
          </a:solidFill>
          <a:latin typeface="Arial" charset="0"/>
          <a:ea typeface="+mn-ea"/>
          <a:cs typeface="+mn-cs"/>
        </a:defRPr>
      </a:lvl1pPr>
      <a:lvl2pPr marL="557213" indent="-214313" algn="l" rtl="0" eaLnBrk="0" fontAlgn="base" hangingPunct="0">
        <a:spcBef>
          <a:spcPct val="20000"/>
        </a:spcBef>
        <a:spcAft>
          <a:spcPct val="0"/>
        </a:spcAft>
        <a:buFont typeface="Wingdings" pitchFamily="2" charset="2"/>
        <a:buChar char="§"/>
        <a:defRPr sz="1800">
          <a:solidFill>
            <a:schemeClr val="tx1"/>
          </a:solidFill>
          <a:latin typeface="Arial" charset="0"/>
        </a:defRPr>
      </a:lvl2pPr>
      <a:lvl3pPr marL="857250" indent="-171450" algn="l" rtl="0" eaLnBrk="0" fontAlgn="base" hangingPunct="0">
        <a:spcBef>
          <a:spcPct val="20000"/>
        </a:spcBef>
        <a:spcAft>
          <a:spcPct val="0"/>
        </a:spcAft>
        <a:buFont typeface="Wingdings" pitchFamily="2" charset="2"/>
        <a:buChar char="§"/>
        <a:defRPr sz="1800">
          <a:solidFill>
            <a:schemeClr val="tx1"/>
          </a:solidFill>
          <a:latin typeface="Arial" charset="0"/>
        </a:defRPr>
      </a:lvl3pPr>
      <a:lvl4pPr marL="1200150" indent="-171450" algn="l" rtl="0" eaLnBrk="0" fontAlgn="base" hangingPunct="0">
        <a:spcBef>
          <a:spcPct val="20000"/>
        </a:spcBef>
        <a:spcAft>
          <a:spcPct val="0"/>
        </a:spcAft>
        <a:buFont typeface="Wingdings" pitchFamily="2" charset="2"/>
        <a:buChar char="§"/>
        <a:defRPr sz="1800">
          <a:solidFill>
            <a:schemeClr val="tx1"/>
          </a:solidFill>
          <a:latin typeface="Arial" charset="0"/>
        </a:defRPr>
      </a:lvl4pPr>
      <a:lvl5pPr marL="1543050" indent="-171450" algn="l" rtl="0" eaLnBrk="0" fontAlgn="base" hangingPunct="0">
        <a:spcBef>
          <a:spcPct val="20000"/>
        </a:spcBef>
        <a:spcAft>
          <a:spcPct val="0"/>
        </a:spcAft>
        <a:buFont typeface="Wingdings" pitchFamily="2" charset="2"/>
        <a:buChar char="»"/>
        <a:defRPr sz="1800">
          <a:solidFill>
            <a:schemeClr val="tx1"/>
          </a:solidFill>
          <a:latin typeface="Arial"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5F7798E-50DF-4A3B-949F-A035FAB7A0D7}" type="datetimeFigureOut">
              <a:rPr lang="en-GB" smtClean="0"/>
              <a:t>17/03/2019</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7869C07-B1C7-437A-859F-9A0005E69039}" type="slidenum">
              <a:rPr lang="en-GB" smtClean="0"/>
              <a:t>‹#›</a:t>
            </a:fld>
            <a:endParaRPr lang="en-GB"/>
          </a:p>
        </p:txBody>
      </p:sp>
    </p:spTree>
    <p:extLst>
      <p:ext uri="{BB962C8B-B14F-4D97-AF65-F5344CB8AC3E}">
        <p14:creationId xmlns:p14="http://schemas.microsoft.com/office/powerpoint/2010/main" val="319115947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2377A942-331B-4968-B01E-5769009A130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3/17/19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82168401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p:cNvPicPr>
          <p:nvPr userDrawn="1"/>
        </p:nvPicPr>
        <p:blipFill>
          <a:blip r:embed="rId15">
            <a:extLst>
              <a:ext uri="{28A0092B-C50C-407E-A947-70E740481C1C}">
                <a14:useLocalDpi xmlns:a14="http://schemas.microsoft.com/office/drawing/2010/main"/>
              </a:ext>
            </a:extLst>
          </a:blip>
          <a:stretch>
            <a:fillRect/>
          </a:stretch>
        </p:blipFill>
        <p:spPr>
          <a:xfrm>
            <a:off x="0" y="4846500"/>
            <a:ext cx="9144000" cy="315900"/>
          </a:xfrm>
          <a:prstGeom prst="rect">
            <a:avLst/>
          </a:prstGeom>
        </p:spPr>
      </p:pic>
      <p:pic>
        <p:nvPicPr>
          <p:cNvPr id="9" name="Picture 8" descr="Edexcel GCSE (9-1)&#10;Sciences"/>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3125"/>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008112" cy="270030"/>
          </a:xfrm>
          <a:prstGeom prst="rect">
            <a:avLst/>
          </a:prstGeom>
          <a:noFill/>
        </p:spPr>
        <p:txBody>
          <a:bodyPr wrap="square" rtlCol="0">
            <a:noAutofit/>
          </a:bodyPr>
          <a:lstStyle/>
          <a:p>
            <a:pPr defTabSz="685800" fontAlgn="base">
              <a:spcBef>
                <a:spcPct val="0"/>
              </a:spcBef>
              <a:spcAft>
                <a:spcPct val="0"/>
              </a:spcAft>
            </a:pPr>
            <a:r>
              <a:rPr lang="en-GB" sz="1800" b="1" dirty="0">
                <a:solidFill>
                  <a:srgbClr val="000000"/>
                </a:solidFill>
                <a:cs typeface="Arial" panose="020B0604020202020204" pitchFamily="34" charset="0"/>
              </a:rPr>
              <a:t>SP3c</a:t>
            </a:r>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2015.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4102552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ransition>
    <p:sndAc>
      <p:stSnd>
        <p:snd r:embed="rId14"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p:cNvPicPr>
          <p:nvPr userDrawn="1"/>
        </p:nvPicPr>
        <p:blipFill>
          <a:blip r:embed="rId17">
            <a:extLst>
              <a:ext uri="{28A0092B-C50C-407E-A947-70E740481C1C}">
                <a14:useLocalDpi xmlns:a14="http://schemas.microsoft.com/office/drawing/2010/main"/>
              </a:ext>
            </a:extLst>
          </a:blip>
          <a:stretch>
            <a:fillRect/>
          </a:stretch>
        </p:blipFill>
        <p:spPr>
          <a:xfrm>
            <a:off x="0" y="4846500"/>
            <a:ext cx="9144000" cy="315900"/>
          </a:xfrm>
          <a:prstGeom prst="rect">
            <a:avLst/>
          </a:prstGeom>
        </p:spPr>
      </p:pic>
      <p:pic>
        <p:nvPicPr>
          <p:cNvPr id="17" name="Picture 16" descr="Edexcel GCSE (9-1)&#10;Science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008112" cy="270030"/>
          </a:xfrm>
          <a:prstGeom prst="rect">
            <a:avLst/>
          </a:prstGeom>
          <a:noFill/>
        </p:spPr>
        <p:txBody>
          <a:bodyPr wrap="square" rtlCol="0">
            <a:noAutofit/>
          </a:bodyPr>
          <a:lstStyle/>
          <a:p>
            <a:pPr defTabSz="685800" fontAlgn="base">
              <a:spcBef>
                <a:spcPct val="0"/>
              </a:spcBef>
              <a:spcAft>
                <a:spcPct val="0"/>
              </a:spcAft>
            </a:pPr>
            <a:r>
              <a:rPr lang="en-GB" sz="1800" b="1" dirty="0">
                <a:solidFill>
                  <a:srgbClr val="000000"/>
                </a:solidFill>
                <a:cs typeface="Arial" panose="020B0604020202020204" pitchFamily="34" charset="0"/>
              </a:rPr>
              <a:t>SP3c</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pPr defTabSz="685800" fontAlgn="base">
              <a:spcBef>
                <a:spcPct val="0"/>
              </a:spcBef>
              <a:spcAft>
                <a:spcPct val="0"/>
              </a:spcAft>
            </a:pPr>
            <a:r>
              <a:rPr lang="en-GB" sz="1500" dirty="0">
                <a:solidFill>
                  <a:srgbClr val="000000"/>
                </a:solidFill>
                <a:cs typeface="Arial" panose="020B0604020202020204" pitchFamily="34" charset="0"/>
              </a:rPr>
              <a:t>Keeping warm</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2015.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4467540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9.xml"/></Relationships>
</file>

<file path=ppt/slides/_rels/slide14.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108.xml"/></Relationships>
</file>

<file path=ppt/slides/_rels/slide15.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tiff"/><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channel/UCevUL4wPdprao-yKOZ8GFNw" TargetMode="External"/><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hyperlink" Target="http://www.highamsparkschool.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pearsonactivelearn.com/" TargetMode="Externa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9.png"/><Relationship Id="rId10" Type="http://schemas.openxmlformats.org/officeDocument/2006/relationships/hyperlink" Target="https://twitter.com/hpscience" TargetMode="External"/><Relationship Id="rId4" Type="http://schemas.openxmlformats.org/officeDocument/2006/relationships/hyperlink" Target="https://highamspark.fireflycloud.net/" TargetMode="External"/><Relationship Id="rId9" Type="http://schemas.openxmlformats.org/officeDocument/2006/relationships/image" Target="../media/image15.pn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9.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9.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twig-world.com/film/glossary/precision-483/" TargetMode="External"/><Relationship Id="rId1" Type="http://schemas.openxmlformats.org/officeDocument/2006/relationships/slideLayout" Target="../slideLayouts/slideLayout10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91B2BF-2E83-DE47-B6CC-F55AF2AD4110}"/>
              </a:ext>
            </a:extLst>
          </p:cNvPr>
          <p:cNvPicPr>
            <a:picLocks noChangeAspect="1"/>
          </p:cNvPicPr>
          <p:nvPr/>
        </p:nvPicPr>
        <p:blipFill>
          <a:blip r:embed="rId2"/>
          <a:stretch>
            <a:fillRect/>
          </a:stretch>
        </p:blipFill>
        <p:spPr>
          <a:xfrm>
            <a:off x="0" y="0"/>
            <a:ext cx="3638282" cy="5143500"/>
          </a:xfrm>
          <a:prstGeom prst="rect">
            <a:avLst/>
          </a:prstGeom>
        </p:spPr>
      </p:pic>
      <p:sp>
        <p:nvSpPr>
          <p:cNvPr id="5" name="AutoShape 26">
            <a:extLst>
              <a:ext uri="{FF2B5EF4-FFF2-40B4-BE49-F238E27FC236}">
                <a16:creationId xmlns:a16="http://schemas.microsoft.com/office/drawing/2014/main" id="{F8D643D9-4866-264E-B8AA-E8E2A6141619}"/>
              </a:ext>
            </a:extLst>
          </p:cNvPr>
          <p:cNvSpPr>
            <a:spLocks noChangeArrowheads="1"/>
          </p:cNvSpPr>
          <p:nvPr/>
        </p:nvSpPr>
        <p:spPr bwMode="auto">
          <a:xfrm>
            <a:off x="4357395" y="179753"/>
            <a:ext cx="4541480" cy="874223"/>
          </a:xfrm>
          <a:prstGeom prst="roundRect">
            <a:avLst>
              <a:gd name="adj" fmla="val 1257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Stick in and complete your worksheet.</a:t>
            </a:r>
            <a:endParaRPr lang="en-US" altLang="en-US" sz="2400" dirty="0">
              <a:solidFill>
                <a:schemeClr val="bg1"/>
              </a:solidFill>
            </a:endParaRPr>
          </a:p>
        </p:txBody>
      </p:sp>
    </p:spTree>
    <p:extLst>
      <p:ext uri="{BB962C8B-B14F-4D97-AF65-F5344CB8AC3E}">
        <p14:creationId xmlns:p14="http://schemas.microsoft.com/office/powerpoint/2010/main" val="188459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1706" y="806824"/>
            <a:ext cx="4313144" cy="3825899"/>
          </a:xfrm>
        </p:spPr>
        <p:txBody>
          <a:bodyPr/>
          <a:lstStyle/>
          <a:p>
            <a:r>
              <a:rPr lang="en-GB" dirty="0"/>
              <a:t>A systematic error is when all readings from an instrument </a:t>
            </a:r>
          </a:p>
          <a:p>
            <a:r>
              <a:rPr lang="en-GB" dirty="0"/>
              <a:t>A systematic error will reduce accuracy </a:t>
            </a:r>
          </a:p>
          <a:p>
            <a:r>
              <a:rPr lang="en-GB" dirty="0"/>
              <a:t>An example of a random error </a:t>
            </a:r>
          </a:p>
        </p:txBody>
      </p:sp>
      <p:sp>
        <p:nvSpPr>
          <p:cNvPr id="4" name="Content Placeholder 3"/>
          <p:cNvSpPr>
            <a:spLocks noGrp="1"/>
          </p:cNvSpPr>
          <p:nvPr>
            <p:ph sz="half" idx="2"/>
          </p:nvPr>
        </p:nvSpPr>
        <p:spPr>
          <a:xfrm>
            <a:off x="4629150" y="806824"/>
            <a:ext cx="4270114" cy="3825899"/>
          </a:xfrm>
        </p:spPr>
        <p:txBody>
          <a:bodyPr/>
          <a:lstStyle/>
          <a:p>
            <a:r>
              <a:rPr lang="en-GB" dirty="0"/>
              <a:t>But not affect precision</a:t>
            </a:r>
          </a:p>
          <a:p>
            <a:r>
              <a:rPr lang="en-GB" dirty="0"/>
              <a:t>Is when you look at a thermometer reading from a slightly different angle each time </a:t>
            </a:r>
          </a:p>
          <a:p>
            <a:r>
              <a:rPr lang="en-GB" dirty="0"/>
              <a:t>Are incorrect by a similar amount </a:t>
            </a:r>
          </a:p>
        </p:txBody>
      </p:sp>
      <p:sp>
        <p:nvSpPr>
          <p:cNvPr id="5" name="AutoShape 21">
            <a:extLst>
              <a:ext uri="{FF2B5EF4-FFF2-40B4-BE49-F238E27FC236}">
                <a16:creationId xmlns:a16="http://schemas.microsoft.com/office/drawing/2014/main" id="{9762AEEF-D870-4788-88C0-3D4FFC02E32F}"/>
              </a:ext>
            </a:extLst>
          </p:cNvPr>
          <p:cNvSpPr txBox="1">
            <a:spLocks noChangeArrowheads="1"/>
          </p:cNvSpPr>
          <p:nvPr/>
        </p:nvSpPr>
        <p:spPr bwMode="auto">
          <a:xfrm>
            <a:off x="135141" y="96820"/>
            <a:ext cx="9144000" cy="650082"/>
          </a:xfrm>
          <a:prstGeom prst="roundRect">
            <a:avLst>
              <a:gd name="adj" fmla="val 11501"/>
            </a:avLst>
          </a:prstGeom>
          <a:solidFill>
            <a:srgbClr val="3366FF"/>
          </a:solidFill>
          <a:ln w="25400">
            <a:noFill/>
            <a:round/>
            <a:headEnd/>
            <a:tailEnd/>
          </a:ln>
          <a:effectLst/>
        </p:spPr>
        <p:txBody>
          <a:bodyPr vert="horz" lIns="68580" tIns="34290" rIns="68580" bIns="34290" rtlCol="0" anchor="b">
            <a:normAutofit/>
          </a:bodyPr>
          <a:lstStyle>
            <a:lvl1pPr marL="354013" indent="-354013"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mj-cs"/>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33375" indent="-333375" algn="l">
              <a:tabLst>
                <a:tab pos="333375" algn="l"/>
              </a:tabLst>
            </a:pPr>
            <a:r>
              <a:rPr lang="en-US" altLang="en-US" sz="2100" dirty="0">
                <a:solidFill>
                  <a:schemeClr val="bg1"/>
                </a:solidFill>
                <a:latin typeface="Arial" charset="0"/>
                <a:sym typeface="Wingdings" panose="05000000000000000000" pitchFamily="2" charset="2"/>
              </a:rPr>
              <a:t>Match up the sentence starters and endings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633" y="2674620"/>
            <a:ext cx="5356636" cy="2468881"/>
          </a:xfrm>
          <a:prstGeom prst="rect">
            <a:avLst/>
          </a:prstGeom>
        </p:spPr>
      </p:pic>
      <p:cxnSp>
        <p:nvCxnSpPr>
          <p:cNvPr id="8" name="Straight Connector 7"/>
          <p:cNvCxnSpPr/>
          <p:nvPr/>
        </p:nvCxnSpPr>
        <p:spPr>
          <a:xfrm>
            <a:off x="3622638" y="976256"/>
            <a:ext cx="1234440" cy="1323191"/>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1508760" y="976256"/>
            <a:ext cx="3198381" cy="97625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3743661" y="1331259"/>
            <a:ext cx="963480" cy="1024666"/>
          </a:xfrm>
          <a:prstGeom prst="line">
            <a:avLst/>
          </a:prstGeom>
        </p:spPr>
        <p:style>
          <a:lnRef idx="1">
            <a:schemeClr val="dk1"/>
          </a:lnRef>
          <a:fillRef idx="0">
            <a:schemeClr val="dk1"/>
          </a:fillRef>
          <a:effectRef idx="0">
            <a:schemeClr val="dk1"/>
          </a:effectRef>
          <a:fontRef idx="minor">
            <a:schemeClr val="tx1"/>
          </a:fontRef>
        </p:style>
      </p:cxnSp>
      <p:sp>
        <p:nvSpPr>
          <p:cNvPr id="13" name="Cloud Callout 12"/>
          <p:cNvSpPr/>
          <p:nvPr/>
        </p:nvSpPr>
        <p:spPr>
          <a:xfrm>
            <a:off x="5865607" y="2625620"/>
            <a:ext cx="2380130" cy="200710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t>How can this be avoided? </a:t>
            </a:r>
          </a:p>
        </p:txBody>
      </p:sp>
    </p:spTree>
    <p:extLst>
      <p:ext uri="{BB962C8B-B14F-4D97-AF65-F5344CB8AC3E}">
        <p14:creationId xmlns:p14="http://schemas.microsoft.com/office/powerpoint/2010/main" val="393779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661595"/>
            <a:ext cx="3878508" cy="4171278"/>
          </a:xfrm>
          <a:prstGeom prst="rect">
            <a:avLst/>
          </a:prstGeom>
        </p:spPr>
      </p:pic>
      <p:sp>
        <p:nvSpPr>
          <p:cNvPr id="4" name="AutoShape 21">
            <a:extLst>
              <a:ext uri="{FF2B5EF4-FFF2-40B4-BE49-F238E27FC236}">
                <a16:creationId xmlns:a16="http://schemas.microsoft.com/office/drawing/2014/main" id="{9762AEEF-D870-4788-88C0-3D4FFC02E32F}"/>
              </a:ext>
            </a:extLst>
          </p:cNvPr>
          <p:cNvSpPr txBox="1">
            <a:spLocks noChangeArrowheads="1"/>
          </p:cNvSpPr>
          <p:nvPr/>
        </p:nvSpPr>
        <p:spPr bwMode="auto">
          <a:xfrm>
            <a:off x="0" y="1"/>
            <a:ext cx="9144000" cy="661595"/>
          </a:xfrm>
          <a:prstGeom prst="roundRect">
            <a:avLst>
              <a:gd name="adj" fmla="val 11501"/>
            </a:avLst>
          </a:prstGeom>
          <a:solidFill>
            <a:srgbClr val="3366FF"/>
          </a:solidFill>
          <a:ln w="25400">
            <a:noFill/>
            <a:round/>
            <a:headEnd/>
            <a:tailEnd/>
          </a:ln>
          <a:effectLst/>
        </p:spPr>
        <p:txBody>
          <a:bodyPr vert="horz" lIns="68580" tIns="34290" rIns="68580" bIns="34290" rtlCol="0" anchor="b">
            <a:normAutofit/>
          </a:bodyPr>
          <a:lstStyle>
            <a:lvl1pPr marL="354013" indent="-354013"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mj-cs"/>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33375" indent="-333375" algn="l">
              <a:tabLst>
                <a:tab pos="333375" algn="l"/>
              </a:tabLst>
            </a:pPr>
            <a:r>
              <a:rPr lang="en-US" altLang="en-US" sz="2100" dirty="0">
                <a:solidFill>
                  <a:schemeClr val="bg1"/>
                </a:solidFill>
                <a:latin typeface="Arial" charset="0"/>
                <a:sym typeface="Wingdings" panose="05000000000000000000" pitchFamily="2" charset="2"/>
              </a:rPr>
              <a:t>Have a go at these questions in full sentences in your book </a:t>
            </a:r>
          </a:p>
        </p:txBody>
      </p:sp>
      <p:pic>
        <p:nvPicPr>
          <p:cNvPr id="6" name="Picture 5"/>
          <p:cNvPicPr>
            <a:picLocks noChangeAspect="1"/>
          </p:cNvPicPr>
          <p:nvPr/>
        </p:nvPicPr>
        <p:blipFill>
          <a:blip r:embed="rId3"/>
          <a:stretch>
            <a:fillRect/>
          </a:stretch>
        </p:blipFill>
        <p:spPr>
          <a:xfrm>
            <a:off x="4235824" y="1331260"/>
            <a:ext cx="4752191" cy="2476947"/>
          </a:xfrm>
          <a:prstGeom prst="rect">
            <a:avLst/>
          </a:prstGeom>
        </p:spPr>
      </p:pic>
    </p:spTree>
    <p:extLst>
      <p:ext uri="{BB962C8B-B14F-4D97-AF65-F5344CB8AC3E}">
        <p14:creationId xmlns:p14="http://schemas.microsoft.com/office/powerpoint/2010/main" val="257224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300" y="1570960"/>
            <a:ext cx="4242547" cy="3302255"/>
          </a:xfrm>
          <a:prstGeom prst="rect">
            <a:avLst/>
          </a:prstGeom>
        </p:spPr>
      </p:pic>
      <p:pic>
        <p:nvPicPr>
          <p:cNvPr id="5" name="Picture 4"/>
          <p:cNvPicPr>
            <a:picLocks noChangeAspect="1"/>
          </p:cNvPicPr>
          <p:nvPr/>
        </p:nvPicPr>
        <p:blipFill>
          <a:blip r:embed="rId3"/>
          <a:stretch>
            <a:fillRect/>
          </a:stretch>
        </p:blipFill>
        <p:spPr>
          <a:xfrm>
            <a:off x="4488628" y="2070763"/>
            <a:ext cx="4655372" cy="2035969"/>
          </a:xfrm>
          <a:prstGeom prst="rect">
            <a:avLst/>
          </a:prstGeom>
        </p:spPr>
      </p:pic>
      <p:sp>
        <p:nvSpPr>
          <p:cNvPr id="6" name="AutoShape 21">
            <a:extLst>
              <a:ext uri="{FF2B5EF4-FFF2-40B4-BE49-F238E27FC236}">
                <a16:creationId xmlns:a16="http://schemas.microsoft.com/office/drawing/2014/main" id="{9762AEEF-D870-4788-88C0-3D4FFC02E32F}"/>
              </a:ext>
            </a:extLst>
          </p:cNvPr>
          <p:cNvSpPr txBox="1">
            <a:spLocks noChangeArrowheads="1"/>
          </p:cNvSpPr>
          <p:nvPr/>
        </p:nvSpPr>
        <p:spPr bwMode="auto">
          <a:xfrm>
            <a:off x="0" y="1"/>
            <a:ext cx="9144000" cy="661595"/>
          </a:xfrm>
          <a:prstGeom prst="roundRect">
            <a:avLst>
              <a:gd name="adj" fmla="val 11501"/>
            </a:avLst>
          </a:prstGeom>
          <a:solidFill>
            <a:srgbClr val="3366FF"/>
          </a:solidFill>
          <a:ln w="25400">
            <a:noFill/>
            <a:round/>
            <a:headEnd/>
            <a:tailEnd/>
          </a:ln>
          <a:effectLst/>
        </p:spPr>
        <p:txBody>
          <a:bodyPr vert="horz" lIns="68580" tIns="34290" rIns="68580" bIns="34290" rtlCol="0" anchor="b">
            <a:normAutofit/>
          </a:bodyPr>
          <a:lstStyle>
            <a:lvl1pPr marL="354013" indent="-354013"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mj-cs"/>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33375" indent="-333375" algn="l">
              <a:tabLst>
                <a:tab pos="333375" algn="l"/>
              </a:tabLst>
            </a:pPr>
            <a:r>
              <a:rPr lang="en-US" altLang="en-US" sz="2100" dirty="0">
                <a:solidFill>
                  <a:schemeClr val="bg1"/>
                </a:solidFill>
                <a:latin typeface="Arial" charset="0"/>
                <a:sym typeface="Wingdings" panose="05000000000000000000" pitchFamily="2" charset="2"/>
              </a:rPr>
              <a:t>Have a go at these questions in full sentences in your book </a:t>
            </a:r>
          </a:p>
        </p:txBody>
      </p:sp>
    </p:spTree>
    <p:extLst>
      <p:ext uri="{BB962C8B-B14F-4D97-AF65-F5344CB8AC3E}">
        <p14:creationId xmlns:p14="http://schemas.microsoft.com/office/powerpoint/2010/main" val="16220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073076"/>
            <a:ext cx="3735593" cy="3445136"/>
          </a:xfrm>
          <a:prstGeom prst="rect">
            <a:avLst/>
          </a:prstGeom>
        </p:spPr>
      </p:pic>
      <p:sp>
        <p:nvSpPr>
          <p:cNvPr id="5" name="AutoShape 21">
            <a:extLst>
              <a:ext uri="{FF2B5EF4-FFF2-40B4-BE49-F238E27FC236}">
                <a16:creationId xmlns:a16="http://schemas.microsoft.com/office/drawing/2014/main" id="{9762AEEF-D870-4788-88C0-3D4FFC02E32F}"/>
              </a:ext>
            </a:extLst>
          </p:cNvPr>
          <p:cNvSpPr txBox="1">
            <a:spLocks noChangeArrowheads="1"/>
          </p:cNvSpPr>
          <p:nvPr/>
        </p:nvSpPr>
        <p:spPr bwMode="auto">
          <a:xfrm>
            <a:off x="0" y="1"/>
            <a:ext cx="9144000" cy="661595"/>
          </a:xfrm>
          <a:prstGeom prst="roundRect">
            <a:avLst>
              <a:gd name="adj" fmla="val 11501"/>
            </a:avLst>
          </a:prstGeom>
          <a:solidFill>
            <a:srgbClr val="3366FF"/>
          </a:solidFill>
          <a:ln w="25400">
            <a:noFill/>
            <a:round/>
            <a:headEnd/>
            <a:tailEnd/>
          </a:ln>
          <a:effectLst/>
        </p:spPr>
        <p:txBody>
          <a:bodyPr vert="horz" lIns="68580" tIns="34290" rIns="68580" bIns="34290" rtlCol="0" anchor="b">
            <a:normAutofit/>
          </a:bodyPr>
          <a:lstStyle>
            <a:lvl1pPr marL="354013" indent="-354013"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mj-cs"/>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33375" indent="-333375" algn="l">
              <a:tabLst>
                <a:tab pos="333375" algn="l"/>
              </a:tabLst>
            </a:pPr>
            <a:r>
              <a:rPr lang="en-US" altLang="en-US" sz="2100" dirty="0">
                <a:solidFill>
                  <a:schemeClr val="bg1"/>
                </a:solidFill>
                <a:latin typeface="Arial" charset="0"/>
                <a:sym typeface="Wingdings" panose="05000000000000000000" pitchFamily="2" charset="2"/>
              </a:rPr>
              <a:t>Have a go at these questions in full sentences in your book </a:t>
            </a:r>
          </a:p>
        </p:txBody>
      </p:sp>
      <p:pic>
        <p:nvPicPr>
          <p:cNvPr id="6" name="Picture 5"/>
          <p:cNvPicPr>
            <a:picLocks noChangeAspect="1"/>
          </p:cNvPicPr>
          <p:nvPr/>
        </p:nvPicPr>
        <p:blipFill>
          <a:blip r:embed="rId3"/>
          <a:stretch>
            <a:fillRect/>
          </a:stretch>
        </p:blipFill>
        <p:spPr>
          <a:xfrm>
            <a:off x="3961504" y="1073076"/>
            <a:ext cx="4405256" cy="3372523"/>
          </a:xfrm>
          <a:prstGeom prst="rect">
            <a:avLst/>
          </a:prstGeom>
        </p:spPr>
      </p:pic>
    </p:spTree>
    <p:extLst>
      <p:ext uri="{BB962C8B-B14F-4D97-AF65-F5344CB8AC3E}">
        <p14:creationId xmlns:p14="http://schemas.microsoft.com/office/powerpoint/2010/main" val="395050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6">
            <a:extLst>
              <a:ext uri="{FF2B5EF4-FFF2-40B4-BE49-F238E27FC236}">
                <a16:creationId xmlns:a16="http://schemas.microsoft.com/office/drawing/2014/main" id="{F8D643D9-4866-264E-B8AA-E8E2A6141619}"/>
              </a:ext>
            </a:extLst>
          </p:cNvPr>
          <p:cNvSpPr>
            <a:spLocks noChangeArrowheads="1"/>
          </p:cNvSpPr>
          <p:nvPr/>
        </p:nvSpPr>
        <p:spPr bwMode="auto">
          <a:xfrm>
            <a:off x="4357395" y="179753"/>
            <a:ext cx="4541480" cy="874223"/>
          </a:xfrm>
          <a:prstGeom prst="roundRect">
            <a:avLst>
              <a:gd name="adj" fmla="val 1257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Stick in and complete your worksheet.</a:t>
            </a:r>
            <a:endParaRPr lang="en-US" altLang="en-US" sz="2400" dirty="0">
              <a:solidFill>
                <a:schemeClr val="bg1"/>
              </a:solidFill>
            </a:endParaRPr>
          </a:p>
        </p:txBody>
      </p:sp>
      <p:pic>
        <p:nvPicPr>
          <p:cNvPr id="2" name="Picture 1">
            <a:extLst>
              <a:ext uri="{FF2B5EF4-FFF2-40B4-BE49-F238E27FC236}">
                <a16:creationId xmlns:a16="http://schemas.microsoft.com/office/drawing/2014/main" id="{62D275F2-3677-814A-821F-FA1FFEFF3785}"/>
              </a:ext>
            </a:extLst>
          </p:cNvPr>
          <p:cNvPicPr>
            <a:picLocks noChangeAspect="1"/>
          </p:cNvPicPr>
          <p:nvPr/>
        </p:nvPicPr>
        <p:blipFill>
          <a:blip r:embed="rId2"/>
          <a:stretch>
            <a:fillRect/>
          </a:stretch>
        </p:blipFill>
        <p:spPr>
          <a:xfrm>
            <a:off x="67235" y="0"/>
            <a:ext cx="3638282" cy="5143500"/>
          </a:xfrm>
          <a:prstGeom prst="rect">
            <a:avLst/>
          </a:prstGeom>
        </p:spPr>
      </p:pic>
    </p:spTree>
    <p:extLst>
      <p:ext uri="{BB962C8B-B14F-4D97-AF65-F5344CB8AC3E}">
        <p14:creationId xmlns:p14="http://schemas.microsoft.com/office/powerpoint/2010/main" val="2390145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6">
            <a:extLst>
              <a:ext uri="{FF2B5EF4-FFF2-40B4-BE49-F238E27FC236}">
                <a16:creationId xmlns:a16="http://schemas.microsoft.com/office/drawing/2014/main" id="{F8D643D9-4866-264E-B8AA-E8E2A6141619}"/>
              </a:ext>
            </a:extLst>
          </p:cNvPr>
          <p:cNvSpPr>
            <a:spLocks noChangeArrowheads="1"/>
          </p:cNvSpPr>
          <p:nvPr/>
        </p:nvSpPr>
        <p:spPr bwMode="auto">
          <a:xfrm>
            <a:off x="6508377" y="183658"/>
            <a:ext cx="2416630" cy="510712"/>
          </a:xfrm>
          <a:prstGeom prst="roundRect">
            <a:avLst>
              <a:gd name="adj" fmla="val 12576"/>
            </a:avLst>
          </a:prstGeom>
          <a:solidFill>
            <a:srgbClr val="00B050"/>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Self assess.</a:t>
            </a:r>
            <a:endParaRPr lang="en-US" altLang="en-US" sz="2400" dirty="0">
              <a:solidFill>
                <a:schemeClr val="bg1"/>
              </a:solidFill>
            </a:endParaRPr>
          </a:p>
        </p:txBody>
      </p:sp>
      <p:pic>
        <p:nvPicPr>
          <p:cNvPr id="3" name="Picture 2">
            <a:extLst>
              <a:ext uri="{FF2B5EF4-FFF2-40B4-BE49-F238E27FC236}">
                <a16:creationId xmlns:a16="http://schemas.microsoft.com/office/drawing/2014/main" id="{A541A0E0-A3F1-F644-BA4F-2CCE7C77C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8993" y="183658"/>
            <a:ext cx="5944815" cy="4724518"/>
          </a:xfrm>
          <a:prstGeom prst="rect">
            <a:avLst/>
          </a:prstGeom>
        </p:spPr>
      </p:pic>
    </p:spTree>
    <p:extLst>
      <p:ext uri="{BB962C8B-B14F-4D97-AF65-F5344CB8AC3E}">
        <p14:creationId xmlns:p14="http://schemas.microsoft.com/office/powerpoint/2010/main" val="118228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6">
            <a:extLst>
              <a:ext uri="{FF2B5EF4-FFF2-40B4-BE49-F238E27FC236}">
                <a16:creationId xmlns:a16="http://schemas.microsoft.com/office/drawing/2014/main" id="{F8D643D9-4866-264E-B8AA-E8E2A6141619}"/>
              </a:ext>
            </a:extLst>
          </p:cNvPr>
          <p:cNvSpPr>
            <a:spLocks noChangeArrowheads="1"/>
          </p:cNvSpPr>
          <p:nvPr/>
        </p:nvSpPr>
        <p:spPr bwMode="auto">
          <a:xfrm>
            <a:off x="6508377" y="183658"/>
            <a:ext cx="2416630" cy="510712"/>
          </a:xfrm>
          <a:prstGeom prst="roundRect">
            <a:avLst>
              <a:gd name="adj" fmla="val 12576"/>
            </a:avLst>
          </a:prstGeom>
          <a:solidFill>
            <a:srgbClr val="00B050"/>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Self assess.</a:t>
            </a:r>
            <a:endParaRPr lang="en-US" altLang="en-US" sz="2400" dirty="0">
              <a:solidFill>
                <a:schemeClr val="bg1"/>
              </a:solidFill>
            </a:endParaRPr>
          </a:p>
        </p:txBody>
      </p:sp>
      <p:grpSp>
        <p:nvGrpSpPr>
          <p:cNvPr id="6" name="Group 5">
            <a:extLst>
              <a:ext uri="{FF2B5EF4-FFF2-40B4-BE49-F238E27FC236}">
                <a16:creationId xmlns:a16="http://schemas.microsoft.com/office/drawing/2014/main" id="{3BB3992D-055B-C94D-807E-64DD95A0A82C}"/>
              </a:ext>
            </a:extLst>
          </p:cNvPr>
          <p:cNvGrpSpPr/>
          <p:nvPr/>
        </p:nvGrpSpPr>
        <p:grpSpPr>
          <a:xfrm>
            <a:off x="236113" y="183658"/>
            <a:ext cx="6272264" cy="4776184"/>
            <a:chOff x="232440" y="748916"/>
            <a:chExt cx="4799021" cy="3645667"/>
          </a:xfrm>
        </p:grpSpPr>
        <p:pic>
          <p:nvPicPr>
            <p:cNvPr id="3" name="Picture 2">
              <a:extLst>
                <a:ext uri="{FF2B5EF4-FFF2-40B4-BE49-F238E27FC236}">
                  <a16:creationId xmlns:a16="http://schemas.microsoft.com/office/drawing/2014/main" id="{A541A0E0-A3F1-F644-BA4F-2CCE7C77C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2440" y="748916"/>
              <a:ext cx="4799021" cy="687481"/>
            </a:xfrm>
            <a:prstGeom prst="rect">
              <a:avLst/>
            </a:prstGeom>
          </p:spPr>
        </p:pic>
        <p:pic>
          <p:nvPicPr>
            <p:cNvPr id="4" name="Picture 3">
              <a:extLst>
                <a:ext uri="{FF2B5EF4-FFF2-40B4-BE49-F238E27FC236}">
                  <a16:creationId xmlns:a16="http://schemas.microsoft.com/office/drawing/2014/main" id="{10758E7C-FA82-C74A-A47E-48AA9D921E8E}"/>
                </a:ext>
              </a:extLst>
            </p:cNvPr>
            <p:cNvPicPr>
              <a:picLocks noChangeAspect="1"/>
            </p:cNvPicPr>
            <p:nvPr/>
          </p:nvPicPr>
          <p:blipFill>
            <a:blip r:embed="rId3"/>
            <a:stretch>
              <a:fillRect/>
            </a:stretch>
          </p:blipFill>
          <p:spPr>
            <a:xfrm>
              <a:off x="299675" y="1436396"/>
              <a:ext cx="4458350" cy="2958187"/>
            </a:xfrm>
            <a:prstGeom prst="rect">
              <a:avLst/>
            </a:prstGeom>
          </p:spPr>
        </p:pic>
      </p:grpSp>
    </p:spTree>
    <p:extLst>
      <p:ext uri="{BB962C8B-B14F-4D97-AF65-F5344CB8AC3E}">
        <p14:creationId xmlns:p14="http://schemas.microsoft.com/office/powerpoint/2010/main" val="3289915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023" y="341330"/>
            <a:ext cx="8343077" cy="12003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Homework</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defRPr/>
            </a:pPr>
            <a:r>
              <a:rPr lang="en-GB" sz="2400" dirty="0">
                <a:solidFill>
                  <a:prstClr val="black"/>
                </a:solidFill>
                <a:latin typeface="Arial" panose="020B0604020202020204" pitchFamily="34" charset="0"/>
                <a:cs typeface="Arial" panose="020B0604020202020204" pitchFamily="34" charset="0"/>
              </a:rPr>
              <a:t>N.A</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6529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62650"/>
            <a:ext cx="5740400" cy="4980893"/>
          </a:xfrm>
          <a:prstGeom prst="rect">
            <a:avLst/>
          </a:prstGeom>
        </p:spPr>
      </p:pic>
      <p:sp>
        <p:nvSpPr>
          <p:cNvPr id="2" name="TextBox 1"/>
          <p:cNvSpPr txBox="1"/>
          <p:nvPr/>
        </p:nvSpPr>
        <p:spPr>
          <a:xfrm>
            <a:off x="3762753" y="1777998"/>
            <a:ext cx="4670048" cy="1200304"/>
          </a:xfrm>
          <a:prstGeom prst="rect">
            <a:avLst/>
          </a:prstGeom>
          <a:noFill/>
        </p:spPr>
        <p:txBody>
          <a:bodyPr wrap="square" lIns="91416" tIns="45708" rIns="91416" bIns="45708" rtlCol="0">
            <a:spAutoFit/>
          </a:bodyPr>
          <a:lstStyle/>
          <a:p>
            <a:pPr algn="r" defTabSz="685596"/>
            <a:r>
              <a:rPr lang="en-GB" sz="7200" dirty="0">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78724" y="84828"/>
            <a:ext cx="6073796" cy="484457"/>
          </a:xfrm>
          <a:prstGeom prst="roundRect">
            <a:avLst>
              <a:gd name="adj" fmla="val 13342"/>
            </a:avLst>
          </a:prstGeom>
          <a:solidFill>
            <a:srgbClr val="0066FF"/>
          </a:solidFill>
          <a:ln w="25400">
            <a:noFill/>
            <a:round/>
            <a:headEnd/>
            <a:tailEnd/>
          </a:ln>
          <a:effectLst/>
        </p:spPr>
        <p:txBody>
          <a:bodyPr lIns="91416" tIns="45708" rIns="91416" bIns="45708"/>
          <a:lstStyle/>
          <a:p>
            <a:pPr marL="269009" indent="-269009" defTabSz="685596">
              <a:defRPr/>
            </a:pPr>
            <a:r>
              <a:rPr lang="en-GB" sz="2400" kern="0" dirty="0">
                <a:solidFill>
                  <a:srgbClr val="FFFFFF"/>
                </a:solidFill>
                <a:latin typeface="Calibri" pitchFamily="34" charset="0"/>
                <a:sym typeface="Webdings"/>
              </a:rPr>
              <a:t> Give a clue or definition for these keywords.</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233924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3906723"/>
            <a:ext cx="3674996" cy="1236778"/>
          </a:xfrm>
          <a:prstGeom prst="rect">
            <a:avLst/>
          </a:prstGeom>
        </p:spPr>
      </p:pic>
      <p:sp>
        <p:nvSpPr>
          <p:cNvPr id="4" name="Rectangle 3"/>
          <p:cNvSpPr/>
          <p:nvPr/>
        </p:nvSpPr>
        <p:spPr>
          <a:xfrm>
            <a:off x="837762" y="1134089"/>
            <a:ext cx="7036222" cy="1808187"/>
          </a:xfrm>
          <a:prstGeom prst="rect">
            <a:avLst/>
          </a:prstGeom>
        </p:spPr>
        <p:txBody>
          <a:bodyPr wrap="none" lIns="68580" tIns="34290" rIns="68580" bIns="34290">
            <a:spAutoFit/>
          </a:bodyPr>
          <a:lstStyle/>
          <a:p>
            <a:pPr algn="ctr" defTabSz="685596"/>
            <a:r>
              <a:rPr lang="en-GB" sz="11300" b="1" dirty="0">
                <a:solidFill>
                  <a:srgbClr val="FFFFFF"/>
                </a:solidFill>
                <a:latin typeface="Calibri" panose="020F0502020204030204" pitchFamily="34" charset="0"/>
              </a:rPr>
              <a:t>Conduction</a:t>
            </a:r>
          </a:p>
        </p:txBody>
      </p:sp>
    </p:spTree>
    <p:extLst>
      <p:ext uri="{BB962C8B-B14F-4D97-AF65-F5344CB8AC3E}">
        <p14:creationId xmlns:p14="http://schemas.microsoft.com/office/powerpoint/2010/main" val="253595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5B66CC-802B-FD44-85C4-C02B98E5E85B}"/>
              </a:ext>
            </a:extLst>
          </p:cNvPr>
          <p:cNvPicPr>
            <a:picLocks noChangeAspect="1"/>
          </p:cNvPicPr>
          <p:nvPr/>
        </p:nvPicPr>
        <p:blipFill>
          <a:blip r:embed="rId2"/>
          <a:stretch>
            <a:fillRect/>
          </a:stretch>
        </p:blipFill>
        <p:spPr>
          <a:xfrm>
            <a:off x="0" y="183658"/>
            <a:ext cx="6656294" cy="4776183"/>
          </a:xfrm>
          <a:prstGeom prst="rect">
            <a:avLst/>
          </a:prstGeom>
        </p:spPr>
      </p:pic>
      <p:sp>
        <p:nvSpPr>
          <p:cNvPr id="5" name="AutoShape 26">
            <a:extLst>
              <a:ext uri="{FF2B5EF4-FFF2-40B4-BE49-F238E27FC236}">
                <a16:creationId xmlns:a16="http://schemas.microsoft.com/office/drawing/2014/main" id="{F8D643D9-4866-264E-B8AA-E8E2A6141619}"/>
              </a:ext>
            </a:extLst>
          </p:cNvPr>
          <p:cNvSpPr>
            <a:spLocks noChangeArrowheads="1"/>
          </p:cNvSpPr>
          <p:nvPr/>
        </p:nvSpPr>
        <p:spPr bwMode="auto">
          <a:xfrm>
            <a:off x="6508377" y="183658"/>
            <a:ext cx="2416630" cy="510712"/>
          </a:xfrm>
          <a:prstGeom prst="roundRect">
            <a:avLst>
              <a:gd name="adj" fmla="val 12576"/>
            </a:avLst>
          </a:prstGeom>
          <a:solidFill>
            <a:srgbClr val="00B050"/>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Self assess.</a:t>
            </a:r>
            <a:endParaRPr lang="en-US" altLang="en-US" sz="2400" dirty="0">
              <a:solidFill>
                <a:schemeClr val="bg1"/>
              </a:solidFill>
            </a:endParaRPr>
          </a:p>
        </p:txBody>
      </p:sp>
    </p:spTree>
    <p:extLst>
      <p:ext uri="{BB962C8B-B14F-4D97-AF65-F5344CB8AC3E}">
        <p14:creationId xmlns:p14="http://schemas.microsoft.com/office/powerpoint/2010/main" val="390830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3906723"/>
            <a:ext cx="3674996" cy="1236778"/>
          </a:xfrm>
          <a:prstGeom prst="rect">
            <a:avLst/>
          </a:prstGeom>
        </p:spPr>
      </p:pic>
      <p:sp>
        <p:nvSpPr>
          <p:cNvPr id="4" name="Rectangle 3"/>
          <p:cNvSpPr/>
          <p:nvPr/>
        </p:nvSpPr>
        <p:spPr>
          <a:xfrm>
            <a:off x="1290935" y="1134089"/>
            <a:ext cx="6129884" cy="1808187"/>
          </a:xfrm>
          <a:prstGeom prst="rect">
            <a:avLst/>
          </a:prstGeom>
        </p:spPr>
        <p:txBody>
          <a:bodyPr wrap="none" lIns="68580" tIns="34290" rIns="68580" bIns="34290">
            <a:spAutoFit/>
          </a:bodyPr>
          <a:lstStyle/>
          <a:p>
            <a:pPr algn="ctr" defTabSz="685596"/>
            <a:r>
              <a:rPr lang="en-GB" sz="11300" b="1" dirty="0">
                <a:solidFill>
                  <a:srgbClr val="FFFFFF"/>
                </a:solidFill>
                <a:latin typeface="Calibri" panose="020F0502020204030204" pitchFamily="34" charset="0"/>
              </a:rPr>
              <a:t>Insulation</a:t>
            </a:r>
          </a:p>
        </p:txBody>
      </p:sp>
    </p:spTree>
    <p:extLst>
      <p:ext uri="{BB962C8B-B14F-4D97-AF65-F5344CB8AC3E}">
        <p14:creationId xmlns:p14="http://schemas.microsoft.com/office/powerpoint/2010/main" val="384851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3906723"/>
            <a:ext cx="3674996" cy="1236778"/>
          </a:xfrm>
          <a:prstGeom prst="rect">
            <a:avLst/>
          </a:prstGeom>
        </p:spPr>
      </p:pic>
      <p:sp>
        <p:nvSpPr>
          <p:cNvPr id="4" name="Rectangle 3"/>
          <p:cNvSpPr/>
          <p:nvPr/>
        </p:nvSpPr>
        <p:spPr>
          <a:xfrm>
            <a:off x="1625349" y="359598"/>
            <a:ext cx="5585055" cy="3547125"/>
          </a:xfrm>
          <a:prstGeom prst="rect">
            <a:avLst/>
          </a:prstGeom>
        </p:spPr>
        <p:txBody>
          <a:bodyPr wrap="none" lIns="68580" tIns="34290" rIns="68580" bIns="34290">
            <a:spAutoFit/>
          </a:bodyPr>
          <a:lstStyle/>
          <a:p>
            <a:pPr algn="ctr" defTabSz="685596"/>
            <a:r>
              <a:rPr lang="en-GB" sz="11300" b="1" dirty="0">
                <a:solidFill>
                  <a:srgbClr val="FFFFFF"/>
                </a:solidFill>
                <a:latin typeface="Calibri" panose="020F0502020204030204" pitchFamily="34" charset="0"/>
              </a:rPr>
              <a:t>Infrared </a:t>
            </a:r>
          </a:p>
          <a:p>
            <a:pPr algn="ctr" defTabSz="685596"/>
            <a:r>
              <a:rPr lang="en-GB" sz="11300" b="1" dirty="0">
                <a:solidFill>
                  <a:srgbClr val="FFFFFF"/>
                </a:solidFill>
                <a:latin typeface="Calibri" panose="020F0502020204030204" pitchFamily="34" charset="0"/>
              </a:rPr>
              <a:t>radiation</a:t>
            </a:r>
          </a:p>
        </p:txBody>
      </p:sp>
    </p:spTree>
    <p:extLst>
      <p:ext uri="{BB962C8B-B14F-4D97-AF65-F5344CB8AC3E}">
        <p14:creationId xmlns:p14="http://schemas.microsoft.com/office/powerpoint/2010/main" val="111717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3906723"/>
            <a:ext cx="3674996" cy="1236778"/>
          </a:xfrm>
          <a:prstGeom prst="rect">
            <a:avLst/>
          </a:prstGeom>
        </p:spPr>
      </p:pic>
      <p:sp>
        <p:nvSpPr>
          <p:cNvPr id="4" name="Rectangle 3"/>
          <p:cNvSpPr/>
          <p:nvPr/>
        </p:nvSpPr>
        <p:spPr>
          <a:xfrm>
            <a:off x="1001991" y="855544"/>
            <a:ext cx="6862777" cy="1808187"/>
          </a:xfrm>
          <a:prstGeom prst="rect">
            <a:avLst/>
          </a:prstGeom>
        </p:spPr>
        <p:txBody>
          <a:bodyPr wrap="none" lIns="68580" tIns="34290" rIns="68580" bIns="34290">
            <a:spAutoFit/>
          </a:bodyPr>
          <a:lstStyle/>
          <a:p>
            <a:pPr algn="ctr" defTabSz="685596"/>
            <a:r>
              <a:rPr lang="en-GB" sz="11300" b="1" dirty="0">
                <a:solidFill>
                  <a:srgbClr val="FFFFFF"/>
                </a:solidFill>
                <a:latin typeface="Calibri" panose="020F0502020204030204" pitchFamily="34" charset="0"/>
              </a:rPr>
              <a:t>Convection</a:t>
            </a:r>
          </a:p>
        </p:txBody>
      </p:sp>
    </p:spTree>
    <p:extLst>
      <p:ext uri="{BB962C8B-B14F-4D97-AF65-F5344CB8AC3E}">
        <p14:creationId xmlns:p14="http://schemas.microsoft.com/office/powerpoint/2010/main" val="251765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3906723"/>
            <a:ext cx="3674996" cy="1236778"/>
          </a:xfrm>
          <a:prstGeom prst="rect">
            <a:avLst/>
          </a:prstGeom>
        </p:spPr>
      </p:pic>
      <p:sp>
        <p:nvSpPr>
          <p:cNvPr id="4" name="Rectangle 3"/>
          <p:cNvSpPr/>
          <p:nvPr/>
        </p:nvSpPr>
        <p:spPr>
          <a:xfrm>
            <a:off x="1939345" y="1450725"/>
            <a:ext cx="4805804" cy="1808187"/>
          </a:xfrm>
          <a:prstGeom prst="rect">
            <a:avLst/>
          </a:prstGeom>
        </p:spPr>
        <p:txBody>
          <a:bodyPr wrap="none" lIns="68580" tIns="34290" rIns="68580" bIns="34290">
            <a:spAutoFit/>
          </a:bodyPr>
          <a:lstStyle/>
          <a:p>
            <a:pPr algn="ctr" defTabSz="685596"/>
            <a:r>
              <a:rPr lang="en-GB" sz="11300" b="1" dirty="0">
                <a:solidFill>
                  <a:srgbClr val="FFFFFF"/>
                </a:solidFill>
                <a:latin typeface="Calibri" panose="020F0502020204030204" pitchFamily="34" charset="0"/>
              </a:rPr>
              <a:t>Heating</a:t>
            </a:r>
          </a:p>
        </p:txBody>
      </p:sp>
    </p:spTree>
    <p:extLst>
      <p:ext uri="{BB962C8B-B14F-4D97-AF65-F5344CB8AC3E}">
        <p14:creationId xmlns:p14="http://schemas.microsoft.com/office/powerpoint/2010/main" val="417204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023" y="341330"/>
            <a:ext cx="8343077" cy="230832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Worksheets</a:t>
            </a:r>
          </a:p>
          <a:p>
            <a:pPr lvl="0">
              <a:defRPr/>
            </a:pPr>
            <a:r>
              <a:rPr lang="en-GB" sz="2400" dirty="0">
                <a:solidFill>
                  <a:prstClr val="black"/>
                </a:solidFill>
                <a:latin typeface="Arial" panose="020B0604020202020204" pitchFamily="34" charset="0"/>
                <a:cs typeface="Arial" panose="020B0604020202020204" pitchFamily="34" charset="0"/>
              </a:rPr>
              <a:t>8kc6_keeping_warm</a:t>
            </a:r>
          </a:p>
          <a:p>
            <a:pPr lvl="0">
              <a:defRPr/>
            </a:pPr>
            <a:r>
              <a:rPr lang="en-GB" sz="2400">
                <a:solidFill>
                  <a:prstClr val="black"/>
                </a:solidFill>
                <a:latin typeface="Arial" panose="020B0604020202020204" pitchFamily="34" charset="0"/>
                <a:cs typeface="Arial" panose="020B0604020202020204" pitchFamily="34" charset="0"/>
              </a:rPr>
              <a:t>8kc7_accuracy_and_precision</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60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0"/>
            <a:ext cx="8828171" cy="5143501"/>
          </a:xfrm>
        </p:spPr>
        <p:txBody>
          <a:bodyPr/>
          <a:lstStyle/>
          <a:p>
            <a:r>
              <a:rPr lang="en-GB" sz="4500" b="1"/>
              <a:t>Science Help &amp; Support Drop-in</a:t>
            </a:r>
          </a:p>
          <a:p>
            <a:r>
              <a:rPr lang="en-GB"/>
              <a:t>Every Wednesday after school in E3/E4</a:t>
            </a:r>
          </a:p>
          <a:p>
            <a:endParaRPr lang="en-GB"/>
          </a:p>
          <a:p>
            <a:r>
              <a:rPr lang="en-GB"/>
              <a:t>Do your H/W. Work on past papers. Get help on content. Develop your understanding by helping others. Talk geek stuff.</a:t>
            </a:r>
          </a:p>
          <a:p>
            <a:endParaRPr lang="en-GB"/>
          </a:p>
          <a:p>
            <a:r>
              <a:rPr lang="en-GB" sz="2800"/>
              <a:t>We would like to see everyone. If you are not meeting your MNE we expect you to be here. If you have a Wed Period 6 speak to your teachers to organise an alternative time.</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02923" y="0"/>
            <a:ext cx="1641077" cy="1641077"/>
          </a:xfrm>
          <a:prstGeom prst="rect">
            <a:avLst/>
          </a:prstGeom>
        </p:spPr>
      </p:pic>
    </p:spTree>
    <p:extLst>
      <p:ext uri="{BB962C8B-B14F-4D97-AF65-F5344CB8AC3E}">
        <p14:creationId xmlns:p14="http://schemas.microsoft.com/office/powerpoint/2010/main" val="1871295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786" y="162560"/>
            <a:ext cx="8988213" cy="492442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a:ln>
                  <a:noFill/>
                </a:ln>
                <a:solidFill>
                  <a:sysClr val="windowText" lastClr="000000"/>
                </a:solidFill>
                <a:effectLst/>
                <a:uLnTx/>
                <a:uFillTx/>
              </a:rPr>
              <a:t>Teach your own physics lesson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sysClr val="windowText" lastClr="000000"/>
                </a:solidFill>
                <a:effectLst/>
                <a:uLnTx/>
                <a:uFillTx/>
              </a:rPr>
              <a:t>The best way of finding out whether you understand something is to try to teach it to someone else.</a:t>
            </a:r>
            <a:endParaRPr kumimoji="0" lang="en-GB"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ysClr val="windowText" lastClr="000000"/>
                </a:solidFill>
                <a:effectLst/>
                <a:uLnTx/>
                <a:uFillTx/>
              </a:rPr>
              <a:t>Simply choose a lesson that interests you by looking around on Firefly and let</a:t>
            </a:r>
            <a:r>
              <a:rPr kumimoji="0" lang="en-GB" sz="2400" b="0" i="0" u="none" strike="noStrike" kern="0" cap="none" spc="0" normalizeH="0" noProof="0">
                <a:ln>
                  <a:noFill/>
                </a:ln>
                <a:solidFill>
                  <a:sysClr val="windowText" lastClr="000000"/>
                </a:solidFill>
                <a:effectLst/>
                <a:uLnTx/>
                <a:uFillTx/>
              </a:rPr>
              <a:t> your teacher know.</a:t>
            </a:r>
            <a:endParaRPr kumimoji="0" lang="en-GB" sz="24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rPr>
              <a:t>This will be easier for current Year 11 as resources for the OCR</a:t>
            </a:r>
            <a:r>
              <a:rPr kumimoji="0" lang="en-GB" sz="1800" b="0" i="0" u="none" strike="noStrike" kern="0" cap="none" spc="0" normalizeH="0" noProof="0">
                <a:ln>
                  <a:noFill/>
                </a:ln>
                <a:solidFill>
                  <a:sysClr val="windowText" lastClr="000000"/>
                </a:solidFill>
                <a:effectLst/>
                <a:uLnTx/>
                <a:uFillTx/>
              </a:rPr>
              <a:t> Gateway</a:t>
            </a:r>
            <a:r>
              <a:rPr kumimoji="0" lang="en-GB" sz="1800" b="0" i="0" u="none" strike="noStrike" kern="0" cap="none" spc="0" normalizeH="0" baseline="0" noProof="0">
                <a:ln>
                  <a:noFill/>
                </a:ln>
                <a:solidFill>
                  <a:sysClr val="windowText" lastClr="000000"/>
                </a:solidFill>
                <a:effectLst/>
                <a:uLnTx/>
                <a:uFillTx/>
              </a:rPr>
              <a:t> units are already set up. Year 10s are welcome to identify topics from the </a:t>
            </a:r>
            <a:r>
              <a:rPr lang="en-GB" sz="1800" kern="0">
                <a:solidFill>
                  <a:sysClr val="windowText" lastClr="000000"/>
                </a:solidFill>
              </a:rPr>
              <a:t>Exam Specification or online</a:t>
            </a:r>
            <a:r>
              <a:rPr kumimoji="0" lang="en-GB" sz="1800" b="0" i="0" u="none" strike="noStrike" kern="0" cap="none" spc="0" normalizeH="0" baseline="0" noProof="0">
                <a:ln>
                  <a:noFill/>
                </a:ln>
                <a:solidFill>
                  <a:sysClr val="windowText" lastClr="000000"/>
                </a:solidFill>
                <a:effectLst/>
                <a:uLnTx/>
                <a:uFillTx/>
              </a:rPr>
              <a:t> textbook.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87733" y="0"/>
            <a:ext cx="1456267" cy="1456267"/>
          </a:xfrm>
          <a:prstGeom prst="rect">
            <a:avLst/>
          </a:prstGeom>
        </p:spPr>
      </p:pic>
    </p:spTree>
    <p:extLst>
      <p:ext uri="{BB962C8B-B14F-4D97-AF65-F5344CB8AC3E}">
        <p14:creationId xmlns:p14="http://schemas.microsoft.com/office/powerpoint/2010/main" val="183039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7527" y="3080782"/>
            <a:ext cx="768929" cy="1623226"/>
          </a:xfrm>
          <a:prstGeom prst="rect">
            <a:avLst/>
          </a:prstGeom>
        </p:spPr>
      </p:pic>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ysClr val="windowText" lastClr="000000"/>
                </a:solidFill>
                <a:latin typeface="Arial" panose="020B0604020202020204" pitchFamily="34" charset="0"/>
                <a:cs typeface="Arial" panose="020B0604020202020204" pitchFamily="34" charset="0"/>
              </a:rPr>
              <a:t>C/W</a:t>
            </a:r>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ysClr val="windowText" lastClr="000000"/>
                </a:solidFill>
                <a:latin typeface="Arial" panose="020B0604020202020204" pitchFamily="34" charset="0"/>
                <a:cs typeface="Arial" panose="020B0604020202020204" pitchFamily="34" charset="0"/>
              </a:rPr>
              <a:pPr algn="r">
                <a:spcBef>
                  <a:spcPct val="50000"/>
                </a:spcBef>
                <a:defRPr/>
              </a:pPr>
              <a:t>17/03/2019</a:t>
            </a:fld>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301516" y="708389"/>
            <a:ext cx="9144000"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4800" u="sng" kern="0" dirty="0">
                <a:solidFill>
                  <a:srgbClr val="000000"/>
                </a:solidFill>
                <a:latin typeface="Arial" panose="020B0604020202020204" pitchFamily="34" charset="0"/>
                <a:ea typeface="+mj-ea"/>
                <a:cs typeface="Arial" panose="020B0604020202020204" pitchFamily="34" charset="0"/>
              </a:rPr>
              <a:t>8Kc2 – Accuracy &amp; Precision</a:t>
            </a:r>
          </a:p>
        </p:txBody>
      </p:sp>
      <p:sp>
        <p:nvSpPr>
          <p:cNvPr id="15" name="AutoShape 18"/>
          <p:cNvSpPr>
            <a:spLocks noChangeArrowheads="1"/>
          </p:cNvSpPr>
          <p:nvPr/>
        </p:nvSpPr>
        <p:spPr bwMode="auto">
          <a:xfrm>
            <a:off x="997527" y="1368972"/>
            <a:ext cx="4125187" cy="1996090"/>
          </a:xfrm>
          <a:prstGeom prst="cloudCallout">
            <a:avLst>
              <a:gd name="adj1" fmla="val 38962"/>
              <a:gd name="adj2" fmla="val 74971"/>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What was the conclusion from last lessons experiment?</a:t>
            </a:r>
          </a:p>
        </p:txBody>
      </p:sp>
      <p:pic>
        <p:nvPicPr>
          <p:cNvPr id="63490" name="Picture 2" descr="https://firefly.archbishoptemple.lancs.sch.uk/Templates/lib/core/login/images/school-logo.pn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70484" y="4716012"/>
            <a:ext cx="2845978" cy="327029"/>
          </a:xfrm>
          <a:prstGeom prst="rect">
            <a:avLst/>
          </a:prstGeom>
        </p:spPr>
      </p:pic>
      <p:pic>
        <p:nvPicPr>
          <p:cNvPr id="14" name="Picture 13" descr="yt-brand-standard-logo-95x40.png">
            <a:hlinkClick r:id="rId8"/>
          </p:cNvPr>
          <p:cNvPicPr>
            <a:picLocks noChangeAspect="1"/>
          </p:cNvPicPr>
          <p:nvPr/>
        </p:nvPicPr>
        <p:blipFill>
          <a:blip r:embed="rId9" cstate="print"/>
          <a:stretch>
            <a:fillRect/>
          </a:stretch>
        </p:blipFill>
        <p:spPr>
          <a:xfrm>
            <a:off x="2912822" y="4681824"/>
            <a:ext cx="857891" cy="361217"/>
          </a:xfrm>
          <a:prstGeom prst="rect">
            <a:avLst/>
          </a:prstGeom>
        </p:spPr>
      </p:pic>
      <p:pic>
        <p:nvPicPr>
          <p:cNvPr id="2050" name="Picture 2">
            <a:hlinkClick r:id="rId10"/>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784925" y="4716492"/>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hlinkClick r:id="rId12"/>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910" y="4681824"/>
            <a:ext cx="461676" cy="461676"/>
          </a:xfrm>
          <a:prstGeom prst="rect">
            <a:avLst/>
          </a:prstGeom>
        </p:spPr>
      </p:pic>
      <p:pic>
        <p:nvPicPr>
          <p:cNvPr id="20" name="Picture 9" descr="http://www.r-e-m.co.uk/logo/companion/iLOGstudio/sensors/small/EasyS_qadvanced_SM.jpg"/>
          <p:cNvPicPr>
            <a:picLocks noChangeAspect="1" noChangeArrowheads="1"/>
          </p:cNvPicPr>
          <p:nvPr/>
        </p:nvPicPr>
        <p:blipFill>
          <a:blip r:embed="rId14" cstate="print"/>
          <a:srcRect/>
          <a:stretch>
            <a:fillRect/>
          </a:stretch>
        </p:blipFill>
        <p:spPr bwMode="auto">
          <a:xfrm>
            <a:off x="1890861" y="3665871"/>
            <a:ext cx="1532449" cy="924755"/>
          </a:xfrm>
          <a:prstGeom prst="rect">
            <a:avLst/>
          </a:prstGeom>
          <a:noFill/>
        </p:spPr>
      </p:pic>
      <p:sp>
        <p:nvSpPr>
          <p:cNvPr id="21" name="AutoShape 18"/>
          <p:cNvSpPr>
            <a:spLocks noChangeArrowheads="1"/>
          </p:cNvSpPr>
          <p:nvPr/>
        </p:nvSpPr>
        <p:spPr bwMode="auto">
          <a:xfrm>
            <a:off x="5306833" y="1407508"/>
            <a:ext cx="3837167" cy="2171171"/>
          </a:xfrm>
          <a:prstGeom prst="cloudCallout">
            <a:avLst>
              <a:gd name="adj1" fmla="val -49753"/>
              <a:gd name="adj2" fmla="val 76859"/>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What makes a </a:t>
            </a:r>
            <a:r>
              <a:rPr lang="en-GB" sz="2400" b="1" kern="0" dirty="0">
                <a:solidFill>
                  <a:sysClr val="windowText" lastClr="000000"/>
                </a:solidFill>
                <a:latin typeface="Arial" panose="020B0604020202020204" pitchFamily="34" charset="0"/>
                <a:cs typeface="Arial" panose="020B0604020202020204" pitchFamily="34" charset="0"/>
              </a:rPr>
              <a:t>valid</a:t>
            </a:r>
            <a:r>
              <a:rPr lang="en-GB" sz="2400" kern="0" dirty="0">
                <a:solidFill>
                  <a:sysClr val="windowText" lastClr="000000"/>
                </a:solidFill>
                <a:latin typeface="Arial" panose="020B0604020202020204" pitchFamily="34" charset="0"/>
                <a:cs typeface="Arial" panose="020B0604020202020204" pitchFamily="34" charset="0"/>
              </a:rPr>
              <a:t> conclusion in an experiment?</a:t>
            </a:r>
            <a:endParaRPr lang="en-GB" sz="2000" kern="0" dirty="0">
              <a:solidFill>
                <a:sysClr val="windowText" lastClr="000000"/>
              </a:solidFill>
              <a:latin typeface="Arial" panose="020B0604020202020204" pitchFamily="34" charset="0"/>
              <a:cs typeface="Arial" panose="020B0604020202020204" pitchFamily="34" charset="0"/>
            </a:endParaRPr>
          </a:p>
        </p:txBody>
      </p:sp>
      <p:pic>
        <p:nvPicPr>
          <p:cNvPr id="3074" name="Picture 2" descr="Image result for mug icon"/>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3564082"/>
            <a:ext cx="1153680" cy="1153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37" y="510778"/>
            <a:ext cx="8587291" cy="3874308"/>
          </a:xfrm>
        </p:spPr>
        <p:txBody>
          <a:bodyPr>
            <a:normAutofit/>
          </a:bodyPr>
          <a:lstStyle/>
          <a:p>
            <a:pPr marL="0" indent="0">
              <a:buNone/>
            </a:pPr>
            <a:r>
              <a:rPr lang="en-GB" sz="2800" dirty="0"/>
              <a:t>A </a:t>
            </a:r>
            <a:r>
              <a:rPr lang="en-GB" sz="2800" b="1" dirty="0"/>
              <a:t>valid conclusion</a:t>
            </a:r>
            <a:r>
              <a:rPr lang="en-GB" sz="2800" dirty="0"/>
              <a:t> is based on </a:t>
            </a:r>
            <a:r>
              <a:rPr lang="en-GB" sz="2800" b="1" dirty="0"/>
              <a:t>evidence</a:t>
            </a:r>
            <a:r>
              <a:rPr lang="en-GB" sz="2800" dirty="0"/>
              <a:t> and answers the question asked by the experiment. </a:t>
            </a:r>
          </a:p>
          <a:p>
            <a:pPr marL="0" indent="0">
              <a:buNone/>
            </a:pPr>
            <a:r>
              <a:rPr lang="en-GB" sz="2800" dirty="0"/>
              <a:t>The </a:t>
            </a:r>
            <a:r>
              <a:rPr lang="en-GB" sz="2800" b="1" dirty="0"/>
              <a:t>data</a:t>
            </a:r>
            <a:r>
              <a:rPr lang="en-GB" sz="2800" dirty="0"/>
              <a:t> from the experiment needs to be </a:t>
            </a:r>
            <a:r>
              <a:rPr lang="en-GB" sz="2800" b="1" dirty="0"/>
              <a:t>accurate</a:t>
            </a:r>
            <a:r>
              <a:rPr lang="en-GB" sz="2800" dirty="0"/>
              <a:t> and </a:t>
            </a:r>
            <a:r>
              <a:rPr lang="en-GB" sz="2800" b="1" dirty="0"/>
              <a:t>precise</a:t>
            </a:r>
            <a:r>
              <a:rPr lang="en-GB" sz="2800" dirty="0"/>
              <a:t> </a:t>
            </a:r>
          </a:p>
        </p:txBody>
      </p:sp>
      <p:sp>
        <p:nvSpPr>
          <p:cNvPr id="4" name="AutoShape 21">
            <a:extLst>
              <a:ext uri="{FF2B5EF4-FFF2-40B4-BE49-F238E27FC236}">
                <a16:creationId xmlns:a16="http://schemas.microsoft.com/office/drawing/2014/main" id="{9762AEEF-D870-4788-88C0-3D4FFC02E32F}"/>
              </a:ext>
            </a:extLst>
          </p:cNvPr>
          <p:cNvSpPr txBox="1">
            <a:spLocks noChangeArrowheads="1"/>
          </p:cNvSpPr>
          <p:nvPr/>
        </p:nvSpPr>
        <p:spPr bwMode="auto">
          <a:xfrm>
            <a:off x="83977" y="35025"/>
            <a:ext cx="2771191" cy="475753"/>
          </a:xfrm>
          <a:prstGeom prst="roundRect">
            <a:avLst>
              <a:gd name="adj" fmla="val 11501"/>
            </a:avLst>
          </a:prstGeom>
          <a:solidFill>
            <a:srgbClr val="3366FF"/>
          </a:solidFill>
          <a:ln w="25400">
            <a:noFill/>
            <a:round/>
            <a:headEnd/>
            <a:tailEnd/>
          </a:ln>
          <a:effectLst/>
        </p:spPr>
        <p:txBody>
          <a:bodyPr vert="horz" lIns="68580" tIns="34290" rIns="68580" bIns="34290" rtlCol="0" anchor="b">
            <a:normAutofit/>
          </a:bodyPr>
          <a:lstStyle>
            <a:lvl1pPr marL="354013" indent="-354013"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mj-cs"/>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33375" indent="-333375" algn="l">
              <a:tabLst>
                <a:tab pos="333375" algn="l"/>
              </a:tabLst>
            </a:pPr>
            <a:r>
              <a:rPr lang="en-US" altLang="en-US" sz="1800" dirty="0">
                <a:solidFill>
                  <a:schemeClr val="bg1"/>
                </a:solidFill>
                <a:latin typeface="Arial" charset="0"/>
                <a:sym typeface="Wingdings" panose="05000000000000000000" pitchFamily="2" charset="2"/>
              </a:rPr>
              <a:t>Copy the text below</a:t>
            </a:r>
            <a:endParaRPr lang="en-US" altLang="en-US" sz="1800" dirty="0">
              <a:solidFill>
                <a:schemeClr val="bg1"/>
              </a:solidFill>
              <a:latin typeface="Arial" charset="0"/>
            </a:endParaRPr>
          </a:p>
        </p:txBody>
      </p:sp>
      <p:pic>
        <p:nvPicPr>
          <p:cNvPr id="4098" name="Picture 2" descr="Image result for accurate and precise">
            <a:extLst>
              <a:ext uri="{FF2B5EF4-FFF2-40B4-BE49-F238E27FC236}">
                <a16:creationId xmlns:a16="http://schemas.microsoft.com/office/drawing/2014/main" id="{1959FF81-6196-E748-A12B-C5210AAF625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9039" y="2447932"/>
            <a:ext cx="7733267" cy="24304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B482E05-C790-C54B-8D18-361DB67D1EB5}"/>
              </a:ext>
            </a:extLst>
          </p:cNvPr>
          <p:cNvSpPr/>
          <p:nvPr/>
        </p:nvSpPr>
        <p:spPr>
          <a:xfrm>
            <a:off x="889039" y="4692888"/>
            <a:ext cx="2190063"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76FD12-BE6F-9F49-949D-3CE0D1FBEAE4}"/>
              </a:ext>
            </a:extLst>
          </p:cNvPr>
          <p:cNvSpPr/>
          <p:nvPr/>
        </p:nvSpPr>
        <p:spPr>
          <a:xfrm>
            <a:off x="3476968" y="4692888"/>
            <a:ext cx="2190063"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49D6A7-65F8-834C-AAE0-D9F923480654}"/>
              </a:ext>
            </a:extLst>
          </p:cNvPr>
          <p:cNvSpPr/>
          <p:nvPr/>
        </p:nvSpPr>
        <p:spPr>
          <a:xfrm>
            <a:off x="5667031" y="4692888"/>
            <a:ext cx="2723934" cy="335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8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9" y="1138090"/>
            <a:ext cx="8402395" cy="2896028"/>
          </a:xfrm>
        </p:spPr>
        <p:txBody>
          <a:bodyPr>
            <a:normAutofit lnSpcReduction="10000"/>
          </a:bodyPr>
          <a:lstStyle/>
          <a:p>
            <a:pPr marL="0" indent="0">
              <a:buNone/>
            </a:pPr>
            <a:r>
              <a:rPr lang="en-GB" sz="3200" dirty="0"/>
              <a:t>A ____________   is accurate if it is close to the true ______ being measured. </a:t>
            </a:r>
          </a:p>
          <a:p>
            <a:pPr marL="0" indent="0">
              <a:buNone/>
            </a:pPr>
            <a:endParaRPr lang="en-GB" sz="3200" dirty="0"/>
          </a:p>
          <a:p>
            <a:pPr marL="0" indent="0">
              <a:buNone/>
            </a:pPr>
            <a:r>
              <a:rPr lang="en-GB" sz="3200" dirty="0"/>
              <a:t>Measuring devices that have smaller _________on their scales are more accurate than the ones with larger divisions</a:t>
            </a:r>
          </a:p>
        </p:txBody>
      </p:sp>
      <p:sp>
        <p:nvSpPr>
          <p:cNvPr id="4" name="AutoShape 21">
            <a:extLst>
              <a:ext uri="{FF2B5EF4-FFF2-40B4-BE49-F238E27FC236}">
                <a16:creationId xmlns:a16="http://schemas.microsoft.com/office/drawing/2014/main" id="{9762AEEF-D870-4788-88C0-3D4FFC02E32F}"/>
              </a:ext>
            </a:extLst>
          </p:cNvPr>
          <p:cNvSpPr txBox="1">
            <a:spLocks noChangeArrowheads="1"/>
          </p:cNvSpPr>
          <p:nvPr/>
        </p:nvSpPr>
        <p:spPr bwMode="auto">
          <a:xfrm>
            <a:off x="0" y="1"/>
            <a:ext cx="9144000" cy="597050"/>
          </a:xfrm>
          <a:prstGeom prst="roundRect">
            <a:avLst>
              <a:gd name="adj" fmla="val 11501"/>
            </a:avLst>
          </a:prstGeom>
          <a:solidFill>
            <a:srgbClr val="3366FF"/>
          </a:solidFill>
          <a:ln w="25400">
            <a:noFill/>
            <a:round/>
            <a:headEnd/>
            <a:tailEnd/>
          </a:ln>
          <a:effectLst/>
        </p:spPr>
        <p:txBody>
          <a:bodyPr vert="horz" lIns="68580" tIns="34290" rIns="68580" bIns="34290" rtlCol="0" anchor="b">
            <a:normAutofit/>
          </a:bodyPr>
          <a:lstStyle>
            <a:lvl1pPr marL="354013" indent="-354013"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mj-cs"/>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33375" indent="-333375" algn="l" defTabSz="685800">
              <a:tabLst>
                <a:tab pos="333375" algn="l"/>
              </a:tabLst>
            </a:pPr>
            <a:r>
              <a:rPr lang="en-US" altLang="en-US" sz="1800" dirty="0">
                <a:solidFill>
                  <a:prstClr val="white"/>
                </a:solidFill>
                <a:latin typeface="Arial" charset="0"/>
                <a:sym typeface="Wingdings" panose="05000000000000000000" pitchFamily="2" charset="2"/>
              </a:rPr>
              <a:t>Copy and complete the </a:t>
            </a:r>
            <a:r>
              <a:rPr lang="en-US" altLang="en-US" sz="1800" dirty="0" err="1">
                <a:solidFill>
                  <a:prstClr val="white"/>
                </a:solidFill>
                <a:latin typeface="Arial" charset="0"/>
                <a:sym typeface="Wingdings" panose="05000000000000000000" pitchFamily="2" charset="2"/>
              </a:rPr>
              <a:t>wordfill</a:t>
            </a:r>
            <a:r>
              <a:rPr lang="en-US" altLang="en-US" sz="1800" dirty="0">
                <a:solidFill>
                  <a:prstClr val="white"/>
                </a:solidFill>
                <a:latin typeface="Arial" charset="0"/>
                <a:sym typeface="Wingdings" panose="05000000000000000000" pitchFamily="2" charset="2"/>
              </a:rPr>
              <a:t> below 	</a:t>
            </a:r>
            <a:endParaRPr lang="en-US" altLang="en-US" sz="1800" dirty="0">
              <a:solidFill>
                <a:prstClr val="white"/>
              </a:solidFill>
              <a:latin typeface="Arial" charset="0"/>
            </a:endParaRPr>
          </a:p>
        </p:txBody>
      </p:sp>
      <p:sp>
        <p:nvSpPr>
          <p:cNvPr id="6" name="TextBox 5"/>
          <p:cNvSpPr txBox="1"/>
          <p:nvPr/>
        </p:nvSpPr>
        <p:spPr>
          <a:xfrm>
            <a:off x="1101986" y="1445342"/>
            <a:ext cx="1313106" cy="584775"/>
          </a:xfrm>
          <a:prstGeom prst="rect">
            <a:avLst/>
          </a:prstGeom>
          <a:noFill/>
        </p:spPr>
        <p:txBody>
          <a:bodyPr wrap="square" rtlCol="0">
            <a:spAutoFit/>
          </a:bodyPr>
          <a:lstStyle/>
          <a:p>
            <a:r>
              <a:rPr lang="en-GB" sz="3200" dirty="0">
                <a:solidFill>
                  <a:srgbClr val="009242"/>
                </a:solidFill>
                <a:latin typeface="Calibri" panose="020F0502020204030204"/>
              </a:rPr>
              <a:t>value  </a:t>
            </a:r>
          </a:p>
        </p:txBody>
      </p:sp>
      <p:sp>
        <p:nvSpPr>
          <p:cNvPr id="8" name="TextBox 7"/>
          <p:cNvSpPr txBox="1"/>
          <p:nvPr/>
        </p:nvSpPr>
        <p:spPr>
          <a:xfrm>
            <a:off x="779929" y="4282769"/>
            <a:ext cx="7557247" cy="584775"/>
          </a:xfrm>
          <a:prstGeom prst="rect">
            <a:avLst/>
          </a:prstGeom>
          <a:solidFill>
            <a:srgbClr val="FFFF00"/>
          </a:solidFill>
        </p:spPr>
        <p:txBody>
          <a:bodyPr wrap="square" rtlCol="0">
            <a:spAutoFit/>
          </a:bodyPr>
          <a:lstStyle/>
          <a:p>
            <a:r>
              <a:rPr lang="en-GB" sz="3200" dirty="0">
                <a:latin typeface="Calibri" panose="020F0502020204030204"/>
              </a:rPr>
              <a:t>value		measurement		divisions</a:t>
            </a:r>
            <a:r>
              <a:rPr lang="en-GB" sz="3200" dirty="0">
                <a:solidFill>
                  <a:srgbClr val="009242"/>
                </a:solidFill>
                <a:latin typeface="Calibri" panose="020F0502020204030204"/>
              </a:rPr>
              <a:t> </a:t>
            </a:r>
          </a:p>
        </p:txBody>
      </p:sp>
      <p:sp>
        <p:nvSpPr>
          <p:cNvPr id="9" name="TextBox 8"/>
          <p:cNvSpPr txBox="1"/>
          <p:nvPr/>
        </p:nvSpPr>
        <p:spPr>
          <a:xfrm>
            <a:off x="378870" y="2820996"/>
            <a:ext cx="1799553" cy="584775"/>
          </a:xfrm>
          <a:prstGeom prst="rect">
            <a:avLst/>
          </a:prstGeom>
          <a:noFill/>
        </p:spPr>
        <p:txBody>
          <a:bodyPr wrap="square" rtlCol="0">
            <a:spAutoFit/>
          </a:bodyPr>
          <a:lstStyle/>
          <a:p>
            <a:r>
              <a:rPr lang="en-GB" sz="3200" dirty="0">
                <a:solidFill>
                  <a:srgbClr val="009242"/>
                </a:solidFill>
                <a:latin typeface="Calibri" panose="020F0502020204030204"/>
              </a:rPr>
              <a:t>divisions  </a:t>
            </a:r>
          </a:p>
        </p:txBody>
      </p:sp>
      <p:sp>
        <p:nvSpPr>
          <p:cNvPr id="10" name="TextBox 9"/>
          <p:cNvSpPr txBox="1"/>
          <p:nvPr/>
        </p:nvSpPr>
        <p:spPr>
          <a:xfrm>
            <a:off x="617893" y="1013304"/>
            <a:ext cx="2657139" cy="584775"/>
          </a:xfrm>
          <a:prstGeom prst="rect">
            <a:avLst/>
          </a:prstGeom>
          <a:noFill/>
        </p:spPr>
        <p:txBody>
          <a:bodyPr wrap="square" rtlCol="0">
            <a:spAutoFit/>
          </a:bodyPr>
          <a:lstStyle/>
          <a:p>
            <a:r>
              <a:rPr lang="en-GB" sz="3200" dirty="0">
                <a:solidFill>
                  <a:srgbClr val="009242"/>
                </a:solidFill>
                <a:latin typeface="Calibri" panose="020F0502020204030204"/>
              </a:rPr>
              <a:t>measurement </a:t>
            </a:r>
          </a:p>
        </p:txBody>
      </p:sp>
    </p:spTree>
    <p:extLst>
      <p:ext uri="{BB962C8B-B14F-4D97-AF65-F5344CB8AC3E}">
        <p14:creationId xmlns:p14="http://schemas.microsoft.com/office/powerpoint/2010/main" val="210080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603" y="1369219"/>
            <a:ext cx="4552397" cy="3263504"/>
          </a:xfrm>
          <a:prstGeom prst="rect">
            <a:avLst/>
          </a:prstGeom>
        </p:spPr>
      </p:pic>
      <p:pic>
        <p:nvPicPr>
          <p:cNvPr id="5" name="Picture 4"/>
          <p:cNvPicPr>
            <a:picLocks noChangeAspect="1"/>
          </p:cNvPicPr>
          <p:nvPr/>
        </p:nvPicPr>
        <p:blipFill>
          <a:blip r:embed="rId3"/>
          <a:stretch>
            <a:fillRect/>
          </a:stretch>
        </p:blipFill>
        <p:spPr>
          <a:xfrm>
            <a:off x="4572000" y="1428078"/>
            <a:ext cx="4300538" cy="3598741"/>
          </a:xfrm>
          <a:prstGeom prst="rect">
            <a:avLst/>
          </a:prstGeom>
        </p:spPr>
      </p:pic>
      <p:sp>
        <p:nvSpPr>
          <p:cNvPr id="6" name="AutoShape 21">
            <a:extLst>
              <a:ext uri="{FF2B5EF4-FFF2-40B4-BE49-F238E27FC236}">
                <a16:creationId xmlns:a16="http://schemas.microsoft.com/office/drawing/2014/main" id="{9762AEEF-D870-4788-88C0-3D4FFC02E32F}"/>
              </a:ext>
            </a:extLst>
          </p:cNvPr>
          <p:cNvSpPr txBox="1">
            <a:spLocks noChangeArrowheads="1"/>
          </p:cNvSpPr>
          <p:nvPr/>
        </p:nvSpPr>
        <p:spPr bwMode="auto">
          <a:xfrm>
            <a:off x="121023" y="152261"/>
            <a:ext cx="7073153" cy="822862"/>
          </a:xfrm>
          <a:prstGeom prst="roundRect">
            <a:avLst>
              <a:gd name="adj" fmla="val 11501"/>
            </a:avLst>
          </a:prstGeom>
          <a:solidFill>
            <a:srgbClr val="3366FF"/>
          </a:solidFill>
          <a:ln w="25400">
            <a:noFill/>
            <a:round/>
            <a:headEnd/>
            <a:tailEnd/>
          </a:ln>
          <a:effectLst/>
        </p:spPr>
        <p:txBody>
          <a:bodyPr vert="horz" lIns="68580" tIns="34290" rIns="68580" bIns="34290" rtlCol="0" anchor="b">
            <a:normAutofit/>
          </a:bodyPr>
          <a:lstStyle>
            <a:lvl1pPr marL="354013" indent="-354013"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mj-cs"/>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33375" indent="-333375" algn="l">
              <a:tabLst>
                <a:tab pos="333375" algn="l"/>
              </a:tabLst>
            </a:pPr>
            <a:r>
              <a:rPr lang="en-US" altLang="en-US" sz="2100" dirty="0">
                <a:solidFill>
                  <a:schemeClr val="bg1"/>
                </a:solidFill>
                <a:latin typeface="Arial" charset="0"/>
                <a:sym typeface="Wingdings" panose="05000000000000000000" pitchFamily="2" charset="2"/>
              </a:rPr>
              <a:t>What is the difference between the two thermometers? </a:t>
            </a:r>
          </a:p>
          <a:p>
            <a:pPr marL="333375" indent="-333375" algn="l">
              <a:tabLst>
                <a:tab pos="333375" algn="l"/>
              </a:tabLst>
            </a:pPr>
            <a:r>
              <a:rPr lang="en-US" altLang="en-US" sz="2100" dirty="0">
                <a:solidFill>
                  <a:schemeClr val="bg1"/>
                </a:solidFill>
                <a:latin typeface="Arial" charset="0"/>
                <a:sym typeface="Wingdings" panose="05000000000000000000" pitchFamily="2" charset="2"/>
              </a:rPr>
              <a:t>How is each thermometer related to its purpose? </a:t>
            </a:r>
            <a:endParaRPr lang="en-US" altLang="en-US" sz="2100" dirty="0">
              <a:solidFill>
                <a:schemeClr val="bg1"/>
              </a:solidFill>
              <a:latin typeface="Arial" charset="0"/>
            </a:endParaRPr>
          </a:p>
        </p:txBody>
      </p:sp>
    </p:spTree>
    <p:extLst>
      <p:ext uri="{BB962C8B-B14F-4D97-AF65-F5344CB8AC3E}">
        <p14:creationId xmlns:p14="http://schemas.microsoft.com/office/powerpoint/2010/main" val="53169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471" y="248687"/>
            <a:ext cx="8394326" cy="3551579"/>
          </a:xfrm>
        </p:spPr>
        <p:txBody>
          <a:bodyPr>
            <a:normAutofit/>
          </a:bodyPr>
          <a:lstStyle/>
          <a:p>
            <a:pPr marL="0" indent="0">
              <a:buNone/>
            </a:pPr>
            <a:r>
              <a:rPr lang="en-GB" sz="3200" dirty="0"/>
              <a:t>Accurate measures may take more time, may be harder to make or may require complicated equipment.</a:t>
            </a:r>
          </a:p>
        </p:txBody>
      </p:sp>
      <p:pic>
        <p:nvPicPr>
          <p:cNvPr id="1028" name="Picture 4" descr="Image result for buret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828800"/>
            <a:ext cx="3207335" cy="320733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8">
            <a:extLst>
              <a:ext uri="{FF2B5EF4-FFF2-40B4-BE49-F238E27FC236}">
                <a16:creationId xmlns:a16="http://schemas.microsoft.com/office/drawing/2014/main" id="{6FB79A3E-5050-0846-8A0D-700E653ECF33}"/>
              </a:ext>
            </a:extLst>
          </p:cNvPr>
          <p:cNvSpPr>
            <a:spLocks noChangeArrowheads="1"/>
          </p:cNvSpPr>
          <p:nvPr/>
        </p:nvSpPr>
        <p:spPr bwMode="auto">
          <a:xfrm>
            <a:off x="4427445" y="1703343"/>
            <a:ext cx="4235824" cy="2392758"/>
          </a:xfrm>
          <a:prstGeom prst="cloudCallout">
            <a:avLst>
              <a:gd name="adj1" fmla="val -49753"/>
              <a:gd name="adj2" fmla="val 76859"/>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Why not always use the highest level of </a:t>
            </a:r>
            <a:r>
              <a:rPr lang="en-GB" sz="2400" b="1" kern="0" dirty="0">
                <a:solidFill>
                  <a:sysClr val="windowText" lastClr="000000"/>
                </a:solidFill>
                <a:latin typeface="Arial" panose="020B0604020202020204" pitchFamily="34" charset="0"/>
                <a:cs typeface="Arial" panose="020B0604020202020204" pitchFamily="34" charset="0"/>
              </a:rPr>
              <a:t>accuracy</a:t>
            </a:r>
            <a:r>
              <a:rPr lang="en-GB" sz="2400" kern="0" dirty="0">
                <a:solidFill>
                  <a:sysClr val="windowText" lastClr="000000"/>
                </a:solidFill>
                <a:latin typeface="Arial" panose="020B0604020202020204" pitchFamily="34" charset="0"/>
                <a:cs typeface="Arial" panose="020B0604020202020204" pitchFamily="34" charset="0"/>
              </a:rPr>
              <a:t>?</a:t>
            </a:r>
            <a:endParaRPr lang="en-GB" sz="20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09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83398" y="248687"/>
            <a:ext cx="5376508" cy="4564179"/>
          </a:xfrm>
          <a:prstGeom prst="rect">
            <a:avLst/>
          </a:prstGeom>
        </p:spPr>
      </p:pic>
      <p:sp>
        <p:nvSpPr>
          <p:cNvPr id="7" name="Content Placeholder 2">
            <a:extLst>
              <a:ext uri="{FF2B5EF4-FFF2-40B4-BE49-F238E27FC236}">
                <a16:creationId xmlns:a16="http://schemas.microsoft.com/office/drawing/2014/main" id="{692C6326-B759-E442-BC9C-81B1194BB06E}"/>
              </a:ext>
            </a:extLst>
          </p:cNvPr>
          <p:cNvSpPr txBox="1">
            <a:spLocks/>
          </p:cNvSpPr>
          <p:nvPr/>
        </p:nvSpPr>
        <p:spPr>
          <a:xfrm>
            <a:off x="134471" y="248687"/>
            <a:ext cx="3550023" cy="355157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3200" dirty="0"/>
              <a:t>The </a:t>
            </a:r>
            <a:r>
              <a:rPr lang="en-GB" sz="3200" b="1" dirty="0"/>
              <a:t>level of accuracy </a:t>
            </a:r>
            <a:r>
              <a:rPr lang="en-GB" sz="3200" dirty="0"/>
              <a:t>used must always be justified with what you are measuring.</a:t>
            </a:r>
          </a:p>
        </p:txBody>
      </p:sp>
    </p:spTree>
    <p:extLst>
      <p:ext uri="{BB962C8B-B14F-4D97-AF65-F5344CB8AC3E}">
        <p14:creationId xmlns:p14="http://schemas.microsoft.com/office/powerpoint/2010/main" val="131418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1">
            <a:extLst>
              <a:ext uri="{FF2B5EF4-FFF2-40B4-BE49-F238E27FC236}">
                <a16:creationId xmlns:a16="http://schemas.microsoft.com/office/drawing/2014/main" id="{9762AEEF-D870-4788-88C0-3D4FFC02E32F}"/>
              </a:ext>
            </a:extLst>
          </p:cNvPr>
          <p:cNvSpPr txBox="1">
            <a:spLocks noChangeArrowheads="1"/>
          </p:cNvSpPr>
          <p:nvPr/>
        </p:nvSpPr>
        <p:spPr bwMode="auto">
          <a:xfrm>
            <a:off x="215152" y="380360"/>
            <a:ext cx="8713695" cy="464135"/>
          </a:xfrm>
          <a:prstGeom prst="roundRect">
            <a:avLst>
              <a:gd name="adj" fmla="val 11501"/>
            </a:avLst>
          </a:prstGeom>
          <a:solidFill>
            <a:srgbClr val="3366FF"/>
          </a:solidFill>
          <a:ln w="25400">
            <a:noFill/>
            <a:round/>
            <a:headEnd/>
            <a:tailEnd/>
          </a:ln>
          <a:effectLst/>
        </p:spPr>
        <p:txBody>
          <a:bodyPr vert="horz" lIns="68580" tIns="34290" rIns="68580" bIns="34290" rtlCol="0" anchor="b">
            <a:normAutofit/>
          </a:bodyPr>
          <a:lstStyle>
            <a:lvl1pPr marL="354013" indent="-354013"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mj-cs"/>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33375" indent="-333375" algn="l">
              <a:tabLst>
                <a:tab pos="333375" algn="l"/>
              </a:tabLst>
            </a:pPr>
            <a:r>
              <a:rPr lang="en-US" altLang="en-US" sz="2100" dirty="0">
                <a:solidFill>
                  <a:schemeClr val="bg1"/>
                </a:solidFill>
                <a:latin typeface="Arial" charset="0"/>
                <a:sym typeface="Wingdings" panose="05000000000000000000" pitchFamily="2" charset="2"/>
              </a:rPr>
              <a:t>Watch the clip then write in your own words what you think ‘</a:t>
            </a:r>
            <a:r>
              <a:rPr lang="en-US" altLang="en-US" sz="2100" b="1" dirty="0">
                <a:solidFill>
                  <a:schemeClr val="bg1"/>
                </a:solidFill>
                <a:latin typeface="Arial" charset="0"/>
                <a:sym typeface="Wingdings" panose="05000000000000000000" pitchFamily="2" charset="2"/>
              </a:rPr>
              <a:t>Precision</a:t>
            </a:r>
            <a:r>
              <a:rPr lang="en-US" altLang="en-US" sz="2100" dirty="0">
                <a:solidFill>
                  <a:schemeClr val="bg1"/>
                </a:solidFill>
                <a:latin typeface="Arial" charset="0"/>
                <a:sym typeface="Wingdings" panose="05000000000000000000" pitchFamily="2" charset="2"/>
              </a:rPr>
              <a:t>’ is</a:t>
            </a:r>
          </a:p>
        </p:txBody>
      </p:sp>
      <p:pic>
        <p:nvPicPr>
          <p:cNvPr id="2050" name="Picture 2" descr="Image result for precision">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411" y="2944744"/>
            <a:ext cx="1607344" cy="16073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411" y="1051559"/>
            <a:ext cx="7428940" cy="1323439"/>
          </a:xfrm>
          <a:prstGeom prst="rect">
            <a:avLst/>
          </a:prstGeom>
          <a:noFill/>
        </p:spPr>
        <p:txBody>
          <a:bodyPr wrap="square" rtlCol="0">
            <a:spAutoFit/>
          </a:bodyPr>
          <a:lstStyle/>
          <a:p>
            <a:r>
              <a:rPr lang="en-GB" sz="4000" b="1" dirty="0"/>
              <a:t>Precision</a:t>
            </a:r>
            <a:r>
              <a:rPr lang="en-GB" sz="4000" dirty="0"/>
              <a:t> is a measure of how close together repeat readings are.  </a:t>
            </a:r>
          </a:p>
        </p:txBody>
      </p:sp>
      <p:pic>
        <p:nvPicPr>
          <p:cNvPr id="7" name="Picture 2" descr="Image result for accurate and precise">
            <a:extLst>
              <a:ext uri="{FF2B5EF4-FFF2-40B4-BE49-F238E27FC236}">
                <a16:creationId xmlns:a16="http://schemas.microsoft.com/office/drawing/2014/main" id="{4F72112F-AB2B-8B41-958C-EA8A95DF341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71517" y="2599544"/>
            <a:ext cx="6457330" cy="202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 Title slides">
  <a:themeElements>
    <a:clrScheme name="Custom 1">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00B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561</TotalTime>
  <Words>517</Words>
  <Application>Microsoft Macintosh PowerPoint</Application>
  <PresentationFormat>On-screen Show (16:9)</PresentationFormat>
  <Paragraphs>77</Paragraphs>
  <Slides>26</Slides>
  <Notes>7</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26</vt:i4>
      </vt:variant>
    </vt:vector>
  </HeadingPairs>
  <TitlesOfParts>
    <vt:vector size="43" baseType="lpstr">
      <vt:lpstr>Arial</vt:lpstr>
      <vt:lpstr>Arial Black</vt:lpstr>
      <vt:lpstr>Calibri</vt:lpstr>
      <vt:lpstr>Calibri Light</vt:lpstr>
      <vt:lpstr>Verdana</vt:lpstr>
      <vt:lpstr>Wingdings</vt:lpstr>
      <vt:lpstr>Office Theme</vt:lpstr>
      <vt:lpstr>Default Design</vt:lpstr>
      <vt:lpstr>3_Default Design</vt:lpstr>
      <vt:lpstr>4_Default Design</vt:lpstr>
      <vt:lpstr>2_Default Design</vt:lpstr>
      <vt:lpstr>6_Default Design</vt:lpstr>
      <vt:lpstr>3_Office Theme</vt:lpstr>
      <vt:lpstr>1 Title slides</vt:lpstr>
      <vt:lpstr>2 Content slides</vt:lpstr>
      <vt:lpstr>5_Default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Help &amp; Support Drop-in Every Wednesday after school in E3/E4  Do your H/W. Work on past papers. Get help on content. Develop your understanding by helping others. Talk geek stuff.  We would like to see everyone. If you are not meeting your MNE we expect you to be here. If you have a Wed Period 6 speak to your teachers to organise an alternative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 up admin</dc:creator>
  <cp:lastModifiedBy>O Watson</cp:lastModifiedBy>
  <cp:revision>58</cp:revision>
  <dcterms:modified xsi:type="dcterms:W3CDTF">2019-03-17T16:02:56Z</dcterms:modified>
</cp:coreProperties>
</file>