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5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122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7851E-9879-4F24-8FCF-C5C6BDBAB956}" type="datetimeFigureOut">
              <a:rPr lang="en-GB" smtClean="0"/>
              <a:t>28/02/2019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6F913-AC02-4282-8EC0-463B3D15B6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65328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7851E-9879-4F24-8FCF-C5C6BDBAB956}" type="datetimeFigureOut">
              <a:rPr lang="en-GB" smtClean="0"/>
              <a:t>28/02/2019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6F913-AC02-4282-8EC0-463B3D15B6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3489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7851E-9879-4F24-8FCF-C5C6BDBAB956}" type="datetimeFigureOut">
              <a:rPr lang="en-GB" smtClean="0"/>
              <a:t>28/02/2019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6F913-AC02-4282-8EC0-463B3D15B6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2698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7851E-9879-4F24-8FCF-C5C6BDBAB956}" type="datetimeFigureOut">
              <a:rPr lang="en-GB" smtClean="0"/>
              <a:t>28/02/2019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6F913-AC02-4282-8EC0-463B3D15B6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60403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7851E-9879-4F24-8FCF-C5C6BDBAB956}" type="datetimeFigureOut">
              <a:rPr lang="en-GB" smtClean="0"/>
              <a:t>28/02/2019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6F913-AC02-4282-8EC0-463B3D15B6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94994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7851E-9879-4F24-8FCF-C5C6BDBAB956}" type="datetimeFigureOut">
              <a:rPr lang="en-GB" smtClean="0"/>
              <a:t>28/02/2019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6F913-AC02-4282-8EC0-463B3D15B6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0943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7851E-9879-4F24-8FCF-C5C6BDBAB956}" type="datetimeFigureOut">
              <a:rPr lang="en-GB" smtClean="0"/>
              <a:t>28/02/2019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6F913-AC02-4282-8EC0-463B3D15B6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38643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7851E-9879-4F24-8FCF-C5C6BDBAB956}" type="datetimeFigureOut">
              <a:rPr lang="en-GB" smtClean="0"/>
              <a:t>28/02/2019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6F913-AC02-4282-8EC0-463B3D15B6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38914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7851E-9879-4F24-8FCF-C5C6BDBAB956}" type="datetimeFigureOut">
              <a:rPr lang="en-GB" smtClean="0"/>
              <a:t>28/02/2019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6F913-AC02-4282-8EC0-463B3D15B6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04010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7851E-9879-4F24-8FCF-C5C6BDBAB956}" type="datetimeFigureOut">
              <a:rPr lang="en-GB" smtClean="0"/>
              <a:t>28/02/2019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6F913-AC02-4282-8EC0-463B3D15B6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64233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7851E-9879-4F24-8FCF-C5C6BDBAB956}" type="datetimeFigureOut">
              <a:rPr lang="en-GB" smtClean="0"/>
              <a:t>28/02/2019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6F913-AC02-4282-8EC0-463B3D15B6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55023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47851E-9879-4F24-8FCF-C5C6BDBAB956}" type="datetimeFigureOut">
              <a:rPr lang="en-GB" smtClean="0"/>
              <a:t>28/02/2019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06F913-AC02-4282-8EC0-463B3D15B6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2351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0"/>
            <a:ext cx="7772400" cy="1470025"/>
          </a:xfrm>
        </p:spPr>
        <p:txBody>
          <a:bodyPr/>
          <a:lstStyle/>
          <a:p>
            <a:r>
              <a:rPr lang="en-GB" dirty="0" smtClean="0"/>
              <a:t>8Gc Metals and Water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88840"/>
            <a:ext cx="9144000" cy="3705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58860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351" y="0"/>
            <a:ext cx="9024009" cy="602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716016" y="1844824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fizz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31640" y="2176182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hydrogen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83768" y="3140968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most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09673" y="3510300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flames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09673" y="4077072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calcium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00192" y="4941168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melt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46723" y="5517232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hydrogen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327074" y="5540322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alkali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0742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01" y="116632"/>
            <a:ext cx="9177090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87624" y="980728"/>
            <a:ext cx="4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Ignite it with a burning splint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40024" y="1772816"/>
            <a:ext cx="4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An oxidation reaction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27584" y="3501008"/>
            <a:ext cx="4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They react quickly with water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19672" y="4293096"/>
            <a:ext cx="4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Copper is less reactive than iron.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8421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122"/>
            <a:ext cx="3888156" cy="6775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9112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76673"/>
            <a:ext cx="1728192" cy="2235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672" y="578044"/>
            <a:ext cx="2952328" cy="2211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 descr="Image result for rusty ca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0742" y="558930"/>
            <a:ext cx="3364522" cy="2153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5536" y="2780928"/>
            <a:ext cx="85689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   Gold                            Iron                             Copper    </a:t>
            </a:r>
            <a:endParaRPr lang="en-GB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179512" y="3573016"/>
            <a:ext cx="4680520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What is the order of reactivity?</a:t>
            </a:r>
            <a:endParaRPr lang="en-GB" sz="2800" dirty="0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3059832" y="4365104"/>
            <a:ext cx="0" cy="216024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971600" y="4869160"/>
            <a:ext cx="19442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Increasing </a:t>
            </a:r>
          </a:p>
          <a:p>
            <a:r>
              <a:rPr lang="en-GB" sz="2400" dirty="0" smtClean="0"/>
              <a:t>reactivity</a:t>
            </a:r>
            <a:endParaRPr lang="en-GB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3491880" y="4509120"/>
            <a:ext cx="1800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Iron</a:t>
            </a:r>
          </a:p>
          <a:p>
            <a:endParaRPr lang="en-GB" sz="2400" dirty="0"/>
          </a:p>
          <a:p>
            <a:r>
              <a:rPr lang="en-GB" sz="2400" dirty="0" smtClean="0"/>
              <a:t>Copper</a:t>
            </a:r>
          </a:p>
          <a:p>
            <a:endParaRPr lang="en-GB" sz="2400" dirty="0"/>
          </a:p>
          <a:p>
            <a:r>
              <a:rPr lang="en-GB" sz="2400" dirty="0" smtClean="0"/>
              <a:t>Gold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753084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Image result for beaker diagra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884914"/>
            <a:ext cx="2168146" cy="2455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Image result for test tube diagra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430907" y="2020818"/>
            <a:ext cx="401662" cy="2966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2832569" y="2164834"/>
            <a:ext cx="0" cy="282210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763689" y="3575886"/>
            <a:ext cx="667217" cy="0"/>
          </a:xfrm>
          <a:prstGeom prst="line">
            <a:avLst/>
          </a:prstGeom>
          <a:ln w="2857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832569" y="3577455"/>
            <a:ext cx="883242" cy="0"/>
          </a:xfrm>
          <a:prstGeom prst="line">
            <a:avLst/>
          </a:prstGeom>
          <a:ln w="2857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Arc 10"/>
          <p:cNvSpPr/>
          <p:nvPr/>
        </p:nvSpPr>
        <p:spPr>
          <a:xfrm>
            <a:off x="2070866" y="4110513"/>
            <a:ext cx="720080" cy="1227795"/>
          </a:xfrm>
          <a:prstGeom prst="arc">
            <a:avLst/>
          </a:prstGeom>
          <a:ln w="762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2430906" y="2236842"/>
            <a:ext cx="40166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07504" y="116632"/>
            <a:ext cx="8568952" cy="120032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Fill a test tube with water, place some magnesium ribbon in it. Put your thumb over the top and place it upside down in a beaker half full of water.</a:t>
            </a:r>
            <a:endParaRPr lang="en-GB" sz="2400" dirty="0"/>
          </a:p>
        </p:txBody>
      </p:sp>
      <p:sp>
        <p:nvSpPr>
          <p:cNvPr id="16" name="Oval 15"/>
          <p:cNvSpPr/>
          <p:nvPr/>
        </p:nvSpPr>
        <p:spPr>
          <a:xfrm>
            <a:off x="2559729" y="3713373"/>
            <a:ext cx="72008" cy="45719"/>
          </a:xfrm>
          <a:prstGeom prst="ellipse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/>
          <p:cNvSpPr/>
          <p:nvPr/>
        </p:nvSpPr>
        <p:spPr>
          <a:xfrm>
            <a:off x="2712129" y="3865773"/>
            <a:ext cx="72008" cy="45719"/>
          </a:xfrm>
          <a:prstGeom prst="ellipse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 flipH="1">
            <a:off x="2631737" y="3235606"/>
            <a:ext cx="50208" cy="45719"/>
          </a:xfrm>
          <a:prstGeom prst="ellipse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/>
          <p:cNvSpPr/>
          <p:nvPr/>
        </p:nvSpPr>
        <p:spPr>
          <a:xfrm flipH="1" flipV="1">
            <a:off x="2559729" y="2345222"/>
            <a:ext cx="72008" cy="72007"/>
          </a:xfrm>
          <a:prstGeom prst="ellipse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Box 17"/>
          <p:cNvSpPr txBox="1"/>
          <p:nvPr/>
        </p:nvSpPr>
        <p:spPr>
          <a:xfrm>
            <a:off x="4139952" y="1652724"/>
            <a:ext cx="3744416" cy="138499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Next week you will look at the test tubes and observe any changes.</a:t>
            </a:r>
            <a:endParaRPr lang="en-GB" sz="2800" dirty="0"/>
          </a:p>
        </p:txBody>
      </p:sp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7588" y="3363768"/>
            <a:ext cx="1691126" cy="2721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2229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1510" y="188640"/>
            <a:ext cx="8994555" cy="120032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Use the tweezers and place a granule of calcium in a test tube of water.</a:t>
            </a:r>
          </a:p>
          <a:p>
            <a:r>
              <a:rPr lang="en-GB" sz="2400" dirty="0" smtClean="0"/>
              <a:t>Put your thumb over the top and wait for about 30s, then test the gas with a burning splint.</a:t>
            </a:r>
            <a:endParaRPr lang="en-GB" sz="2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060848"/>
            <a:ext cx="6192689" cy="3792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2938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672"/>
            <a:ext cx="9052326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03848" y="1052736"/>
            <a:ext cx="37444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0000"/>
                </a:solidFill>
              </a:rPr>
              <a:t>calcium</a:t>
            </a:r>
            <a:endParaRPr lang="en-GB" sz="24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03848" y="1507677"/>
            <a:ext cx="37444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0000"/>
                </a:solidFill>
              </a:rPr>
              <a:t>hydrogen</a:t>
            </a:r>
            <a:endParaRPr lang="en-GB" sz="24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67944" y="1916832"/>
            <a:ext cx="37444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0000"/>
                </a:solidFill>
              </a:rPr>
              <a:t>copper</a:t>
            </a:r>
            <a:endParaRPr lang="en-GB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6126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188640"/>
            <a:ext cx="8424936" cy="95410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You will now see your teacher demonstrate how potassium, sodium and lithium react with water. </a:t>
            </a:r>
            <a:endParaRPr lang="en-GB" sz="2800" dirty="0"/>
          </a:p>
        </p:txBody>
      </p:sp>
      <p:pic>
        <p:nvPicPr>
          <p:cNvPr id="6146" name="Picture 2" descr="Image result for lithium in wa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556792"/>
            <a:ext cx="5976664" cy="4396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9988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4" y="188640"/>
            <a:ext cx="8995627" cy="38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" name="Straight Connector 15"/>
          <p:cNvCxnSpPr/>
          <p:nvPr/>
        </p:nvCxnSpPr>
        <p:spPr>
          <a:xfrm>
            <a:off x="2267744" y="1340768"/>
            <a:ext cx="1152128" cy="201622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267744" y="2064710"/>
            <a:ext cx="1152128" cy="64807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2267744" y="1988840"/>
            <a:ext cx="1152128" cy="72008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2267744" y="1340768"/>
            <a:ext cx="1152128" cy="201622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8813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188640"/>
            <a:ext cx="8280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General Equation</a:t>
            </a:r>
            <a:endParaRPr lang="en-GB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251520" y="903040"/>
            <a:ext cx="8136904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Metals react with water to form hydrogen and metal hydroxide.</a:t>
            </a:r>
            <a:endParaRPr lang="en-GB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79512" y="1988840"/>
            <a:ext cx="8136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m</a:t>
            </a:r>
            <a:r>
              <a:rPr lang="en-GB" sz="2400" dirty="0" smtClean="0"/>
              <a:t>etal + water </a:t>
            </a:r>
            <a:r>
              <a:rPr lang="en-GB" sz="2400" dirty="0" smtClean="0">
                <a:sym typeface="Wingdings" panose="05000000000000000000" pitchFamily="2" charset="2"/>
              </a:rPr>
              <a:t> hydrogen + metal hydroxide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699984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8908529" cy="2888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8388424" y="1196752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✔</a:t>
            </a:r>
          </a:p>
        </p:txBody>
      </p:sp>
      <p:sp>
        <p:nvSpPr>
          <p:cNvPr id="6" name="Rectangle 5"/>
          <p:cNvSpPr/>
          <p:nvPr/>
        </p:nvSpPr>
        <p:spPr>
          <a:xfrm>
            <a:off x="8395696" y="1518393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✔</a:t>
            </a:r>
          </a:p>
        </p:txBody>
      </p:sp>
      <p:sp>
        <p:nvSpPr>
          <p:cNvPr id="7" name="Rectangle 6"/>
          <p:cNvSpPr/>
          <p:nvPr/>
        </p:nvSpPr>
        <p:spPr>
          <a:xfrm>
            <a:off x="7380312" y="1887725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✔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9791" y="2204864"/>
            <a:ext cx="512763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1679" y="2583266"/>
            <a:ext cx="512763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6219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</TotalTime>
  <Words>177</Words>
  <Application>Microsoft Office PowerPoint</Application>
  <PresentationFormat>On-screen Show (4:3)</PresentationFormat>
  <Paragraphs>36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Wingdings</vt:lpstr>
      <vt:lpstr>Office Theme</vt:lpstr>
      <vt:lpstr>8Gc Metals and Water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Graham</dc:creator>
  <cp:lastModifiedBy>M McCallum</cp:lastModifiedBy>
  <cp:revision>10</cp:revision>
  <dcterms:created xsi:type="dcterms:W3CDTF">2019-02-10T13:19:52Z</dcterms:created>
  <dcterms:modified xsi:type="dcterms:W3CDTF">2019-02-28T16:46:43Z</dcterms:modified>
</cp:coreProperties>
</file>