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94" r:id="rId2"/>
    <p:sldId id="297" r:id="rId3"/>
    <p:sldId id="295" r:id="rId4"/>
    <p:sldId id="299" r:id="rId5"/>
    <p:sldId id="291" r:id="rId6"/>
    <p:sldId id="300" r:id="rId7"/>
    <p:sldId id="288" r:id="rId8"/>
    <p:sldId id="283" r:id="rId9"/>
    <p:sldId id="30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74" d="100"/>
          <a:sy n="74" d="100"/>
        </p:scale>
        <p:origin x="99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9030A7-3955-446F-BD8F-AF4F4E2068B4}" type="datetimeFigureOut">
              <a:rPr lang="en-GB" smtClean="0"/>
              <a:t>12/02/2023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929243-0780-4A4F-81FC-55270258B43C}" type="slidenum">
              <a:rPr lang="en-GB" smtClean="0"/>
              <a:t>‹#›</a:t>
            </a:fld>
            <a:endParaRPr lang="en-GB"/>
          </a:p>
        </p:txBody>
      </p:sp>
    </p:spTree>
    <p:extLst>
      <p:ext uri="{BB962C8B-B14F-4D97-AF65-F5344CB8AC3E}">
        <p14:creationId xmlns:p14="http://schemas.microsoft.com/office/powerpoint/2010/main" val="2668761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https://www.youtube.com/watch?v=8s0TiWJ1FqI</a:t>
            </a:r>
          </a:p>
        </p:txBody>
      </p:sp>
      <p:sp>
        <p:nvSpPr>
          <p:cNvPr id="4" name="Slide Number Placeholder 3"/>
          <p:cNvSpPr>
            <a:spLocks noGrp="1"/>
          </p:cNvSpPr>
          <p:nvPr>
            <p:ph type="sldNum" sz="quarter" idx="5"/>
          </p:nvPr>
        </p:nvSpPr>
        <p:spPr/>
        <p:txBody>
          <a:bodyPr/>
          <a:lstStyle/>
          <a:p>
            <a:fld id="{D3929243-0780-4A4F-81FC-55270258B43C}" type="slidenum">
              <a:rPr lang="en-GB" smtClean="0"/>
              <a:t>4</a:t>
            </a:fld>
            <a:endParaRPr lang="en-GB"/>
          </a:p>
        </p:txBody>
      </p:sp>
    </p:spTree>
    <p:extLst>
      <p:ext uri="{BB962C8B-B14F-4D97-AF65-F5344CB8AC3E}">
        <p14:creationId xmlns:p14="http://schemas.microsoft.com/office/powerpoint/2010/main" val="980541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5"/>
          </p:nvPr>
        </p:nvSpPr>
        <p:spPr/>
        <p:txBody>
          <a:bodyPr/>
          <a:lstStyle/>
          <a:p>
            <a:fld id="{E333E6B5-11E3-EA42-A004-90E27F73E08B}" type="slidenum">
              <a:rPr lang="en-US" smtClean="0"/>
              <a:t>8</a:t>
            </a:fld>
            <a:endParaRPr lang="en-US"/>
          </a:p>
        </p:txBody>
      </p:sp>
    </p:spTree>
    <p:extLst>
      <p:ext uri="{BB962C8B-B14F-4D97-AF65-F5344CB8AC3E}">
        <p14:creationId xmlns:p14="http://schemas.microsoft.com/office/powerpoint/2010/main" val="3415740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67803-8CE4-4296-8732-BBCA0DB64C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CF7F3BA-5B7A-4041-BFAF-0D8DC18B92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B3DBEF8-6BF2-4416-AE3F-6DA703A2C038}"/>
              </a:ext>
            </a:extLst>
          </p:cNvPr>
          <p:cNvSpPr>
            <a:spLocks noGrp="1"/>
          </p:cNvSpPr>
          <p:nvPr>
            <p:ph type="dt" sz="half" idx="10"/>
          </p:nvPr>
        </p:nvSpPr>
        <p:spPr/>
        <p:txBody>
          <a:bodyPr/>
          <a:lstStyle/>
          <a:p>
            <a:fld id="{91A35DE1-AB21-4EAD-8A5D-E5EE4B9BBC4A}" type="datetimeFigureOut">
              <a:rPr lang="en-GB" smtClean="0"/>
              <a:t>12/02/2023</a:t>
            </a:fld>
            <a:endParaRPr lang="en-GB"/>
          </a:p>
        </p:txBody>
      </p:sp>
      <p:sp>
        <p:nvSpPr>
          <p:cNvPr id="5" name="Footer Placeholder 4">
            <a:extLst>
              <a:ext uri="{FF2B5EF4-FFF2-40B4-BE49-F238E27FC236}">
                <a16:creationId xmlns:a16="http://schemas.microsoft.com/office/drawing/2014/main" id="{531D817C-72CF-4BC2-92C6-59B247700B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BD88B6-FBF3-4E74-9635-02B6CF8B5C83}"/>
              </a:ext>
            </a:extLst>
          </p:cNvPr>
          <p:cNvSpPr>
            <a:spLocks noGrp="1"/>
          </p:cNvSpPr>
          <p:nvPr>
            <p:ph type="sldNum" sz="quarter" idx="12"/>
          </p:nvPr>
        </p:nvSpPr>
        <p:spPr/>
        <p:txBody>
          <a:bodyPr/>
          <a:lstStyle/>
          <a:p>
            <a:fld id="{9E4FF96B-CEB3-46C3-A1D7-FDF236F21DC5}" type="slidenum">
              <a:rPr lang="en-GB" smtClean="0"/>
              <a:t>‹#›</a:t>
            </a:fld>
            <a:endParaRPr lang="en-GB"/>
          </a:p>
        </p:txBody>
      </p:sp>
    </p:spTree>
    <p:extLst>
      <p:ext uri="{BB962C8B-B14F-4D97-AF65-F5344CB8AC3E}">
        <p14:creationId xmlns:p14="http://schemas.microsoft.com/office/powerpoint/2010/main" val="2987541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D1C18-D625-4958-AC46-0F6E78D444B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1C68341-CAB2-4176-B024-C96EE041578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00A139-AF22-41B1-8507-B1C8128847D2}"/>
              </a:ext>
            </a:extLst>
          </p:cNvPr>
          <p:cNvSpPr>
            <a:spLocks noGrp="1"/>
          </p:cNvSpPr>
          <p:nvPr>
            <p:ph type="dt" sz="half" idx="10"/>
          </p:nvPr>
        </p:nvSpPr>
        <p:spPr/>
        <p:txBody>
          <a:bodyPr/>
          <a:lstStyle/>
          <a:p>
            <a:fld id="{91A35DE1-AB21-4EAD-8A5D-E5EE4B9BBC4A}" type="datetimeFigureOut">
              <a:rPr lang="en-GB" smtClean="0"/>
              <a:t>12/02/2023</a:t>
            </a:fld>
            <a:endParaRPr lang="en-GB"/>
          </a:p>
        </p:txBody>
      </p:sp>
      <p:sp>
        <p:nvSpPr>
          <p:cNvPr id="5" name="Footer Placeholder 4">
            <a:extLst>
              <a:ext uri="{FF2B5EF4-FFF2-40B4-BE49-F238E27FC236}">
                <a16:creationId xmlns:a16="http://schemas.microsoft.com/office/drawing/2014/main" id="{D292D389-C551-4097-B790-42D49422FE5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C9AE4D-93FA-4E88-9301-F8D9518806CB}"/>
              </a:ext>
            </a:extLst>
          </p:cNvPr>
          <p:cNvSpPr>
            <a:spLocks noGrp="1"/>
          </p:cNvSpPr>
          <p:nvPr>
            <p:ph type="sldNum" sz="quarter" idx="12"/>
          </p:nvPr>
        </p:nvSpPr>
        <p:spPr/>
        <p:txBody>
          <a:bodyPr/>
          <a:lstStyle/>
          <a:p>
            <a:fld id="{9E4FF96B-CEB3-46C3-A1D7-FDF236F21DC5}" type="slidenum">
              <a:rPr lang="en-GB" smtClean="0"/>
              <a:t>‹#›</a:t>
            </a:fld>
            <a:endParaRPr lang="en-GB"/>
          </a:p>
        </p:txBody>
      </p:sp>
    </p:spTree>
    <p:extLst>
      <p:ext uri="{BB962C8B-B14F-4D97-AF65-F5344CB8AC3E}">
        <p14:creationId xmlns:p14="http://schemas.microsoft.com/office/powerpoint/2010/main" val="2693591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771953-D768-4A5A-BA38-D14DD96DD2D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7F06DA6-2076-4B9E-A7A6-FF0B3715241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EDEF788-7216-41A6-B6C5-92AA3B709911}"/>
              </a:ext>
            </a:extLst>
          </p:cNvPr>
          <p:cNvSpPr>
            <a:spLocks noGrp="1"/>
          </p:cNvSpPr>
          <p:nvPr>
            <p:ph type="dt" sz="half" idx="10"/>
          </p:nvPr>
        </p:nvSpPr>
        <p:spPr/>
        <p:txBody>
          <a:bodyPr/>
          <a:lstStyle/>
          <a:p>
            <a:fld id="{91A35DE1-AB21-4EAD-8A5D-E5EE4B9BBC4A}" type="datetimeFigureOut">
              <a:rPr lang="en-GB" smtClean="0"/>
              <a:t>12/02/2023</a:t>
            </a:fld>
            <a:endParaRPr lang="en-GB"/>
          </a:p>
        </p:txBody>
      </p:sp>
      <p:sp>
        <p:nvSpPr>
          <p:cNvPr id="5" name="Footer Placeholder 4">
            <a:extLst>
              <a:ext uri="{FF2B5EF4-FFF2-40B4-BE49-F238E27FC236}">
                <a16:creationId xmlns:a16="http://schemas.microsoft.com/office/drawing/2014/main" id="{2B8159F5-692C-4DB3-A85A-1A3106F9FD9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840547-ED39-4CCC-9945-CBF9DC90B701}"/>
              </a:ext>
            </a:extLst>
          </p:cNvPr>
          <p:cNvSpPr>
            <a:spLocks noGrp="1"/>
          </p:cNvSpPr>
          <p:nvPr>
            <p:ph type="sldNum" sz="quarter" idx="12"/>
          </p:nvPr>
        </p:nvSpPr>
        <p:spPr/>
        <p:txBody>
          <a:bodyPr/>
          <a:lstStyle/>
          <a:p>
            <a:fld id="{9E4FF96B-CEB3-46C3-A1D7-FDF236F21DC5}" type="slidenum">
              <a:rPr lang="en-GB" smtClean="0"/>
              <a:t>‹#›</a:t>
            </a:fld>
            <a:endParaRPr lang="en-GB"/>
          </a:p>
        </p:txBody>
      </p:sp>
    </p:spTree>
    <p:extLst>
      <p:ext uri="{BB962C8B-B14F-4D97-AF65-F5344CB8AC3E}">
        <p14:creationId xmlns:p14="http://schemas.microsoft.com/office/powerpoint/2010/main" val="19243417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nfographic Slide 1">
    <p:bg>
      <p:bgPr>
        <a:solidFill>
          <a:schemeClr val="accent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5EDC43DC-C565-2E40-83E7-90E43448FC26}"/>
              </a:ext>
            </a:extLst>
          </p:cNvPr>
          <p:cNvSpPr/>
          <p:nvPr userDrawn="1"/>
        </p:nvSpPr>
        <p:spPr>
          <a:xfrm>
            <a:off x="0" y="0"/>
            <a:ext cx="12192003" cy="337585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33160D02-365A-7D42-9CB6-6A8C369E785F}"/>
              </a:ext>
            </a:extLst>
          </p:cNvPr>
          <p:cNvSpPr/>
          <p:nvPr userDrawn="1"/>
        </p:nvSpPr>
        <p:spPr>
          <a:xfrm>
            <a:off x="8128000" y="3382431"/>
            <a:ext cx="4064000" cy="347556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7A9E74B-A05A-E944-A586-50D22EFEBC41}"/>
              </a:ext>
            </a:extLst>
          </p:cNvPr>
          <p:cNvSpPr/>
          <p:nvPr userDrawn="1"/>
        </p:nvSpPr>
        <p:spPr>
          <a:xfrm>
            <a:off x="-2" y="3382431"/>
            <a:ext cx="4064000" cy="347556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Placeholder 14">
            <a:extLst>
              <a:ext uri="{FF2B5EF4-FFF2-40B4-BE49-F238E27FC236}">
                <a16:creationId xmlns:a16="http://schemas.microsoft.com/office/drawing/2014/main" id="{47337BE3-5397-5941-8AD5-32E87976FD8C}"/>
              </a:ext>
            </a:extLst>
          </p:cNvPr>
          <p:cNvSpPr>
            <a:spLocks noGrp="1"/>
          </p:cNvSpPr>
          <p:nvPr>
            <p:ph type="body" sz="quarter" idx="10" hasCustomPrompt="1"/>
          </p:nvPr>
        </p:nvSpPr>
        <p:spPr>
          <a:xfrm>
            <a:off x="385763" y="352425"/>
            <a:ext cx="11450637" cy="553999"/>
          </a:xfrm>
        </p:spPr>
        <p:txBody>
          <a:bodyPr lIns="0" tIns="0" rIns="0" bIns="0">
            <a:noAutofit/>
          </a:bodyPr>
          <a:lstStyle>
            <a:lvl1pPr marL="0" indent="0">
              <a:lnSpc>
                <a:spcPct val="100000"/>
              </a:lnSpc>
              <a:buNone/>
              <a:defRPr sz="3000" b="0" i="0" spc="100" baseline="0">
                <a:solidFill>
                  <a:schemeClr val="accent1"/>
                </a:solidFill>
                <a:latin typeface="Stonewall Voice Stonewall Proud" pitchFamily="2" charset="77"/>
              </a:defRPr>
            </a:lvl1pPr>
          </a:lstStyle>
          <a:p>
            <a:pPr lvl="0"/>
            <a:r>
              <a:rPr lang="en-US" dirty="0"/>
              <a:t>Section Header</a:t>
            </a:r>
          </a:p>
        </p:txBody>
      </p:sp>
      <p:sp>
        <p:nvSpPr>
          <p:cNvPr id="21" name="Text Placeholder 16">
            <a:extLst>
              <a:ext uri="{FF2B5EF4-FFF2-40B4-BE49-F238E27FC236}">
                <a16:creationId xmlns:a16="http://schemas.microsoft.com/office/drawing/2014/main" id="{4415932C-F795-BD4B-8D86-BE5DBCA55DA1}"/>
              </a:ext>
            </a:extLst>
          </p:cNvPr>
          <p:cNvSpPr>
            <a:spLocks noGrp="1"/>
          </p:cNvSpPr>
          <p:nvPr>
            <p:ph type="body" sz="quarter" idx="11" hasCustomPrompt="1"/>
          </p:nvPr>
        </p:nvSpPr>
        <p:spPr>
          <a:xfrm>
            <a:off x="385763" y="1006431"/>
            <a:ext cx="11450637" cy="1235586"/>
          </a:xfrm>
        </p:spPr>
        <p:txBody>
          <a:bodyPr lIns="0" tIns="0" rIns="0" bIns="0" anchor="t">
            <a:noAutofit/>
          </a:bodyPr>
          <a:lstStyle>
            <a:lvl1pPr marL="0" indent="0">
              <a:lnSpc>
                <a:spcPct val="100000"/>
              </a:lnSpc>
              <a:buNone/>
              <a:defRPr sz="5000" b="0" i="0" spc="100" baseline="0">
                <a:solidFill>
                  <a:schemeClr val="bg2"/>
                </a:solidFill>
                <a:latin typeface="Stonewall Voice Stonewall Proud" pitchFamily="2" charset="77"/>
              </a:defRPr>
            </a:lvl1pPr>
          </a:lstStyle>
          <a:p>
            <a:pPr lvl="0"/>
            <a:r>
              <a:rPr lang="en-US" dirty="0"/>
              <a:t>Longer page headline on 1 line</a:t>
            </a:r>
          </a:p>
        </p:txBody>
      </p:sp>
      <p:sp>
        <p:nvSpPr>
          <p:cNvPr id="23" name="Text Placeholder 18">
            <a:extLst>
              <a:ext uri="{FF2B5EF4-FFF2-40B4-BE49-F238E27FC236}">
                <a16:creationId xmlns:a16="http://schemas.microsoft.com/office/drawing/2014/main" id="{0073A4F7-EBB0-0A4F-9C79-35CB944EC4EF}"/>
              </a:ext>
            </a:extLst>
          </p:cNvPr>
          <p:cNvSpPr>
            <a:spLocks noGrp="1"/>
          </p:cNvSpPr>
          <p:nvPr>
            <p:ph type="body" sz="quarter" idx="12" hasCustomPrompt="1"/>
          </p:nvPr>
        </p:nvSpPr>
        <p:spPr>
          <a:xfrm>
            <a:off x="385763" y="2342024"/>
            <a:ext cx="11450637" cy="856435"/>
          </a:xfrm>
        </p:spPr>
        <p:txBody>
          <a:bodyPr lIns="0" tIns="0" rIns="0" bIns="0">
            <a:noAutofit/>
          </a:bodyPr>
          <a:lstStyle>
            <a:lvl1pPr marL="0" indent="0">
              <a:lnSpc>
                <a:spcPct val="100000"/>
              </a:lnSpc>
              <a:buNone/>
              <a:defRPr sz="1800" b="1" i="0">
                <a:solidFill>
                  <a:schemeClr val="bg1"/>
                </a:solidFill>
                <a:latin typeface="WORK SANS BOLD ROMAN" pitchFamily="2" charset="77"/>
              </a:defRPr>
            </a:lvl1pPr>
          </a:lstStyle>
          <a:p>
            <a:pPr lvl="0"/>
            <a:r>
              <a:rPr lang="en-US" dirty="0"/>
              <a:t>Copy Subtitle</a:t>
            </a:r>
          </a:p>
        </p:txBody>
      </p:sp>
      <p:sp>
        <p:nvSpPr>
          <p:cNvPr id="32" name="Text Placeholder 20">
            <a:extLst>
              <a:ext uri="{FF2B5EF4-FFF2-40B4-BE49-F238E27FC236}">
                <a16:creationId xmlns:a16="http://schemas.microsoft.com/office/drawing/2014/main" id="{C0523672-EC66-E94A-B818-FEF5D44A603B}"/>
              </a:ext>
            </a:extLst>
          </p:cNvPr>
          <p:cNvSpPr>
            <a:spLocks noGrp="1"/>
          </p:cNvSpPr>
          <p:nvPr>
            <p:ph type="body" sz="quarter" idx="17" hasCustomPrompt="1"/>
          </p:nvPr>
        </p:nvSpPr>
        <p:spPr>
          <a:xfrm>
            <a:off x="279394" y="3630707"/>
            <a:ext cx="3505203" cy="2725644"/>
          </a:xfrm>
        </p:spPr>
        <p:txBody>
          <a:bodyPr lIns="180000" tIns="180000" rIns="180000" bIns="180000" anchor="ctr">
            <a:noAutofit/>
          </a:bodyPr>
          <a:lstStyle>
            <a:lvl1pPr marL="0" indent="0" algn="ctr">
              <a:lnSpc>
                <a:spcPct val="100000"/>
              </a:lnSpc>
              <a:buNone/>
              <a:defRPr sz="3000" b="0" i="0">
                <a:solidFill>
                  <a:schemeClr val="tx2"/>
                </a:solidFill>
                <a:latin typeface="Stonewall Voice Stonewall Proud" pitchFamily="2" charset="77"/>
              </a:defRPr>
            </a:lvl1pPr>
          </a:lstStyle>
          <a:p>
            <a:pPr lvl="0"/>
            <a:r>
              <a:rPr lang="en-US" dirty="0"/>
              <a:t>Copy</a:t>
            </a:r>
          </a:p>
        </p:txBody>
      </p:sp>
      <p:sp>
        <p:nvSpPr>
          <p:cNvPr id="33" name="Text Placeholder 20">
            <a:extLst>
              <a:ext uri="{FF2B5EF4-FFF2-40B4-BE49-F238E27FC236}">
                <a16:creationId xmlns:a16="http://schemas.microsoft.com/office/drawing/2014/main" id="{D9007822-9453-AD4A-B1B2-B2E60BA4D986}"/>
              </a:ext>
            </a:extLst>
          </p:cNvPr>
          <p:cNvSpPr>
            <a:spLocks noGrp="1"/>
          </p:cNvSpPr>
          <p:nvPr>
            <p:ph type="body" sz="quarter" idx="18" hasCustomPrompt="1"/>
          </p:nvPr>
        </p:nvSpPr>
        <p:spPr>
          <a:xfrm>
            <a:off x="4328156" y="3630707"/>
            <a:ext cx="3505203" cy="2725644"/>
          </a:xfrm>
        </p:spPr>
        <p:txBody>
          <a:bodyPr lIns="180000" tIns="180000" rIns="180000" bIns="180000" anchor="ctr">
            <a:noAutofit/>
          </a:bodyPr>
          <a:lstStyle>
            <a:lvl1pPr marL="0" indent="0" algn="ctr">
              <a:lnSpc>
                <a:spcPct val="100000"/>
              </a:lnSpc>
              <a:buNone/>
              <a:defRPr sz="3000" b="0" i="0">
                <a:solidFill>
                  <a:schemeClr val="tx2"/>
                </a:solidFill>
                <a:latin typeface="Stonewall Voice Stonewall Proud" pitchFamily="2" charset="77"/>
              </a:defRPr>
            </a:lvl1pPr>
          </a:lstStyle>
          <a:p>
            <a:pPr lvl="0"/>
            <a:r>
              <a:rPr lang="en-US" dirty="0"/>
              <a:t>Copy</a:t>
            </a:r>
          </a:p>
        </p:txBody>
      </p:sp>
      <p:sp>
        <p:nvSpPr>
          <p:cNvPr id="34" name="Text Placeholder 20">
            <a:extLst>
              <a:ext uri="{FF2B5EF4-FFF2-40B4-BE49-F238E27FC236}">
                <a16:creationId xmlns:a16="http://schemas.microsoft.com/office/drawing/2014/main" id="{47539176-30F0-444A-9849-7D4505071800}"/>
              </a:ext>
            </a:extLst>
          </p:cNvPr>
          <p:cNvSpPr>
            <a:spLocks noGrp="1"/>
          </p:cNvSpPr>
          <p:nvPr>
            <p:ph type="body" sz="quarter" idx="19" hasCustomPrompt="1"/>
          </p:nvPr>
        </p:nvSpPr>
        <p:spPr>
          <a:xfrm>
            <a:off x="8407392" y="3630707"/>
            <a:ext cx="3505203" cy="2725644"/>
          </a:xfrm>
        </p:spPr>
        <p:txBody>
          <a:bodyPr lIns="180000" tIns="180000" rIns="180000" bIns="180000" anchor="ctr">
            <a:noAutofit/>
          </a:bodyPr>
          <a:lstStyle>
            <a:lvl1pPr marL="0" indent="0" algn="ctr">
              <a:lnSpc>
                <a:spcPct val="100000"/>
              </a:lnSpc>
              <a:buNone/>
              <a:defRPr sz="3000" b="0" i="0">
                <a:solidFill>
                  <a:schemeClr val="tx2"/>
                </a:solidFill>
                <a:latin typeface="Stonewall Voice Stonewall Proud" pitchFamily="2" charset="77"/>
              </a:defRPr>
            </a:lvl1pPr>
          </a:lstStyle>
          <a:p>
            <a:pPr lvl="0"/>
            <a:r>
              <a:rPr lang="en-US" dirty="0"/>
              <a:t>Copy</a:t>
            </a:r>
          </a:p>
        </p:txBody>
      </p:sp>
      <p:sp>
        <p:nvSpPr>
          <p:cNvPr id="15" name="Slide Number Placeholder 5">
            <a:extLst>
              <a:ext uri="{FF2B5EF4-FFF2-40B4-BE49-F238E27FC236}">
                <a16:creationId xmlns:a16="http://schemas.microsoft.com/office/drawing/2014/main" id="{E1846D56-5463-994A-8F5B-5E686AD7E5F4}"/>
              </a:ext>
            </a:extLst>
          </p:cNvPr>
          <p:cNvSpPr txBox="1">
            <a:spLocks/>
          </p:cNvSpPr>
          <p:nvPr userDrawn="1"/>
        </p:nvSpPr>
        <p:spPr>
          <a:xfrm>
            <a:off x="930041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rgbClr val="FFC3D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8FF6716-8E17-ED4A-B963-6D315C0345D6}" type="slidenum">
              <a:rPr lang="en-US" sz="1600" b="0" i="0" smtClean="0">
                <a:solidFill>
                  <a:schemeClr val="tx2"/>
                </a:solidFill>
                <a:latin typeface="Stonewall Voice Stonewall Proud" pitchFamily="2" charset="77"/>
              </a:rPr>
              <a:pPr/>
              <a:t>‹#›</a:t>
            </a:fld>
            <a:endParaRPr lang="en-US" sz="1600" b="0" i="0" dirty="0">
              <a:solidFill>
                <a:schemeClr val="tx2"/>
              </a:solidFill>
              <a:latin typeface="Stonewall Voice Stonewall Proud" pitchFamily="2" charset="77"/>
            </a:endParaRPr>
          </a:p>
        </p:txBody>
      </p:sp>
    </p:spTree>
    <p:extLst>
      <p:ext uri="{BB962C8B-B14F-4D97-AF65-F5344CB8AC3E}">
        <p14:creationId xmlns:p14="http://schemas.microsoft.com/office/powerpoint/2010/main" val="41846522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Quote Slide - Colour 2">
    <p:bg>
      <p:bgPr>
        <a:solidFill>
          <a:schemeClr val="bg2"/>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D9E84C41-1C6F-8847-BCBE-7098298BC10E}"/>
              </a:ext>
            </a:extLst>
          </p:cNvPr>
          <p:cNvSpPr>
            <a:spLocks noGrp="1"/>
          </p:cNvSpPr>
          <p:nvPr>
            <p:ph type="body" sz="quarter" idx="10" hasCustomPrompt="1"/>
          </p:nvPr>
        </p:nvSpPr>
        <p:spPr>
          <a:xfrm>
            <a:off x="930275" y="1910556"/>
            <a:ext cx="10363200" cy="3481304"/>
          </a:xfrm>
        </p:spPr>
        <p:txBody>
          <a:bodyPr lIns="0" tIns="0" rIns="0" bIns="0">
            <a:noAutofit/>
          </a:bodyPr>
          <a:lstStyle>
            <a:lvl1pPr marL="0" indent="0" algn="ctr">
              <a:lnSpc>
                <a:spcPct val="100000"/>
              </a:lnSpc>
              <a:buNone/>
              <a:defRPr sz="10000" b="0" i="0" spc="100" baseline="0">
                <a:solidFill>
                  <a:schemeClr val="tx2"/>
                </a:solidFill>
                <a:latin typeface="Stonewall Voice Stonewall Proud" pitchFamily="2" charset="77"/>
              </a:defRPr>
            </a:lvl1pPr>
          </a:lstStyle>
          <a:p>
            <a:pPr lvl="0"/>
            <a:r>
              <a:rPr lang="en-US" dirty="0"/>
              <a:t>“Quote goes here”</a:t>
            </a:r>
          </a:p>
        </p:txBody>
      </p:sp>
      <p:sp>
        <p:nvSpPr>
          <p:cNvPr id="5" name="Text Placeholder 9">
            <a:extLst>
              <a:ext uri="{FF2B5EF4-FFF2-40B4-BE49-F238E27FC236}">
                <a16:creationId xmlns:a16="http://schemas.microsoft.com/office/drawing/2014/main" id="{BB5D9440-2B0C-C743-A8C6-A028094CBCFE}"/>
              </a:ext>
            </a:extLst>
          </p:cNvPr>
          <p:cNvSpPr>
            <a:spLocks noGrp="1"/>
          </p:cNvSpPr>
          <p:nvPr>
            <p:ph type="body" sz="quarter" idx="11" hasCustomPrompt="1"/>
          </p:nvPr>
        </p:nvSpPr>
        <p:spPr>
          <a:xfrm>
            <a:off x="3409156" y="5407100"/>
            <a:ext cx="5405438" cy="1011237"/>
          </a:xfrm>
        </p:spPr>
        <p:txBody>
          <a:bodyPr lIns="0" tIns="0" rIns="0" bIns="0">
            <a:noAutofit/>
          </a:bodyPr>
          <a:lstStyle>
            <a:lvl1pPr marL="0" indent="0" algn="ctr">
              <a:lnSpc>
                <a:spcPct val="100000"/>
              </a:lnSpc>
              <a:buNone/>
              <a:defRPr sz="5000" b="0" i="0" spc="100" baseline="0">
                <a:solidFill>
                  <a:schemeClr val="tx1"/>
                </a:solidFill>
                <a:latin typeface="Stonewall Voice Stonewall Proud" pitchFamily="2" charset="77"/>
              </a:defRPr>
            </a:lvl1pPr>
          </a:lstStyle>
          <a:p>
            <a:pPr lvl="0"/>
            <a:r>
              <a:rPr lang="en-US" dirty="0"/>
              <a:t>Credit</a:t>
            </a:r>
          </a:p>
        </p:txBody>
      </p:sp>
      <p:sp>
        <p:nvSpPr>
          <p:cNvPr id="12" name="Slide Number Placeholder 5">
            <a:extLst>
              <a:ext uri="{FF2B5EF4-FFF2-40B4-BE49-F238E27FC236}">
                <a16:creationId xmlns:a16="http://schemas.microsoft.com/office/drawing/2014/main" id="{B9D9F16A-D6A5-4F45-B12B-FA25868AAA37}"/>
              </a:ext>
            </a:extLst>
          </p:cNvPr>
          <p:cNvSpPr txBox="1">
            <a:spLocks/>
          </p:cNvSpPr>
          <p:nvPr userDrawn="1"/>
        </p:nvSpPr>
        <p:spPr>
          <a:xfrm>
            <a:off x="930041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rgbClr val="FFC3D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8FF6716-8E17-ED4A-B963-6D315C0345D6}" type="slidenum">
              <a:rPr lang="en-US" sz="1600" b="0" i="0" smtClean="0">
                <a:solidFill>
                  <a:schemeClr val="tx2"/>
                </a:solidFill>
                <a:latin typeface="Stonewall Voice Stonewall Proud" pitchFamily="2" charset="77"/>
              </a:rPr>
              <a:pPr/>
              <a:t>‹#›</a:t>
            </a:fld>
            <a:endParaRPr lang="en-US" sz="1600" b="0" i="0" dirty="0">
              <a:solidFill>
                <a:schemeClr val="tx2"/>
              </a:solidFill>
              <a:latin typeface="Stonewall Voice Stonewall Proud" pitchFamily="2" charset="77"/>
            </a:endParaRPr>
          </a:p>
        </p:txBody>
      </p:sp>
    </p:spTree>
    <p:extLst>
      <p:ext uri="{BB962C8B-B14F-4D97-AF65-F5344CB8AC3E}">
        <p14:creationId xmlns:p14="http://schemas.microsoft.com/office/powerpoint/2010/main" val="831159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907AA-8E1E-4ADE-8CE0-73417591583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289FA50-BDBA-40A7-8D6D-A0B6AF55546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FFD5B8-51A3-4776-9BD6-6D830E9F6391}"/>
              </a:ext>
            </a:extLst>
          </p:cNvPr>
          <p:cNvSpPr>
            <a:spLocks noGrp="1"/>
          </p:cNvSpPr>
          <p:nvPr>
            <p:ph type="dt" sz="half" idx="10"/>
          </p:nvPr>
        </p:nvSpPr>
        <p:spPr/>
        <p:txBody>
          <a:bodyPr/>
          <a:lstStyle/>
          <a:p>
            <a:fld id="{91A35DE1-AB21-4EAD-8A5D-E5EE4B9BBC4A}" type="datetimeFigureOut">
              <a:rPr lang="en-GB" smtClean="0"/>
              <a:t>12/02/2023</a:t>
            </a:fld>
            <a:endParaRPr lang="en-GB"/>
          </a:p>
        </p:txBody>
      </p:sp>
      <p:sp>
        <p:nvSpPr>
          <p:cNvPr id="5" name="Footer Placeholder 4">
            <a:extLst>
              <a:ext uri="{FF2B5EF4-FFF2-40B4-BE49-F238E27FC236}">
                <a16:creationId xmlns:a16="http://schemas.microsoft.com/office/drawing/2014/main" id="{C51DE024-ACD6-484E-B189-03607C4E02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82196A-B88F-45FF-8E1F-95A416EB29A9}"/>
              </a:ext>
            </a:extLst>
          </p:cNvPr>
          <p:cNvSpPr>
            <a:spLocks noGrp="1"/>
          </p:cNvSpPr>
          <p:nvPr>
            <p:ph type="sldNum" sz="quarter" idx="12"/>
          </p:nvPr>
        </p:nvSpPr>
        <p:spPr/>
        <p:txBody>
          <a:bodyPr/>
          <a:lstStyle/>
          <a:p>
            <a:fld id="{9E4FF96B-CEB3-46C3-A1D7-FDF236F21DC5}" type="slidenum">
              <a:rPr lang="en-GB" smtClean="0"/>
              <a:t>‹#›</a:t>
            </a:fld>
            <a:endParaRPr lang="en-GB"/>
          </a:p>
        </p:txBody>
      </p:sp>
    </p:spTree>
    <p:extLst>
      <p:ext uri="{BB962C8B-B14F-4D97-AF65-F5344CB8AC3E}">
        <p14:creationId xmlns:p14="http://schemas.microsoft.com/office/powerpoint/2010/main" val="1080365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C2517-459E-4774-BCE5-5E2606C67D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C3E9A84-B05D-4C97-8144-4381FF5D57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868D797-39D3-4A6E-BCAF-B07B9AECF1F9}"/>
              </a:ext>
            </a:extLst>
          </p:cNvPr>
          <p:cNvSpPr>
            <a:spLocks noGrp="1"/>
          </p:cNvSpPr>
          <p:nvPr>
            <p:ph type="dt" sz="half" idx="10"/>
          </p:nvPr>
        </p:nvSpPr>
        <p:spPr/>
        <p:txBody>
          <a:bodyPr/>
          <a:lstStyle/>
          <a:p>
            <a:fld id="{91A35DE1-AB21-4EAD-8A5D-E5EE4B9BBC4A}" type="datetimeFigureOut">
              <a:rPr lang="en-GB" smtClean="0"/>
              <a:t>12/02/2023</a:t>
            </a:fld>
            <a:endParaRPr lang="en-GB"/>
          </a:p>
        </p:txBody>
      </p:sp>
      <p:sp>
        <p:nvSpPr>
          <p:cNvPr id="5" name="Footer Placeholder 4">
            <a:extLst>
              <a:ext uri="{FF2B5EF4-FFF2-40B4-BE49-F238E27FC236}">
                <a16:creationId xmlns:a16="http://schemas.microsoft.com/office/drawing/2014/main" id="{37401557-7201-47B1-8726-E17043EF4DD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CA5502-DE65-4852-B8C5-80344D543A32}"/>
              </a:ext>
            </a:extLst>
          </p:cNvPr>
          <p:cNvSpPr>
            <a:spLocks noGrp="1"/>
          </p:cNvSpPr>
          <p:nvPr>
            <p:ph type="sldNum" sz="quarter" idx="12"/>
          </p:nvPr>
        </p:nvSpPr>
        <p:spPr/>
        <p:txBody>
          <a:bodyPr/>
          <a:lstStyle/>
          <a:p>
            <a:fld id="{9E4FF96B-CEB3-46C3-A1D7-FDF236F21DC5}" type="slidenum">
              <a:rPr lang="en-GB" smtClean="0"/>
              <a:t>‹#›</a:t>
            </a:fld>
            <a:endParaRPr lang="en-GB"/>
          </a:p>
        </p:txBody>
      </p:sp>
    </p:spTree>
    <p:extLst>
      <p:ext uri="{BB962C8B-B14F-4D97-AF65-F5344CB8AC3E}">
        <p14:creationId xmlns:p14="http://schemas.microsoft.com/office/powerpoint/2010/main" val="1463465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93612-B92D-43AA-B695-C486F6384F3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F1EE962-031E-402D-A062-F84ADD64278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725CDAC-5DF4-4E8D-85A4-5EEFDC41F36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FA16702-707D-43DE-B9F5-89B0257CDB5D}"/>
              </a:ext>
            </a:extLst>
          </p:cNvPr>
          <p:cNvSpPr>
            <a:spLocks noGrp="1"/>
          </p:cNvSpPr>
          <p:nvPr>
            <p:ph type="dt" sz="half" idx="10"/>
          </p:nvPr>
        </p:nvSpPr>
        <p:spPr/>
        <p:txBody>
          <a:bodyPr/>
          <a:lstStyle/>
          <a:p>
            <a:fld id="{91A35DE1-AB21-4EAD-8A5D-E5EE4B9BBC4A}" type="datetimeFigureOut">
              <a:rPr lang="en-GB" smtClean="0"/>
              <a:t>12/02/2023</a:t>
            </a:fld>
            <a:endParaRPr lang="en-GB"/>
          </a:p>
        </p:txBody>
      </p:sp>
      <p:sp>
        <p:nvSpPr>
          <p:cNvPr id="6" name="Footer Placeholder 5">
            <a:extLst>
              <a:ext uri="{FF2B5EF4-FFF2-40B4-BE49-F238E27FC236}">
                <a16:creationId xmlns:a16="http://schemas.microsoft.com/office/drawing/2014/main" id="{D4FCF028-2AA3-4CF1-963E-C122BEA6796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5CB7263-40F2-4A32-A963-94460F2E7779}"/>
              </a:ext>
            </a:extLst>
          </p:cNvPr>
          <p:cNvSpPr>
            <a:spLocks noGrp="1"/>
          </p:cNvSpPr>
          <p:nvPr>
            <p:ph type="sldNum" sz="quarter" idx="12"/>
          </p:nvPr>
        </p:nvSpPr>
        <p:spPr/>
        <p:txBody>
          <a:bodyPr/>
          <a:lstStyle/>
          <a:p>
            <a:fld id="{9E4FF96B-CEB3-46C3-A1D7-FDF236F21DC5}" type="slidenum">
              <a:rPr lang="en-GB" smtClean="0"/>
              <a:t>‹#›</a:t>
            </a:fld>
            <a:endParaRPr lang="en-GB"/>
          </a:p>
        </p:txBody>
      </p:sp>
    </p:spTree>
    <p:extLst>
      <p:ext uri="{BB962C8B-B14F-4D97-AF65-F5344CB8AC3E}">
        <p14:creationId xmlns:p14="http://schemas.microsoft.com/office/powerpoint/2010/main" val="1144741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5C177-472A-4C98-A17D-7E52C7C6D1D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4FCA4D4-88D6-4D3D-8F52-6238800533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637B7FD-7270-4CCC-8A80-77B2730C87A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DD8563F-4861-4047-B841-AE906DB4CD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3E871FA-7692-4EBF-808C-85ED9B21DCD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897D880-38CD-49DB-AED6-E74EC1C2BDB8}"/>
              </a:ext>
            </a:extLst>
          </p:cNvPr>
          <p:cNvSpPr>
            <a:spLocks noGrp="1"/>
          </p:cNvSpPr>
          <p:nvPr>
            <p:ph type="dt" sz="half" idx="10"/>
          </p:nvPr>
        </p:nvSpPr>
        <p:spPr/>
        <p:txBody>
          <a:bodyPr/>
          <a:lstStyle/>
          <a:p>
            <a:fld id="{91A35DE1-AB21-4EAD-8A5D-E5EE4B9BBC4A}" type="datetimeFigureOut">
              <a:rPr lang="en-GB" smtClean="0"/>
              <a:t>12/02/2023</a:t>
            </a:fld>
            <a:endParaRPr lang="en-GB"/>
          </a:p>
        </p:txBody>
      </p:sp>
      <p:sp>
        <p:nvSpPr>
          <p:cNvPr id="8" name="Footer Placeholder 7">
            <a:extLst>
              <a:ext uri="{FF2B5EF4-FFF2-40B4-BE49-F238E27FC236}">
                <a16:creationId xmlns:a16="http://schemas.microsoft.com/office/drawing/2014/main" id="{4E60EF88-25E5-4D21-9FE9-78ADE574EC9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1CE6F15-2E55-4DF8-B387-1D9074335CF7}"/>
              </a:ext>
            </a:extLst>
          </p:cNvPr>
          <p:cNvSpPr>
            <a:spLocks noGrp="1"/>
          </p:cNvSpPr>
          <p:nvPr>
            <p:ph type="sldNum" sz="quarter" idx="12"/>
          </p:nvPr>
        </p:nvSpPr>
        <p:spPr/>
        <p:txBody>
          <a:bodyPr/>
          <a:lstStyle/>
          <a:p>
            <a:fld id="{9E4FF96B-CEB3-46C3-A1D7-FDF236F21DC5}" type="slidenum">
              <a:rPr lang="en-GB" smtClean="0"/>
              <a:t>‹#›</a:t>
            </a:fld>
            <a:endParaRPr lang="en-GB"/>
          </a:p>
        </p:txBody>
      </p:sp>
    </p:spTree>
    <p:extLst>
      <p:ext uri="{BB962C8B-B14F-4D97-AF65-F5344CB8AC3E}">
        <p14:creationId xmlns:p14="http://schemas.microsoft.com/office/powerpoint/2010/main" val="3899013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1E79B-67BA-45EF-B105-462ED6C1E8E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E42DD1-D2A8-478C-8A03-44182538D05A}"/>
              </a:ext>
            </a:extLst>
          </p:cNvPr>
          <p:cNvSpPr>
            <a:spLocks noGrp="1"/>
          </p:cNvSpPr>
          <p:nvPr>
            <p:ph type="dt" sz="half" idx="10"/>
          </p:nvPr>
        </p:nvSpPr>
        <p:spPr/>
        <p:txBody>
          <a:bodyPr/>
          <a:lstStyle/>
          <a:p>
            <a:fld id="{91A35DE1-AB21-4EAD-8A5D-E5EE4B9BBC4A}" type="datetimeFigureOut">
              <a:rPr lang="en-GB" smtClean="0"/>
              <a:t>12/02/2023</a:t>
            </a:fld>
            <a:endParaRPr lang="en-GB"/>
          </a:p>
        </p:txBody>
      </p:sp>
      <p:sp>
        <p:nvSpPr>
          <p:cNvPr id="4" name="Footer Placeholder 3">
            <a:extLst>
              <a:ext uri="{FF2B5EF4-FFF2-40B4-BE49-F238E27FC236}">
                <a16:creationId xmlns:a16="http://schemas.microsoft.com/office/drawing/2014/main" id="{B7A5F494-D2EB-4230-B8E9-D856F882346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7794CEA-A55B-4549-A25E-CEFDE6906FAE}"/>
              </a:ext>
            </a:extLst>
          </p:cNvPr>
          <p:cNvSpPr>
            <a:spLocks noGrp="1"/>
          </p:cNvSpPr>
          <p:nvPr>
            <p:ph type="sldNum" sz="quarter" idx="12"/>
          </p:nvPr>
        </p:nvSpPr>
        <p:spPr/>
        <p:txBody>
          <a:bodyPr/>
          <a:lstStyle/>
          <a:p>
            <a:fld id="{9E4FF96B-CEB3-46C3-A1D7-FDF236F21DC5}" type="slidenum">
              <a:rPr lang="en-GB" smtClean="0"/>
              <a:t>‹#›</a:t>
            </a:fld>
            <a:endParaRPr lang="en-GB"/>
          </a:p>
        </p:txBody>
      </p:sp>
    </p:spTree>
    <p:extLst>
      <p:ext uri="{BB962C8B-B14F-4D97-AF65-F5344CB8AC3E}">
        <p14:creationId xmlns:p14="http://schemas.microsoft.com/office/powerpoint/2010/main" val="1642880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1CD029-AD09-481E-A6E5-A436978CC44F}"/>
              </a:ext>
            </a:extLst>
          </p:cNvPr>
          <p:cNvSpPr>
            <a:spLocks noGrp="1"/>
          </p:cNvSpPr>
          <p:nvPr>
            <p:ph type="dt" sz="half" idx="10"/>
          </p:nvPr>
        </p:nvSpPr>
        <p:spPr/>
        <p:txBody>
          <a:bodyPr/>
          <a:lstStyle/>
          <a:p>
            <a:fld id="{91A35DE1-AB21-4EAD-8A5D-E5EE4B9BBC4A}" type="datetimeFigureOut">
              <a:rPr lang="en-GB" smtClean="0"/>
              <a:t>12/02/2023</a:t>
            </a:fld>
            <a:endParaRPr lang="en-GB"/>
          </a:p>
        </p:txBody>
      </p:sp>
      <p:sp>
        <p:nvSpPr>
          <p:cNvPr id="3" name="Footer Placeholder 2">
            <a:extLst>
              <a:ext uri="{FF2B5EF4-FFF2-40B4-BE49-F238E27FC236}">
                <a16:creationId xmlns:a16="http://schemas.microsoft.com/office/drawing/2014/main" id="{72A9EB30-7EF3-4B5C-89EA-6FF1B68FDFE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17B58DD-7FB5-43AA-A9E6-DD4182F9580B}"/>
              </a:ext>
            </a:extLst>
          </p:cNvPr>
          <p:cNvSpPr>
            <a:spLocks noGrp="1"/>
          </p:cNvSpPr>
          <p:nvPr>
            <p:ph type="sldNum" sz="quarter" idx="12"/>
          </p:nvPr>
        </p:nvSpPr>
        <p:spPr/>
        <p:txBody>
          <a:bodyPr/>
          <a:lstStyle/>
          <a:p>
            <a:fld id="{9E4FF96B-CEB3-46C3-A1D7-FDF236F21DC5}" type="slidenum">
              <a:rPr lang="en-GB" smtClean="0"/>
              <a:t>‹#›</a:t>
            </a:fld>
            <a:endParaRPr lang="en-GB"/>
          </a:p>
        </p:txBody>
      </p:sp>
    </p:spTree>
    <p:extLst>
      <p:ext uri="{BB962C8B-B14F-4D97-AF65-F5344CB8AC3E}">
        <p14:creationId xmlns:p14="http://schemas.microsoft.com/office/powerpoint/2010/main" val="866399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E7D0C-5CC2-40BC-89F9-CBA5B0CE51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4026F19-253D-491C-8DA0-4EA2BCBBC9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520FA73-9A2D-42FD-9090-935662C989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0B6AF40-2F94-4F18-8E4C-9362379778C4}"/>
              </a:ext>
            </a:extLst>
          </p:cNvPr>
          <p:cNvSpPr>
            <a:spLocks noGrp="1"/>
          </p:cNvSpPr>
          <p:nvPr>
            <p:ph type="dt" sz="half" idx="10"/>
          </p:nvPr>
        </p:nvSpPr>
        <p:spPr/>
        <p:txBody>
          <a:bodyPr/>
          <a:lstStyle/>
          <a:p>
            <a:fld id="{91A35DE1-AB21-4EAD-8A5D-E5EE4B9BBC4A}" type="datetimeFigureOut">
              <a:rPr lang="en-GB" smtClean="0"/>
              <a:t>12/02/2023</a:t>
            </a:fld>
            <a:endParaRPr lang="en-GB"/>
          </a:p>
        </p:txBody>
      </p:sp>
      <p:sp>
        <p:nvSpPr>
          <p:cNvPr id="6" name="Footer Placeholder 5">
            <a:extLst>
              <a:ext uri="{FF2B5EF4-FFF2-40B4-BE49-F238E27FC236}">
                <a16:creationId xmlns:a16="http://schemas.microsoft.com/office/drawing/2014/main" id="{B603BECD-183D-4069-B0F3-B41CAC75ED4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3B63431-43A3-45AA-80E5-E26AF42960DD}"/>
              </a:ext>
            </a:extLst>
          </p:cNvPr>
          <p:cNvSpPr>
            <a:spLocks noGrp="1"/>
          </p:cNvSpPr>
          <p:nvPr>
            <p:ph type="sldNum" sz="quarter" idx="12"/>
          </p:nvPr>
        </p:nvSpPr>
        <p:spPr/>
        <p:txBody>
          <a:bodyPr/>
          <a:lstStyle/>
          <a:p>
            <a:fld id="{9E4FF96B-CEB3-46C3-A1D7-FDF236F21DC5}" type="slidenum">
              <a:rPr lang="en-GB" smtClean="0"/>
              <a:t>‹#›</a:t>
            </a:fld>
            <a:endParaRPr lang="en-GB"/>
          </a:p>
        </p:txBody>
      </p:sp>
    </p:spTree>
    <p:extLst>
      <p:ext uri="{BB962C8B-B14F-4D97-AF65-F5344CB8AC3E}">
        <p14:creationId xmlns:p14="http://schemas.microsoft.com/office/powerpoint/2010/main" val="657019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B52EA-7091-4AB6-9F14-CAB16DAA63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CBEDD85-F2EC-47B7-8687-0F4C8A0A37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8A99718-F0C7-48E0-B6B0-2386D854EA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E4FD4C3-DAC2-4F74-98BF-92A6FBDBE5DA}"/>
              </a:ext>
            </a:extLst>
          </p:cNvPr>
          <p:cNvSpPr>
            <a:spLocks noGrp="1"/>
          </p:cNvSpPr>
          <p:nvPr>
            <p:ph type="dt" sz="half" idx="10"/>
          </p:nvPr>
        </p:nvSpPr>
        <p:spPr/>
        <p:txBody>
          <a:bodyPr/>
          <a:lstStyle/>
          <a:p>
            <a:fld id="{91A35DE1-AB21-4EAD-8A5D-E5EE4B9BBC4A}" type="datetimeFigureOut">
              <a:rPr lang="en-GB" smtClean="0"/>
              <a:t>12/02/2023</a:t>
            </a:fld>
            <a:endParaRPr lang="en-GB"/>
          </a:p>
        </p:txBody>
      </p:sp>
      <p:sp>
        <p:nvSpPr>
          <p:cNvPr id="6" name="Footer Placeholder 5">
            <a:extLst>
              <a:ext uri="{FF2B5EF4-FFF2-40B4-BE49-F238E27FC236}">
                <a16:creationId xmlns:a16="http://schemas.microsoft.com/office/drawing/2014/main" id="{625FE9B2-6AAD-4145-A0A3-F10164397EC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7C3354C-9AD9-498D-BB6E-E194FEBCE32C}"/>
              </a:ext>
            </a:extLst>
          </p:cNvPr>
          <p:cNvSpPr>
            <a:spLocks noGrp="1"/>
          </p:cNvSpPr>
          <p:nvPr>
            <p:ph type="sldNum" sz="quarter" idx="12"/>
          </p:nvPr>
        </p:nvSpPr>
        <p:spPr/>
        <p:txBody>
          <a:bodyPr/>
          <a:lstStyle/>
          <a:p>
            <a:fld id="{9E4FF96B-CEB3-46C3-A1D7-FDF236F21DC5}" type="slidenum">
              <a:rPr lang="en-GB" smtClean="0"/>
              <a:t>‹#›</a:t>
            </a:fld>
            <a:endParaRPr lang="en-GB"/>
          </a:p>
        </p:txBody>
      </p:sp>
    </p:spTree>
    <p:extLst>
      <p:ext uri="{BB962C8B-B14F-4D97-AF65-F5344CB8AC3E}">
        <p14:creationId xmlns:p14="http://schemas.microsoft.com/office/powerpoint/2010/main" val="635820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1BE959-BED2-46D4-910D-27733C244D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21A5BE3-DD67-4067-9C0B-76ACB56DAE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A21D121-9160-414B-9F3A-272615A511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A35DE1-AB21-4EAD-8A5D-E5EE4B9BBC4A}" type="datetimeFigureOut">
              <a:rPr lang="en-GB" smtClean="0"/>
              <a:t>12/02/2023</a:t>
            </a:fld>
            <a:endParaRPr lang="en-GB"/>
          </a:p>
        </p:txBody>
      </p:sp>
      <p:sp>
        <p:nvSpPr>
          <p:cNvPr id="5" name="Footer Placeholder 4">
            <a:extLst>
              <a:ext uri="{FF2B5EF4-FFF2-40B4-BE49-F238E27FC236}">
                <a16:creationId xmlns:a16="http://schemas.microsoft.com/office/drawing/2014/main" id="{4FA1970B-4095-4F8D-B3A1-3EC5696E80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3CE489D-4C79-40F3-90A8-BCAD96BF16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4FF96B-CEB3-46C3-A1D7-FDF236F21DC5}" type="slidenum">
              <a:rPr lang="en-GB" smtClean="0"/>
              <a:t>‹#›</a:t>
            </a:fld>
            <a:endParaRPr lang="en-GB"/>
          </a:p>
        </p:txBody>
      </p:sp>
    </p:spTree>
    <p:extLst>
      <p:ext uri="{BB962C8B-B14F-4D97-AF65-F5344CB8AC3E}">
        <p14:creationId xmlns:p14="http://schemas.microsoft.com/office/powerpoint/2010/main" val="2887031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ideo" Target="https://www.youtube.com/embed/8s0TiWJ1FqI?feature=oembed" TargetMode="Externa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3" Type="http://schemas.openxmlformats.org/officeDocument/2006/relationships/hyperlink" Target="https://islington.humap.site/map/records/matthew-bourne" TargetMode="External"/><Relationship Id="rId18" Type="http://schemas.openxmlformats.org/officeDocument/2006/relationships/hyperlink" Target="https://www.britannica.com/biography/Dusty-Springfield" TargetMode="External"/><Relationship Id="rId26" Type="http://schemas.openxmlformats.org/officeDocument/2006/relationships/hyperlink" Target="https://www.showstudio.com/contributors/ladyhawke" TargetMode="External"/><Relationship Id="rId21" Type="http://schemas.openxmlformats.org/officeDocument/2006/relationships/hyperlink" Target="https://www.bbc.co.uk/news/entertainment-arts-43765856" TargetMode="External"/><Relationship Id="rId34" Type="http://schemas.openxmlformats.org/officeDocument/2006/relationships/hyperlink" Target="https://www.rainbowflagaward.co.uk/lgbt-history-month/" TargetMode="External"/><Relationship Id="rId7" Type="http://schemas.openxmlformats.org/officeDocument/2006/relationships/hyperlink" Target="https://www.biography.com/personality/rupaul" TargetMode="External"/><Relationship Id="rId12" Type="http://schemas.openxmlformats.org/officeDocument/2006/relationships/hyperlink" Target="https://womeninfilm.org/updates/on-cheryl-dunye/" TargetMode="External"/><Relationship Id="rId17" Type="http://schemas.openxmlformats.org/officeDocument/2006/relationships/hyperlink" Target="https://www.imdb.com/name/nm0268872/" TargetMode="External"/><Relationship Id="rId25" Type="http://schemas.openxmlformats.org/officeDocument/2006/relationships/hyperlink" Target="https://www.bl.uk/people/ethel-smyth" TargetMode="External"/><Relationship Id="rId33" Type="http://schemas.openxmlformats.org/officeDocument/2006/relationships/hyperlink" Target="https://www.lgbthistory.org.uk/" TargetMode="External"/><Relationship Id="rId2" Type="http://schemas.openxmlformats.org/officeDocument/2006/relationships/notesSlide" Target="../notesSlides/notesSlide2.xml"/><Relationship Id="rId16" Type="http://schemas.openxmlformats.org/officeDocument/2006/relationships/hyperlink" Target="http://www.screenonline.org.uk/people/id/504794/index.html" TargetMode="External"/><Relationship Id="rId20" Type="http://schemas.openxmlformats.org/officeDocument/2006/relationships/hyperlink" Target="https://www.britannica.com/biography/Janis-Joplin" TargetMode="External"/><Relationship Id="rId29" Type="http://schemas.openxmlformats.org/officeDocument/2006/relationships/hyperlink" Target="https://www.imdb.com/name/nm5527841/" TargetMode="External"/><Relationship Id="rId1" Type="http://schemas.openxmlformats.org/officeDocument/2006/relationships/slideLayout" Target="../slideLayouts/slideLayout1.xml"/><Relationship Id="rId6" Type="http://schemas.openxmlformats.org/officeDocument/2006/relationships/hyperlink" Target="https://www.lgbtqhistory.org/lesson/the-legacy-of-the-hays-code/" TargetMode="External"/><Relationship Id="rId11" Type="http://schemas.openxmlformats.org/officeDocument/2006/relationships/hyperlink" Target="https://www.stephenfry.com/" TargetMode="External"/><Relationship Id="rId24" Type="http://schemas.openxmlformats.org/officeDocument/2006/relationships/hyperlink" Target="https://www.imdb.com/name/nm2011696/" TargetMode="External"/><Relationship Id="rId32" Type="http://schemas.openxmlformats.org/officeDocument/2006/relationships/hyperlink" Target="https://www.theproudtrust.org/schools-and-training/secondary-resources/lgbt-history-month/" TargetMode="External"/><Relationship Id="rId37" Type="http://schemas.openxmlformats.org/officeDocument/2006/relationships/image" Target="../media/image5.png"/><Relationship Id="rId5" Type="http://schemas.openxmlformats.org/officeDocument/2006/relationships/hyperlink" Target="https://www.artsy.net/article/artsy-editorial-underrecognized-photographers-queer-life-1960s" TargetMode="External"/><Relationship Id="rId15" Type="http://schemas.openxmlformats.org/officeDocument/2006/relationships/hyperlink" Target="https://www.vanityfair.com/hollywood/2020/08/the-matrix-trans-allegory-lilly-wachowski" TargetMode="External"/><Relationship Id="rId23" Type="http://schemas.openxmlformats.org/officeDocument/2006/relationships/hyperlink" Target="https://www.imdb.com/name/nm0680983/" TargetMode="External"/><Relationship Id="rId28" Type="http://schemas.openxmlformats.org/officeDocument/2006/relationships/hyperlink" Target="https://www.guggenheim.org/artwork/artist/rotimi-fani-kayode" TargetMode="External"/><Relationship Id="rId36" Type="http://schemas.openxmlformats.org/officeDocument/2006/relationships/image" Target="../media/image4.jpg"/><Relationship Id="rId10" Type="http://schemas.openxmlformats.org/officeDocument/2006/relationships/hyperlink" Target="https://www.imdb.com/name/nm0005056/" TargetMode="External"/><Relationship Id="rId19" Type="http://schemas.openxmlformats.org/officeDocument/2006/relationships/hyperlink" Target="https://www.utaspeakers.com/speaker/patrick-starrr" TargetMode="External"/><Relationship Id="rId31" Type="http://schemas.openxmlformats.org/officeDocument/2006/relationships/hyperlink" Target="https://lgbtplushistorymonth.co.uk/lgbt-history-month-2023/" TargetMode="External"/><Relationship Id="rId4" Type="http://schemas.openxmlformats.org/officeDocument/2006/relationships/hyperlink" Target="https://www.fridakahlo.org/" TargetMode="External"/><Relationship Id="rId9" Type="http://schemas.openxmlformats.org/officeDocument/2006/relationships/hyperlink" Target="https://www.nme.com/features/joel-schumacher-movies-10-best-2694242" TargetMode="External"/><Relationship Id="rId14" Type="http://schemas.openxmlformats.org/officeDocument/2006/relationships/hyperlink" Target="https://www.bl.uk/people/christopher-marlowe" TargetMode="External"/><Relationship Id="rId22" Type="http://schemas.openxmlformats.org/officeDocument/2006/relationships/hyperlink" Target="https://thetab.com/uk/2022/06/22/who-is-gerard-way-musician-my-chemical-romance-the-umbrella-academy-creator-257086" TargetMode="External"/><Relationship Id="rId27" Type="http://schemas.openxmlformats.org/officeDocument/2006/relationships/hyperlink" Target="https://www.classicfm.com/discover-music/great-classical-composers-who-were-gay/" TargetMode="External"/><Relationship Id="rId30" Type="http://schemas.openxmlformats.org/officeDocument/2006/relationships/hyperlink" Target="https://www.imdb.com/name/nm1209545/" TargetMode="External"/><Relationship Id="rId35" Type="http://schemas.openxmlformats.org/officeDocument/2006/relationships/hyperlink" Target="https://www.stonewall.org.uk/our-work/campaigns/lgbt-history-month-2023" TargetMode="External"/><Relationship Id="rId8" Type="http://schemas.openxmlformats.org/officeDocument/2006/relationships/hyperlink" Target="https://www.imdb.com/name/nm0213450/" TargetMode="External"/><Relationship Id="rId3" Type="http://schemas.openxmlformats.org/officeDocument/2006/relationships/hyperlink" Target="https://www.stonewall.org.uk/people/ian-mckellen"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www.stonewall.org.uk/school-report-2017"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hyperlink" Target="https://www.allsortsyouth.org.uk/" TargetMode="External"/><Relationship Id="rId2" Type="http://schemas.openxmlformats.org/officeDocument/2006/relationships/hyperlink" Target="https://www.mosaictrust.org.uk/" TargetMode="External"/><Relationship Id="rId1" Type="http://schemas.openxmlformats.org/officeDocument/2006/relationships/slideLayout" Target="../slideLayouts/slideLayout2.xml"/><Relationship Id="rId4" Type="http://schemas.openxmlformats.org/officeDocument/2006/relationships/hyperlink" Target="https://www.childline.org.uk/info-advice/your-feelings/sexual-identit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LGBT+ History Month 2023">
            <a:extLst>
              <a:ext uri="{FF2B5EF4-FFF2-40B4-BE49-F238E27FC236}">
                <a16:creationId xmlns:a16="http://schemas.microsoft.com/office/drawing/2014/main" id="{E954FE0D-149E-0186-E504-BC4428AB8F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6188" y="0"/>
            <a:ext cx="9699625"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5436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36B35-57E9-B2D7-DD13-009FB7F9000B}"/>
              </a:ext>
            </a:extLst>
          </p:cNvPr>
          <p:cNvSpPr>
            <a:spLocks noGrp="1"/>
          </p:cNvSpPr>
          <p:nvPr>
            <p:ph type="title"/>
          </p:nvPr>
        </p:nvSpPr>
        <p:spPr>
          <a:solidFill>
            <a:srgbClr val="FFFF00"/>
          </a:solidFill>
        </p:spPr>
        <p:txBody>
          <a:bodyPr/>
          <a:lstStyle/>
          <a:p>
            <a:r>
              <a:rPr lang="en-GB" b="1" dirty="0"/>
              <a:t>DO NOW: </a:t>
            </a:r>
            <a:r>
              <a:rPr lang="en-GB" i="1" dirty="0"/>
              <a:t>Can you answer any of these questions?</a:t>
            </a:r>
            <a:endParaRPr lang="en-GB" dirty="0"/>
          </a:p>
        </p:txBody>
      </p:sp>
      <p:sp>
        <p:nvSpPr>
          <p:cNvPr id="3" name="Content Placeholder 2">
            <a:extLst>
              <a:ext uri="{FF2B5EF4-FFF2-40B4-BE49-F238E27FC236}">
                <a16:creationId xmlns:a16="http://schemas.microsoft.com/office/drawing/2014/main" id="{4F9DD53C-432E-7F73-61EE-718BE5B65CC2}"/>
              </a:ext>
            </a:extLst>
          </p:cNvPr>
          <p:cNvSpPr>
            <a:spLocks noGrp="1"/>
          </p:cNvSpPr>
          <p:nvPr>
            <p:ph idx="1"/>
          </p:nvPr>
        </p:nvSpPr>
        <p:spPr/>
        <p:txBody>
          <a:bodyPr/>
          <a:lstStyle/>
          <a:p>
            <a:pPr marL="514350" indent="-514350">
              <a:buAutoNum type="arabicPeriod"/>
            </a:pPr>
            <a:r>
              <a:rPr lang="en-GB" dirty="0"/>
              <a:t>What was Section 28?</a:t>
            </a:r>
          </a:p>
          <a:p>
            <a:pPr marL="514350" indent="-514350">
              <a:buAutoNum type="arabicPeriod"/>
            </a:pPr>
            <a:r>
              <a:rPr lang="en-GB" dirty="0"/>
              <a:t>What was the significance of the 2021 census for the LGBT community?</a:t>
            </a:r>
          </a:p>
          <a:p>
            <a:pPr marL="514350" indent="-514350">
              <a:buAutoNum type="arabicPeriod"/>
            </a:pPr>
            <a:r>
              <a:rPr lang="en-GB" dirty="0"/>
              <a:t>What is this year’s LGBT+ History Month theme about?</a:t>
            </a:r>
          </a:p>
          <a:p>
            <a:pPr marL="0" indent="0">
              <a:buNone/>
            </a:pPr>
            <a:endParaRPr lang="en-GB" dirty="0"/>
          </a:p>
          <a:p>
            <a:pPr marL="0" indent="0">
              <a:buNone/>
            </a:pPr>
            <a:endParaRPr lang="en-GB" dirty="0"/>
          </a:p>
          <a:p>
            <a:pPr marL="514350" indent="-514350">
              <a:buAutoNum type="arabicPeriod"/>
            </a:pPr>
            <a:endParaRPr lang="en-GB" dirty="0"/>
          </a:p>
          <a:p>
            <a:pPr marL="514350" indent="-514350">
              <a:buAutoNum type="arabicPeriod"/>
            </a:pPr>
            <a:endParaRPr lang="en-GB" dirty="0"/>
          </a:p>
        </p:txBody>
      </p:sp>
      <p:pic>
        <p:nvPicPr>
          <p:cNvPr id="1026" name="Picture 2" descr="LGBT+ History Month - LGBT+ History Month">
            <a:extLst>
              <a:ext uri="{FF2B5EF4-FFF2-40B4-BE49-F238E27FC236}">
                <a16:creationId xmlns:a16="http://schemas.microsoft.com/office/drawing/2014/main" id="{0BF4AE58-FAD0-FAEA-F951-200DB68725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86371" y="4133850"/>
            <a:ext cx="2886075" cy="2247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0085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113D7-3D4C-4137-BDE5-480F733F1D7E}"/>
              </a:ext>
            </a:extLst>
          </p:cNvPr>
          <p:cNvSpPr>
            <a:spLocks noGrp="1"/>
          </p:cNvSpPr>
          <p:nvPr>
            <p:ph type="title"/>
          </p:nvPr>
        </p:nvSpPr>
        <p:spPr>
          <a:solidFill>
            <a:srgbClr val="FFFF00"/>
          </a:solidFill>
        </p:spPr>
        <p:txBody>
          <a:bodyPr/>
          <a:lstStyle/>
          <a:p>
            <a:r>
              <a:rPr lang="en-GB" dirty="0"/>
              <a:t>2023 is a significant year for LGBT History Month…..</a:t>
            </a:r>
          </a:p>
        </p:txBody>
      </p:sp>
      <p:sp>
        <p:nvSpPr>
          <p:cNvPr id="3" name="Content Placeholder 2">
            <a:extLst>
              <a:ext uri="{FF2B5EF4-FFF2-40B4-BE49-F238E27FC236}">
                <a16:creationId xmlns:a16="http://schemas.microsoft.com/office/drawing/2014/main" id="{46446658-324F-4986-91A0-E138822BBC76}"/>
              </a:ext>
            </a:extLst>
          </p:cNvPr>
          <p:cNvSpPr>
            <a:spLocks noGrp="1"/>
          </p:cNvSpPr>
          <p:nvPr>
            <p:ph idx="1"/>
          </p:nvPr>
        </p:nvSpPr>
        <p:spPr>
          <a:xfrm>
            <a:off x="838200" y="1825624"/>
            <a:ext cx="10515600" cy="4822007"/>
          </a:xfrm>
        </p:spPr>
        <p:txBody>
          <a:bodyPr>
            <a:normAutofit fontScale="85000" lnSpcReduction="20000"/>
          </a:bodyPr>
          <a:lstStyle/>
          <a:p>
            <a:pPr marL="514350" indent="-514350">
              <a:buAutoNum type="arabicPeriod"/>
            </a:pPr>
            <a:r>
              <a:rPr lang="en-GB" sz="2900" dirty="0"/>
              <a:t>It’s 20 years since Section 28 was repealed. Section 28 of the Local Government Act 1988 had banned local authorities and schools from ‘promoting homosexuality’. This had deprived generations of LGBT pupils the chance of seeing people like them in the books, plays, leaflets or films their schools could stock or show. Teachers weren’t allowed to teach about same-sex relationships; anyone who broke the law could face disciplinary action.</a:t>
            </a:r>
          </a:p>
          <a:p>
            <a:pPr marL="514350" indent="-514350">
              <a:buAutoNum type="arabicPeriod"/>
            </a:pPr>
            <a:endParaRPr lang="en-GB" dirty="0"/>
          </a:p>
          <a:p>
            <a:pPr marL="514350" indent="-514350">
              <a:buAutoNum type="arabicPeriod"/>
            </a:pPr>
            <a:r>
              <a:rPr lang="en-GB" dirty="0"/>
              <a:t>Since 2021, LGBT+ people are now recognised on the census, and the findings only recently came out.</a:t>
            </a:r>
          </a:p>
          <a:p>
            <a:pPr marL="514350" indent="-514350">
              <a:buAutoNum type="arabicPeriod"/>
            </a:pPr>
            <a:endParaRPr lang="en-US" dirty="0"/>
          </a:p>
          <a:p>
            <a:pPr marL="514350" indent="-514350">
              <a:buAutoNum type="arabicPeriod"/>
            </a:pPr>
            <a:r>
              <a:rPr lang="en-US" dirty="0"/>
              <a:t>This year’s theme is “Behind the Lens” – an opportunity to </a:t>
            </a:r>
            <a:r>
              <a:rPr lang="en-US" dirty="0" err="1"/>
              <a:t>recognise</a:t>
            </a:r>
            <a:r>
              <a:rPr lang="en-US" dirty="0"/>
              <a:t> and celebrate the lives and professional accomplishments of lesbian, gay, bisexual and trans people in the fields of photography, film making, TV, music and fashion.</a:t>
            </a:r>
            <a:endParaRPr lang="en-GB" dirty="0"/>
          </a:p>
        </p:txBody>
      </p:sp>
    </p:spTree>
    <p:extLst>
      <p:ext uri="{BB962C8B-B14F-4D97-AF65-F5344CB8AC3E}">
        <p14:creationId xmlns:p14="http://schemas.microsoft.com/office/powerpoint/2010/main" val="3831078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24C45-F17E-0263-E5B0-2690720CFDE9}"/>
              </a:ext>
            </a:extLst>
          </p:cNvPr>
          <p:cNvSpPr>
            <a:spLocks noGrp="1"/>
          </p:cNvSpPr>
          <p:nvPr>
            <p:ph type="title"/>
          </p:nvPr>
        </p:nvSpPr>
        <p:spPr>
          <a:solidFill>
            <a:srgbClr val="FFFF00"/>
          </a:solidFill>
        </p:spPr>
        <p:txBody>
          <a:bodyPr/>
          <a:lstStyle/>
          <a:p>
            <a:r>
              <a:rPr lang="en-GB" dirty="0"/>
              <a:t>The 2021 Census – in what ways was this </a:t>
            </a:r>
            <a:r>
              <a:rPr lang="en-GB" b="1" dirty="0"/>
              <a:t>an historic</a:t>
            </a:r>
            <a:r>
              <a:rPr lang="en-GB" dirty="0"/>
              <a:t> event? Why is the census important?</a:t>
            </a:r>
          </a:p>
        </p:txBody>
      </p:sp>
      <p:sp>
        <p:nvSpPr>
          <p:cNvPr id="3" name="Content Placeholder 2">
            <a:extLst>
              <a:ext uri="{FF2B5EF4-FFF2-40B4-BE49-F238E27FC236}">
                <a16:creationId xmlns:a16="http://schemas.microsoft.com/office/drawing/2014/main" id="{3BA2836A-B075-BC6E-98DD-C8E488376434}"/>
              </a:ext>
            </a:extLst>
          </p:cNvPr>
          <p:cNvSpPr>
            <a:spLocks noGrp="1"/>
          </p:cNvSpPr>
          <p:nvPr>
            <p:ph idx="1"/>
          </p:nvPr>
        </p:nvSpPr>
        <p:spPr/>
        <p:txBody>
          <a:bodyPr/>
          <a:lstStyle/>
          <a:p>
            <a:pPr marL="0" indent="0">
              <a:buNone/>
            </a:pPr>
            <a:endParaRPr lang="en-GB" dirty="0"/>
          </a:p>
          <a:p>
            <a:pPr marL="0" indent="0">
              <a:buNone/>
            </a:pPr>
            <a:endParaRPr lang="en-GB" dirty="0"/>
          </a:p>
          <a:p>
            <a:pPr marL="0" indent="0">
              <a:buNone/>
            </a:pPr>
            <a:endParaRPr lang="en-GB" dirty="0"/>
          </a:p>
        </p:txBody>
      </p:sp>
      <p:pic>
        <p:nvPicPr>
          <p:cNvPr id="5" name="Online Media 4" title="Census data reveals LGBT+ populations for first time in England and Wales">
            <a:hlinkClick r:id="" action="ppaction://media"/>
            <a:extLst>
              <a:ext uri="{FF2B5EF4-FFF2-40B4-BE49-F238E27FC236}">
                <a16:creationId xmlns:a16="http://schemas.microsoft.com/office/drawing/2014/main" id="{9EF31D9B-0ABC-3FF1-3851-B42023A0E008}"/>
              </a:ext>
            </a:extLst>
          </p:cNvPr>
          <p:cNvPicPr>
            <a:picLocks noRot="1" noChangeAspect="1"/>
          </p:cNvPicPr>
          <p:nvPr>
            <a:videoFile r:link="rId1"/>
          </p:nvPr>
        </p:nvPicPr>
        <p:blipFill>
          <a:blip r:embed="rId4"/>
          <a:stretch>
            <a:fillRect/>
          </a:stretch>
        </p:blipFill>
        <p:spPr>
          <a:xfrm>
            <a:off x="2341419" y="2033902"/>
            <a:ext cx="7422507" cy="4193716"/>
          </a:xfrm>
          <a:prstGeom prst="rect">
            <a:avLst/>
          </a:prstGeom>
        </p:spPr>
      </p:pic>
    </p:spTree>
    <p:extLst>
      <p:ext uri="{BB962C8B-B14F-4D97-AF65-F5344CB8AC3E}">
        <p14:creationId xmlns:p14="http://schemas.microsoft.com/office/powerpoint/2010/main" val="1493317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graphicFrame>
        <p:nvGraphicFramePr>
          <p:cNvPr id="84" name="Google Shape;84;p1"/>
          <p:cNvGraphicFramePr/>
          <p:nvPr/>
        </p:nvGraphicFramePr>
        <p:xfrm>
          <a:off x="249029" y="707886"/>
          <a:ext cx="11693975" cy="6157010"/>
        </p:xfrm>
        <a:graphic>
          <a:graphicData uri="http://schemas.openxmlformats.org/drawingml/2006/table">
            <a:tbl>
              <a:tblPr firstRow="1" bandRow="1">
                <a:noFill/>
              </a:tblPr>
              <a:tblGrid>
                <a:gridCol w="1670575">
                  <a:extLst>
                    <a:ext uri="{9D8B030D-6E8A-4147-A177-3AD203B41FA5}">
                      <a16:colId xmlns:a16="http://schemas.microsoft.com/office/drawing/2014/main" val="20000"/>
                    </a:ext>
                  </a:extLst>
                </a:gridCol>
                <a:gridCol w="1683350">
                  <a:extLst>
                    <a:ext uri="{9D8B030D-6E8A-4147-A177-3AD203B41FA5}">
                      <a16:colId xmlns:a16="http://schemas.microsoft.com/office/drawing/2014/main" val="20001"/>
                    </a:ext>
                  </a:extLst>
                </a:gridCol>
                <a:gridCol w="1657775">
                  <a:extLst>
                    <a:ext uri="{9D8B030D-6E8A-4147-A177-3AD203B41FA5}">
                      <a16:colId xmlns:a16="http://schemas.microsoft.com/office/drawing/2014/main" val="20002"/>
                    </a:ext>
                  </a:extLst>
                </a:gridCol>
                <a:gridCol w="1670575">
                  <a:extLst>
                    <a:ext uri="{9D8B030D-6E8A-4147-A177-3AD203B41FA5}">
                      <a16:colId xmlns:a16="http://schemas.microsoft.com/office/drawing/2014/main" val="20003"/>
                    </a:ext>
                  </a:extLst>
                </a:gridCol>
                <a:gridCol w="1670575">
                  <a:extLst>
                    <a:ext uri="{9D8B030D-6E8A-4147-A177-3AD203B41FA5}">
                      <a16:colId xmlns:a16="http://schemas.microsoft.com/office/drawing/2014/main" val="20004"/>
                    </a:ext>
                  </a:extLst>
                </a:gridCol>
                <a:gridCol w="1883950">
                  <a:extLst>
                    <a:ext uri="{9D8B030D-6E8A-4147-A177-3AD203B41FA5}">
                      <a16:colId xmlns:a16="http://schemas.microsoft.com/office/drawing/2014/main" val="20005"/>
                    </a:ext>
                  </a:extLst>
                </a:gridCol>
                <a:gridCol w="1457175">
                  <a:extLst>
                    <a:ext uri="{9D8B030D-6E8A-4147-A177-3AD203B41FA5}">
                      <a16:colId xmlns:a16="http://schemas.microsoft.com/office/drawing/2014/main" val="20006"/>
                    </a:ext>
                  </a:extLst>
                </a:gridCol>
              </a:tblGrid>
              <a:tr h="370850">
                <a:tc>
                  <a:txBody>
                    <a:bodyPr/>
                    <a:lstStyle/>
                    <a:p>
                      <a:pPr marL="0" marR="0" lvl="0" indent="0" algn="ctr" rtl="0">
                        <a:spcBef>
                          <a:spcPts val="0"/>
                        </a:spcBef>
                        <a:spcAft>
                          <a:spcPts val="0"/>
                        </a:spcAft>
                        <a:buNone/>
                      </a:pPr>
                      <a:r>
                        <a:rPr lang="en-GB" sz="1100" b="1"/>
                        <a:t>Sir Ian McKellen, </a:t>
                      </a:r>
                      <a:endParaRPr sz="1100" b="1"/>
                    </a:p>
                    <a:p>
                      <a:pPr marL="0" marR="0" lvl="0" indent="0" algn="ctr" rtl="0">
                        <a:spcBef>
                          <a:spcPts val="0"/>
                        </a:spcBef>
                        <a:spcAft>
                          <a:spcPts val="0"/>
                        </a:spcAft>
                        <a:buNone/>
                      </a:pPr>
                      <a:r>
                        <a:rPr lang="en-GB" sz="1100" b="1"/>
                        <a:t> Actor and Activist </a:t>
                      </a:r>
                      <a:r>
                        <a:rPr lang="en-GB" sz="1100" b="1" u="none" strike="noStrike" cap="none"/>
                        <a:t>  </a:t>
                      </a:r>
                      <a:endParaRPr sz="1100"/>
                    </a:p>
                    <a:p>
                      <a:pPr marL="0" marR="0" lvl="0" indent="0" algn="ctr" rtl="0">
                        <a:spcBef>
                          <a:spcPts val="0"/>
                        </a:spcBef>
                        <a:spcAft>
                          <a:spcPts val="0"/>
                        </a:spcAft>
                        <a:buClr>
                          <a:schemeClr val="dk1"/>
                        </a:buClr>
                        <a:buSzPts val="900"/>
                        <a:buFont typeface="Calibri"/>
                        <a:buNone/>
                      </a:pPr>
                      <a:r>
                        <a:rPr lang="en-GB" sz="1100" u="sng">
                          <a:solidFill>
                            <a:schemeClr val="hlink"/>
                          </a:solidFill>
                          <a:latin typeface="Arial"/>
                          <a:ea typeface="Arial"/>
                          <a:cs typeface="Arial"/>
                          <a:sym typeface="Arial"/>
                          <a:hlinkClick r:id="rId3"/>
                        </a:rPr>
                        <a:t>Ian McKellen | Stonewall</a:t>
                      </a:r>
                      <a:endParaRPr sz="1100" b="1" u="none" strike="noStrike" cap="none"/>
                    </a:p>
                  </a:txBody>
                  <a:tcPr marL="91450" marR="91450" marT="45725" marB="45725"/>
                </a:tc>
                <a:tc>
                  <a:txBody>
                    <a:bodyPr/>
                    <a:lstStyle/>
                    <a:p>
                      <a:pPr marL="0" marR="0" lvl="0" indent="0" algn="ctr" rtl="0">
                        <a:spcBef>
                          <a:spcPts val="0"/>
                        </a:spcBef>
                        <a:spcAft>
                          <a:spcPts val="0"/>
                        </a:spcAft>
                        <a:buNone/>
                      </a:pPr>
                      <a:r>
                        <a:rPr lang="en-GB" sz="1100" b="1" u="none" strike="noStrike" cap="none"/>
                        <a:t>2. Frida Kahlo, Artist. </a:t>
                      </a:r>
                      <a:endParaRPr sz="1100"/>
                    </a:p>
                    <a:p>
                      <a:pPr marL="0" marR="0" lvl="0" indent="0" algn="ctr" rtl="0">
                        <a:spcBef>
                          <a:spcPts val="0"/>
                        </a:spcBef>
                        <a:spcAft>
                          <a:spcPts val="0"/>
                        </a:spcAft>
                        <a:buNone/>
                      </a:pPr>
                      <a:r>
                        <a:rPr lang="en-GB" sz="1100" u="sng" strike="noStrike" cap="none">
                          <a:solidFill>
                            <a:schemeClr val="hlink"/>
                          </a:solidFill>
                          <a:hlinkClick r:id="rId4"/>
                        </a:rPr>
                        <a:t>Frida Kahlo: 100 Paintings Analysis, Biography, Quotes, &amp; Art</a:t>
                      </a:r>
                      <a:endParaRPr sz="1100" b="1" u="none" strike="noStrike" cap="none"/>
                    </a:p>
                  </a:txBody>
                  <a:tcPr marL="91450" marR="91450" marT="45725" marB="45725"/>
                </a:tc>
                <a:tc>
                  <a:txBody>
                    <a:bodyPr/>
                    <a:lstStyle/>
                    <a:p>
                      <a:pPr marL="0" marR="0" lvl="0" indent="0" algn="ctr" rtl="0">
                        <a:spcBef>
                          <a:spcPts val="0"/>
                        </a:spcBef>
                        <a:spcAft>
                          <a:spcPts val="0"/>
                        </a:spcAft>
                        <a:buNone/>
                      </a:pPr>
                      <a:r>
                        <a:rPr lang="en-GB" sz="1100" b="1" u="none" strike="noStrike" cap="none"/>
                        <a:t>3. </a:t>
                      </a:r>
                      <a:r>
                        <a:rPr lang="en-GB" sz="1100" b="1"/>
                        <a:t>Kay Tobin Lahusen,</a:t>
                      </a:r>
                      <a:endParaRPr sz="1100" b="1"/>
                    </a:p>
                    <a:p>
                      <a:pPr marL="0" marR="0" lvl="0" indent="0" algn="ctr" rtl="0">
                        <a:spcBef>
                          <a:spcPts val="0"/>
                        </a:spcBef>
                        <a:spcAft>
                          <a:spcPts val="0"/>
                        </a:spcAft>
                        <a:buNone/>
                      </a:pPr>
                      <a:r>
                        <a:rPr lang="en-GB" sz="1100" b="1"/>
                        <a:t>Photographer </a:t>
                      </a:r>
                      <a:endParaRPr sz="1100" b="1"/>
                    </a:p>
                    <a:p>
                      <a:pPr marL="0" marR="0" lvl="0" indent="0" algn="l" rtl="0">
                        <a:spcBef>
                          <a:spcPts val="0"/>
                        </a:spcBef>
                        <a:spcAft>
                          <a:spcPts val="0"/>
                        </a:spcAft>
                        <a:buNone/>
                      </a:pPr>
                      <a:r>
                        <a:rPr lang="en-GB" sz="1100" u="sng">
                          <a:solidFill>
                            <a:schemeClr val="hlink"/>
                          </a:solidFill>
                          <a:latin typeface="Arial"/>
                          <a:ea typeface="Arial"/>
                          <a:cs typeface="Arial"/>
                          <a:sym typeface="Arial"/>
                          <a:hlinkClick r:id="rId5"/>
                        </a:rPr>
                        <a:t>Kay Tobin Lahusen and Diana Davies Photographed Queer Life in the 1960s | Artsy</a:t>
                      </a:r>
                      <a:endParaRPr sz="1100" b="1"/>
                    </a:p>
                  </a:txBody>
                  <a:tcPr marL="91450" marR="91450" marT="45725" marB="45725"/>
                </a:tc>
                <a:tc>
                  <a:txBody>
                    <a:bodyPr/>
                    <a:lstStyle/>
                    <a:p>
                      <a:pPr marL="0" marR="0" lvl="0" indent="0" algn="ctr" rtl="0">
                        <a:spcBef>
                          <a:spcPts val="0"/>
                        </a:spcBef>
                        <a:spcAft>
                          <a:spcPts val="0"/>
                        </a:spcAft>
                        <a:buNone/>
                      </a:pPr>
                      <a:r>
                        <a:rPr lang="en-GB" sz="1100" b="1" u="none" strike="noStrike" cap="none"/>
                        <a:t>4. </a:t>
                      </a:r>
                      <a:r>
                        <a:rPr lang="en-GB" sz="1100" b="1"/>
                        <a:t>The legacy of the Hays Code</a:t>
                      </a:r>
                      <a:endParaRPr sz="1100"/>
                    </a:p>
                    <a:p>
                      <a:pPr marL="0" marR="0" lvl="0" indent="0" algn="ctr" rtl="0">
                        <a:spcBef>
                          <a:spcPts val="0"/>
                        </a:spcBef>
                        <a:spcAft>
                          <a:spcPts val="0"/>
                        </a:spcAft>
                        <a:buNone/>
                      </a:pPr>
                      <a:r>
                        <a:rPr lang="en-GB" sz="1100" u="sng">
                          <a:solidFill>
                            <a:schemeClr val="hlink"/>
                          </a:solidFill>
                          <a:latin typeface="Arial"/>
                          <a:ea typeface="Arial"/>
                          <a:cs typeface="Arial"/>
                          <a:sym typeface="Arial"/>
                          <a:hlinkClick r:id="rId6"/>
                        </a:rPr>
                        <a:t>The Legacy of the Hays Code » Teaching LGBTQ History</a:t>
                      </a:r>
                      <a:endParaRPr sz="1100" b="1" u="none" strike="noStrike" cap="none"/>
                    </a:p>
                  </a:txBody>
                  <a:tcPr marL="91450" marR="91450" marT="45725" marB="45725"/>
                </a:tc>
                <a:tc>
                  <a:txBody>
                    <a:bodyPr/>
                    <a:lstStyle/>
                    <a:p>
                      <a:pPr marL="0" marR="0" lvl="0" indent="0" algn="ctr" rtl="0">
                        <a:spcBef>
                          <a:spcPts val="0"/>
                        </a:spcBef>
                        <a:spcAft>
                          <a:spcPts val="0"/>
                        </a:spcAft>
                        <a:buNone/>
                      </a:pPr>
                      <a:r>
                        <a:rPr lang="en-GB" sz="1100" b="1" u="none" strike="noStrike" cap="none"/>
                        <a:t>5. </a:t>
                      </a:r>
                      <a:r>
                        <a:rPr lang="en-GB" sz="1100" b="1"/>
                        <a:t>RuPaul,</a:t>
                      </a:r>
                      <a:endParaRPr sz="1100" b="1"/>
                    </a:p>
                    <a:p>
                      <a:pPr marL="0" marR="0" lvl="0" indent="0" algn="ctr" rtl="0">
                        <a:spcBef>
                          <a:spcPts val="0"/>
                        </a:spcBef>
                        <a:spcAft>
                          <a:spcPts val="0"/>
                        </a:spcAft>
                        <a:buNone/>
                      </a:pPr>
                      <a:r>
                        <a:rPr lang="en-GB" sz="1100" b="1"/>
                        <a:t>Musician, Model, Actor </a:t>
                      </a:r>
                      <a:endParaRPr sz="1100" b="1"/>
                    </a:p>
                    <a:p>
                      <a:pPr marL="0" marR="0" lvl="0" indent="0" algn="ctr" rtl="0">
                        <a:spcBef>
                          <a:spcPts val="0"/>
                        </a:spcBef>
                        <a:spcAft>
                          <a:spcPts val="0"/>
                        </a:spcAft>
                        <a:buNone/>
                      </a:pPr>
                      <a:r>
                        <a:rPr lang="en-GB" sz="1100" u="sng">
                          <a:solidFill>
                            <a:schemeClr val="hlink"/>
                          </a:solidFill>
                          <a:latin typeface="Arial"/>
                          <a:ea typeface="Arial"/>
                          <a:cs typeface="Arial"/>
                          <a:sym typeface="Arial"/>
                          <a:hlinkClick r:id="rId7"/>
                        </a:rPr>
                        <a:t>RuPaul - TV Shows, Husband &amp; Facts - Biography</a:t>
                      </a:r>
                      <a:endParaRPr sz="1100" b="1" u="none" strike="noStrike" cap="none"/>
                    </a:p>
                  </a:txBody>
                  <a:tcPr marL="91450" marR="91450" marT="45725" marB="45725">
                    <a:solidFill>
                      <a:srgbClr val="F2F2F2"/>
                    </a:solidFill>
                  </a:tcPr>
                </a:tc>
                <a:tc>
                  <a:txBody>
                    <a:bodyPr/>
                    <a:lstStyle/>
                    <a:p>
                      <a:pPr marL="0" marR="0" lvl="0" indent="0" algn="ctr" rtl="0">
                        <a:spcBef>
                          <a:spcPts val="0"/>
                        </a:spcBef>
                        <a:spcAft>
                          <a:spcPts val="0"/>
                        </a:spcAft>
                        <a:buNone/>
                      </a:pPr>
                      <a:r>
                        <a:rPr lang="en-GB" sz="1100" b="1" u="none" strike="noStrike" cap="none"/>
                        <a:t>6. </a:t>
                      </a:r>
                      <a:r>
                        <a:rPr lang="en-GB" sz="1100" b="1"/>
                        <a:t>Dean DeBlois,</a:t>
                      </a:r>
                      <a:endParaRPr sz="1100" b="1"/>
                    </a:p>
                    <a:p>
                      <a:pPr marL="0" marR="0" lvl="0" indent="0" algn="ctr" rtl="0">
                        <a:spcBef>
                          <a:spcPts val="0"/>
                        </a:spcBef>
                        <a:spcAft>
                          <a:spcPts val="0"/>
                        </a:spcAft>
                        <a:buNone/>
                      </a:pPr>
                      <a:r>
                        <a:rPr lang="en-GB" sz="1100" b="1"/>
                        <a:t>Director </a:t>
                      </a:r>
                      <a:endParaRPr sz="1100" b="1"/>
                    </a:p>
                    <a:p>
                      <a:pPr marL="0" marR="0" lvl="0" indent="0" algn="ctr" rtl="0">
                        <a:spcBef>
                          <a:spcPts val="0"/>
                        </a:spcBef>
                        <a:spcAft>
                          <a:spcPts val="0"/>
                        </a:spcAft>
                        <a:buNone/>
                      </a:pPr>
                      <a:r>
                        <a:rPr lang="en-GB" sz="1100" u="sng">
                          <a:solidFill>
                            <a:schemeClr val="hlink"/>
                          </a:solidFill>
                          <a:latin typeface="Arial"/>
                          <a:ea typeface="Arial"/>
                          <a:cs typeface="Arial"/>
                          <a:sym typeface="Arial"/>
                          <a:hlinkClick r:id="rId8"/>
                        </a:rPr>
                        <a:t>Dean DeBlois - IMDb</a:t>
                      </a:r>
                      <a:endParaRPr sz="1100" b="1" u="none" strike="noStrike" cap="none"/>
                    </a:p>
                  </a:txBody>
                  <a:tcPr marL="91450" marR="91450" marT="45725" marB="45725"/>
                </a:tc>
                <a:tc>
                  <a:txBody>
                    <a:bodyPr/>
                    <a:lstStyle/>
                    <a:p>
                      <a:pPr marL="0" marR="0" lvl="0" indent="0" algn="ctr" rtl="0">
                        <a:spcBef>
                          <a:spcPts val="0"/>
                        </a:spcBef>
                        <a:spcAft>
                          <a:spcPts val="0"/>
                        </a:spcAft>
                        <a:buNone/>
                      </a:pPr>
                      <a:r>
                        <a:rPr lang="en-GB" sz="900" b="1" u="none" strike="noStrike" cap="none"/>
                        <a:t>7. </a:t>
                      </a:r>
                      <a:r>
                        <a:rPr lang="en-GB" sz="900" b="1"/>
                        <a:t>Joel Schumacher,</a:t>
                      </a:r>
                      <a:endParaRPr sz="900" b="1"/>
                    </a:p>
                    <a:p>
                      <a:pPr marL="0" marR="0" lvl="0" indent="0" algn="ctr" rtl="0">
                        <a:spcBef>
                          <a:spcPts val="0"/>
                        </a:spcBef>
                        <a:spcAft>
                          <a:spcPts val="0"/>
                        </a:spcAft>
                        <a:buNone/>
                      </a:pPr>
                      <a:r>
                        <a:rPr lang="en-GB" sz="900" b="1"/>
                        <a:t>Director</a:t>
                      </a:r>
                      <a:endParaRPr sz="900" b="1"/>
                    </a:p>
                    <a:p>
                      <a:pPr marL="0" marR="0" lvl="0" indent="0" algn="ctr" rtl="0">
                        <a:spcBef>
                          <a:spcPts val="0"/>
                        </a:spcBef>
                        <a:spcAft>
                          <a:spcPts val="0"/>
                        </a:spcAft>
                        <a:buNone/>
                      </a:pPr>
                      <a:r>
                        <a:rPr lang="en-GB" sz="1100" u="sng">
                          <a:solidFill>
                            <a:schemeClr val="hlink"/>
                          </a:solidFill>
                          <a:latin typeface="Arial"/>
                          <a:ea typeface="Arial"/>
                          <a:cs typeface="Arial"/>
                          <a:sym typeface="Arial"/>
                          <a:hlinkClick r:id="rId9"/>
                        </a:rPr>
                        <a:t>Joel Schumacher movies: the late director's 10 best films (nme.com)</a:t>
                      </a:r>
                      <a:endParaRPr sz="900" b="1" u="none" strike="noStrike" cap="none"/>
                    </a:p>
                  </a:txBody>
                  <a:tcPr marL="91450" marR="91450" marT="45725" marB="45725"/>
                </a:tc>
                <a:extLst>
                  <a:ext uri="{0D108BD9-81ED-4DB2-BD59-A6C34878D82A}">
                    <a16:rowId xmlns:a16="http://schemas.microsoft.com/office/drawing/2014/main" val="10000"/>
                  </a:ext>
                </a:extLst>
              </a:tr>
              <a:tr h="370850">
                <a:tc>
                  <a:txBody>
                    <a:bodyPr/>
                    <a:lstStyle/>
                    <a:p>
                      <a:pPr marL="0" marR="0" lvl="0" indent="0" algn="ctr" rtl="0">
                        <a:spcBef>
                          <a:spcPts val="0"/>
                        </a:spcBef>
                        <a:spcAft>
                          <a:spcPts val="0"/>
                        </a:spcAft>
                        <a:buNone/>
                      </a:pPr>
                      <a:r>
                        <a:rPr lang="en-GB" sz="1100" b="1" u="none" strike="noStrike" cap="none"/>
                        <a:t>8. </a:t>
                      </a:r>
                      <a:r>
                        <a:rPr lang="en-GB" sz="1100" b="1"/>
                        <a:t>Elton John</a:t>
                      </a:r>
                      <a:r>
                        <a:rPr lang="en-GB" sz="1100" b="1" u="none" strike="noStrike" cap="none"/>
                        <a:t>,</a:t>
                      </a:r>
                      <a:endParaRPr sz="1100" b="1" u="none" strike="noStrike" cap="none"/>
                    </a:p>
                    <a:p>
                      <a:pPr marL="0" marR="0" lvl="0" indent="0" algn="ctr" rtl="0">
                        <a:spcBef>
                          <a:spcPts val="0"/>
                        </a:spcBef>
                        <a:spcAft>
                          <a:spcPts val="0"/>
                        </a:spcAft>
                        <a:buNone/>
                      </a:pPr>
                      <a:r>
                        <a:rPr lang="en-GB" sz="1100" b="1" u="none" strike="noStrike" cap="none"/>
                        <a:t> Musician.</a:t>
                      </a:r>
                      <a:endParaRPr sz="1100"/>
                    </a:p>
                    <a:p>
                      <a:pPr marL="0" marR="0" lvl="0" indent="0" algn="ctr" rtl="0">
                        <a:spcBef>
                          <a:spcPts val="0"/>
                        </a:spcBef>
                        <a:spcAft>
                          <a:spcPts val="0"/>
                        </a:spcAft>
                        <a:buNone/>
                      </a:pPr>
                      <a:r>
                        <a:rPr lang="en-GB" sz="1100" u="sng">
                          <a:solidFill>
                            <a:schemeClr val="hlink"/>
                          </a:solidFill>
                          <a:latin typeface="Arial"/>
                          <a:ea typeface="Arial"/>
                          <a:cs typeface="Arial"/>
                          <a:sym typeface="Arial"/>
                          <a:hlinkClick r:id="rId10"/>
                        </a:rPr>
                        <a:t>Elton John - IMDb</a:t>
                      </a:r>
                      <a:endParaRPr sz="1100" b="1" u="none" strike="noStrike" cap="none"/>
                    </a:p>
                  </a:txBody>
                  <a:tcPr marL="91450" marR="91450" marT="45725" marB="45725"/>
                </a:tc>
                <a:tc>
                  <a:txBody>
                    <a:bodyPr/>
                    <a:lstStyle/>
                    <a:p>
                      <a:pPr marL="0" marR="0" lvl="0" indent="0" algn="ctr" rtl="0">
                        <a:spcBef>
                          <a:spcPts val="0"/>
                        </a:spcBef>
                        <a:spcAft>
                          <a:spcPts val="0"/>
                        </a:spcAft>
                        <a:buNone/>
                      </a:pPr>
                      <a:r>
                        <a:rPr lang="en-GB" sz="1100" b="1" u="none" strike="noStrike" cap="none"/>
                        <a:t>9. </a:t>
                      </a:r>
                      <a:r>
                        <a:rPr lang="en-GB" sz="1100" b="1"/>
                        <a:t>Stephen Fry,</a:t>
                      </a:r>
                      <a:endParaRPr sz="1100" b="1"/>
                    </a:p>
                    <a:p>
                      <a:pPr marL="0" marR="0" lvl="0" indent="0" algn="ctr" rtl="0">
                        <a:spcBef>
                          <a:spcPts val="0"/>
                        </a:spcBef>
                        <a:spcAft>
                          <a:spcPts val="0"/>
                        </a:spcAft>
                        <a:buNone/>
                      </a:pPr>
                      <a:r>
                        <a:rPr lang="en-GB" sz="1100" b="1"/>
                        <a:t>Actor, Writer and Comedien </a:t>
                      </a:r>
                      <a:r>
                        <a:rPr lang="en-GB" sz="1100" b="1" u="none" strike="noStrike" cap="none"/>
                        <a:t>. </a:t>
                      </a:r>
                      <a:endParaRPr sz="1100"/>
                    </a:p>
                    <a:p>
                      <a:pPr marL="0" marR="0" lvl="0" indent="0" algn="ctr" rtl="0">
                        <a:spcBef>
                          <a:spcPts val="0"/>
                        </a:spcBef>
                        <a:spcAft>
                          <a:spcPts val="0"/>
                        </a:spcAft>
                        <a:buNone/>
                      </a:pPr>
                      <a:r>
                        <a:rPr lang="en-GB" sz="1100" u="sng">
                          <a:solidFill>
                            <a:schemeClr val="hlink"/>
                          </a:solidFill>
                          <a:latin typeface="Arial"/>
                          <a:ea typeface="Arial"/>
                          <a:cs typeface="Arial"/>
                          <a:sym typeface="Arial"/>
                          <a:hlinkClick r:id="rId11"/>
                        </a:rPr>
                        <a:t>Official site of Stephen Fry</a:t>
                      </a:r>
                      <a:endParaRPr sz="1100" b="1" u="none" strike="noStrike" cap="none"/>
                    </a:p>
                  </a:txBody>
                  <a:tcPr marL="91450" marR="91450" marT="45725" marB="45725"/>
                </a:tc>
                <a:tc>
                  <a:txBody>
                    <a:bodyPr/>
                    <a:lstStyle/>
                    <a:p>
                      <a:pPr marL="0" marR="0" lvl="0" indent="0" algn="ctr" rtl="0">
                        <a:spcBef>
                          <a:spcPts val="0"/>
                        </a:spcBef>
                        <a:spcAft>
                          <a:spcPts val="0"/>
                        </a:spcAft>
                        <a:buNone/>
                      </a:pPr>
                      <a:r>
                        <a:rPr lang="en-GB" sz="1100" b="1" u="none" strike="noStrike" cap="none"/>
                        <a:t>10. </a:t>
                      </a:r>
                      <a:r>
                        <a:rPr lang="en-GB" sz="1100" b="1"/>
                        <a:t>Cheryl Dunye,</a:t>
                      </a:r>
                      <a:endParaRPr sz="1100" b="1"/>
                    </a:p>
                    <a:p>
                      <a:pPr marL="0" marR="0" lvl="0" indent="0" algn="ctr" rtl="0">
                        <a:spcBef>
                          <a:spcPts val="0"/>
                        </a:spcBef>
                        <a:spcAft>
                          <a:spcPts val="0"/>
                        </a:spcAft>
                        <a:buNone/>
                      </a:pPr>
                      <a:r>
                        <a:rPr lang="en-GB" sz="1100" b="1"/>
                        <a:t>Cinematographer</a:t>
                      </a:r>
                      <a:endParaRPr sz="1100" b="1"/>
                    </a:p>
                    <a:p>
                      <a:pPr marL="0" marR="0" lvl="0" indent="0" algn="ctr" rtl="0">
                        <a:spcBef>
                          <a:spcPts val="0"/>
                        </a:spcBef>
                        <a:spcAft>
                          <a:spcPts val="0"/>
                        </a:spcAft>
                        <a:buNone/>
                      </a:pPr>
                      <a:r>
                        <a:rPr lang="en-GB" sz="1100" u="sng">
                          <a:solidFill>
                            <a:schemeClr val="hlink"/>
                          </a:solidFill>
                          <a:latin typeface="Arial"/>
                          <a:ea typeface="Arial"/>
                          <a:cs typeface="Arial"/>
                          <a:sym typeface="Arial"/>
                          <a:hlinkClick r:id="rId12"/>
                        </a:rPr>
                        <a:t>On Cheryl Dunye – Women in Film</a:t>
                      </a:r>
                      <a:endParaRPr sz="1100" b="1" u="none" strike="noStrike" cap="none"/>
                    </a:p>
                  </a:txBody>
                  <a:tcPr marL="91450" marR="91450" marT="45725" marB="45725">
                    <a:solidFill>
                      <a:schemeClr val="lt1"/>
                    </a:solidFill>
                  </a:tcPr>
                </a:tc>
                <a:tc>
                  <a:txBody>
                    <a:bodyPr/>
                    <a:lstStyle/>
                    <a:p>
                      <a:pPr marL="0" marR="0" lvl="0" indent="0" algn="ctr" rtl="0">
                        <a:spcBef>
                          <a:spcPts val="0"/>
                        </a:spcBef>
                        <a:spcAft>
                          <a:spcPts val="0"/>
                        </a:spcAft>
                        <a:buNone/>
                      </a:pPr>
                      <a:r>
                        <a:rPr lang="en-GB" sz="1100" b="1" u="none" strike="noStrike" cap="none"/>
                        <a:t>11. </a:t>
                      </a:r>
                      <a:r>
                        <a:rPr lang="en-GB" sz="1100" b="1"/>
                        <a:t>Matthew Bourne,</a:t>
                      </a:r>
                      <a:endParaRPr sz="1100" b="1"/>
                    </a:p>
                    <a:p>
                      <a:pPr marL="0" marR="0" lvl="0" indent="0" algn="ctr" rtl="0">
                        <a:spcBef>
                          <a:spcPts val="0"/>
                        </a:spcBef>
                        <a:spcAft>
                          <a:spcPts val="0"/>
                        </a:spcAft>
                        <a:buNone/>
                      </a:pPr>
                      <a:r>
                        <a:rPr lang="en-GB" sz="1100" b="1"/>
                        <a:t>Choreographer</a:t>
                      </a:r>
                      <a:endParaRPr sz="1100" b="1"/>
                    </a:p>
                    <a:p>
                      <a:pPr marL="0" marR="0" lvl="0" indent="0" algn="ctr" rtl="0">
                        <a:spcBef>
                          <a:spcPts val="0"/>
                        </a:spcBef>
                        <a:spcAft>
                          <a:spcPts val="0"/>
                        </a:spcAft>
                        <a:buNone/>
                      </a:pPr>
                      <a:r>
                        <a:rPr lang="en-GB" sz="1100" u="sng">
                          <a:solidFill>
                            <a:schemeClr val="hlink"/>
                          </a:solidFill>
                          <a:latin typeface="Arial"/>
                          <a:ea typeface="Arial"/>
                          <a:cs typeface="Arial"/>
                          <a:sym typeface="Arial"/>
                          <a:hlinkClick r:id="rId13"/>
                        </a:rPr>
                        <a:t>Matthew Bourne | Islington's Pride (humap.site)</a:t>
                      </a:r>
                      <a:endParaRPr sz="1100" b="1" u="none" strike="noStrike" cap="none"/>
                    </a:p>
                  </a:txBody>
                  <a:tcPr marL="91450" marR="91450" marT="45725" marB="45725">
                    <a:solidFill>
                      <a:schemeClr val="lt1"/>
                    </a:solidFill>
                  </a:tcPr>
                </a:tc>
                <a:tc>
                  <a:txBody>
                    <a:bodyPr/>
                    <a:lstStyle/>
                    <a:p>
                      <a:pPr marL="0" marR="0" lvl="0" indent="0" algn="ctr" rtl="0">
                        <a:spcBef>
                          <a:spcPts val="0"/>
                        </a:spcBef>
                        <a:spcAft>
                          <a:spcPts val="0"/>
                        </a:spcAft>
                        <a:buNone/>
                      </a:pPr>
                      <a:r>
                        <a:rPr lang="en-GB" sz="1100" b="1" u="none" strike="noStrike" cap="none"/>
                        <a:t>12. </a:t>
                      </a:r>
                      <a:r>
                        <a:rPr lang="en-GB" sz="1100" b="1"/>
                        <a:t>Christopher Marlowe, </a:t>
                      </a:r>
                      <a:endParaRPr sz="1100" b="1"/>
                    </a:p>
                    <a:p>
                      <a:pPr marL="0" marR="0" lvl="0" indent="0" algn="ctr" rtl="0">
                        <a:spcBef>
                          <a:spcPts val="0"/>
                        </a:spcBef>
                        <a:spcAft>
                          <a:spcPts val="0"/>
                        </a:spcAft>
                        <a:buNone/>
                      </a:pPr>
                      <a:r>
                        <a:rPr lang="en-GB" sz="1100" b="1"/>
                        <a:t>Playwright</a:t>
                      </a:r>
                      <a:endParaRPr sz="1100" b="1"/>
                    </a:p>
                    <a:p>
                      <a:pPr marL="0" marR="0" lvl="0" indent="0" algn="ctr" rtl="0">
                        <a:spcBef>
                          <a:spcPts val="0"/>
                        </a:spcBef>
                        <a:spcAft>
                          <a:spcPts val="0"/>
                        </a:spcAft>
                        <a:buNone/>
                      </a:pPr>
                      <a:r>
                        <a:rPr lang="en-GB" sz="1100" b="1" u="none" strike="noStrike" cap="none"/>
                        <a:t>. </a:t>
                      </a:r>
                      <a:r>
                        <a:rPr lang="en-GB" sz="1100" u="sng">
                          <a:solidFill>
                            <a:schemeClr val="hlink"/>
                          </a:solidFill>
                          <a:latin typeface="Arial"/>
                          <a:ea typeface="Arial"/>
                          <a:cs typeface="Arial"/>
                          <a:sym typeface="Arial"/>
                          <a:hlinkClick r:id="rId14"/>
                        </a:rPr>
                        <a:t>Christopher Marlowe | The British Library (bl.uk)</a:t>
                      </a:r>
                      <a:endParaRPr sz="1100" b="1" u="none" strike="noStrike" cap="none"/>
                    </a:p>
                  </a:txBody>
                  <a:tcPr marL="91450" marR="91450" marT="45725" marB="45725">
                    <a:solidFill>
                      <a:schemeClr val="lt1"/>
                    </a:solidFill>
                  </a:tcPr>
                </a:tc>
                <a:tc>
                  <a:txBody>
                    <a:bodyPr/>
                    <a:lstStyle/>
                    <a:p>
                      <a:pPr marL="0" marR="0" lvl="0" indent="0" algn="ctr" rtl="0">
                        <a:spcBef>
                          <a:spcPts val="0"/>
                        </a:spcBef>
                        <a:spcAft>
                          <a:spcPts val="0"/>
                        </a:spcAft>
                        <a:buNone/>
                      </a:pPr>
                      <a:r>
                        <a:rPr lang="en-GB" sz="1100" b="1" u="none" strike="noStrike" cap="none"/>
                        <a:t>13. </a:t>
                      </a:r>
                      <a:r>
                        <a:rPr lang="en-GB" sz="1100" b="1"/>
                        <a:t>The Wachowskis,</a:t>
                      </a:r>
                      <a:endParaRPr sz="1100" b="1"/>
                    </a:p>
                    <a:p>
                      <a:pPr marL="0" marR="0" lvl="0" indent="0" algn="ctr" rtl="0">
                        <a:spcBef>
                          <a:spcPts val="0"/>
                        </a:spcBef>
                        <a:spcAft>
                          <a:spcPts val="0"/>
                        </a:spcAft>
                        <a:buNone/>
                      </a:pPr>
                      <a:r>
                        <a:rPr lang="en-GB" sz="1100" b="1"/>
                        <a:t>Cinematographers</a:t>
                      </a:r>
                      <a:endParaRPr sz="1100"/>
                    </a:p>
                    <a:p>
                      <a:pPr marL="0" marR="0" lvl="0" indent="0" algn="ctr" rtl="0">
                        <a:spcBef>
                          <a:spcPts val="0"/>
                        </a:spcBef>
                        <a:spcAft>
                          <a:spcPts val="0"/>
                        </a:spcAft>
                        <a:buNone/>
                      </a:pPr>
                      <a:r>
                        <a:rPr lang="en-GB" sz="1100" u="sng">
                          <a:solidFill>
                            <a:schemeClr val="hlink"/>
                          </a:solidFill>
                          <a:latin typeface="Arial"/>
                          <a:ea typeface="Arial"/>
                          <a:cs typeface="Arial"/>
                          <a:sym typeface="Arial"/>
                          <a:hlinkClick r:id="rId15"/>
                        </a:rPr>
                        <a:t>The Matrix Was a Trans Allegory, Confirms Lilly Wachowski | Vanity Fair</a:t>
                      </a:r>
                      <a:endParaRPr sz="1100" b="1" u="none" strike="noStrike" cap="none"/>
                    </a:p>
                  </a:txBody>
                  <a:tcPr marL="91450" marR="91450" marT="45725" marB="45725">
                    <a:solidFill>
                      <a:schemeClr val="lt1"/>
                    </a:solidFill>
                  </a:tcPr>
                </a:tc>
                <a:tc>
                  <a:txBody>
                    <a:bodyPr/>
                    <a:lstStyle/>
                    <a:p>
                      <a:pPr marL="0" marR="0" lvl="0" indent="0" algn="ctr" rtl="0">
                        <a:spcBef>
                          <a:spcPts val="0"/>
                        </a:spcBef>
                        <a:spcAft>
                          <a:spcPts val="0"/>
                        </a:spcAft>
                        <a:buNone/>
                      </a:pPr>
                      <a:r>
                        <a:rPr lang="en-GB" sz="900" b="1" u="none" strike="noStrike" cap="none"/>
                        <a:t>14. </a:t>
                      </a:r>
                      <a:r>
                        <a:rPr lang="en-GB" sz="900" b="1"/>
                        <a:t>Alan Bennett,</a:t>
                      </a:r>
                      <a:endParaRPr sz="900" b="1"/>
                    </a:p>
                    <a:p>
                      <a:pPr marL="0" marR="0" lvl="0" indent="0" algn="ctr" rtl="0">
                        <a:spcBef>
                          <a:spcPts val="0"/>
                        </a:spcBef>
                        <a:spcAft>
                          <a:spcPts val="0"/>
                        </a:spcAft>
                        <a:buNone/>
                      </a:pPr>
                      <a:r>
                        <a:rPr lang="en-GB" sz="900" b="1"/>
                        <a:t>Playwright and Actor</a:t>
                      </a:r>
                      <a:r>
                        <a:rPr lang="en-GB" sz="900" b="1" u="none" strike="noStrike" cap="none"/>
                        <a:t>.</a:t>
                      </a:r>
                      <a:endParaRPr/>
                    </a:p>
                    <a:p>
                      <a:pPr marL="0" marR="0" lvl="0" indent="0" algn="ctr" rtl="0">
                        <a:spcBef>
                          <a:spcPts val="0"/>
                        </a:spcBef>
                        <a:spcAft>
                          <a:spcPts val="0"/>
                        </a:spcAft>
                        <a:buNone/>
                      </a:pPr>
                      <a:r>
                        <a:rPr lang="en-GB" sz="1100" u="sng">
                          <a:solidFill>
                            <a:schemeClr val="hlink"/>
                          </a:solidFill>
                          <a:latin typeface="Arial"/>
                          <a:ea typeface="Arial"/>
                          <a:cs typeface="Arial"/>
                          <a:sym typeface="Arial"/>
                          <a:hlinkClick r:id="rId16"/>
                        </a:rPr>
                        <a:t>BFI Screenonline: Bennett, Alan (1934-) Biography</a:t>
                      </a:r>
                      <a:endParaRPr sz="900" b="1" u="none" strike="noStrike" cap="none"/>
                    </a:p>
                  </a:txBody>
                  <a:tcPr marL="91450" marR="91450" marT="45725" marB="45725">
                    <a:solidFill>
                      <a:schemeClr val="lt1"/>
                    </a:solidFill>
                  </a:tcPr>
                </a:tc>
                <a:extLst>
                  <a:ext uri="{0D108BD9-81ED-4DB2-BD59-A6C34878D82A}">
                    <a16:rowId xmlns:a16="http://schemas.microsoft.com/office/drawing/2014/main" val="10001"/>
                  </a:ext>
                </a:extLst>
              </a:tr>
              <a:tr h="370850">
                <a:tc>
                  <a:txBody>
                    <a:bodyPr/>
                    <a:lstStyle/>
                    <a:p>
                      <a:pPr marL="0" marR="0" lvl="0" indent="0" algn="ctr" rtl="0">
                        <a:spcBef>
                          <a:spcPts val="0"/>
                        </a:spcBef>
                        <a:spcAft>
                          <a:spcPts val="0"/>
                        </a:spcAft>
                        <a:buNone/>
                      </a:pPr>
                      <a:r>
                        <a:rPr lang="en-GB" sz="1100" b="1" u="none" strike="noStrike" cap="none"/>
                        <a:t>15.</a:t>
                      </a:r>
                      <a:r>
                        <a:rPr lang="en-GB" sz="1100" b="1"/>
                        <a:t>Fatima Robinson,</a:t>
                      </a:r>
                      <a:endParaRPr sz="1100" b="1"/>
                    </a:p>
                    <a:p>
                      <a:pPr marL="0" marR="0" lvl="0" indent="0" algn="ctr" rtl="0">
                        <a:spcBef>
                          <a:spcPts val="0"/>
                        </a:spcBef>
                        <a:spcAft>
                          <a:spcPts val="0"/>
                        </a:spcAft>
                        <a:buNone/>
                      </a:pPr>
                      <a:r>
                        <a:rPr lang="en-GB" sz="1100" b="1"/>
                        <a:t>Choreographer</a:t>
                      </a:r>
                      <a:r>
                        <a:rPr lang="en-GB" sz="1100" b="1" u="none" strike="noStrike" cap="none"/>
                        <a:t>.  </a:t>
                      </a:r>
                      <a:endParaRPr sz="1100"/>
                    </a:p>
                    <a:p>
                      <a:pPr marL="0" marR="0" lvl="0" indent="0" algn="ctr" rtl="0">
                        <a:spcBef>
                          <a:spcPts val="0"/>
                        </a:spcBef>
                        <a:spcAft>
                          <a:spcPts val="0"/>
                        </a:spcAft>
                        <a:buNone/>
                      </a:pPr>
                      <a:r>
                        <a:rPr lang="en-GB" sz="1100" u="sng">
                          <a:solidFill>
                            <a:schemeClr val="hlink"/>
                          </a:solidFill>
                          <a:latin typeface="Arial"/>
                          <a:ea typeface="Arial"/>
                          <a:cs typeface="Arial"/>
                          <a:sym typeface="Arial"/>
                          <a:hlinkClick r:id="rId17"/>
                        </a:rPr>
                        <a:t>Fatima Robinson - IMDb</a:t>
                      </a:r>
                      <a:endParaRPr sz="1100" b="1" u="none" strike="noStrike" cap="none"/>
                    </a:p>
                  </a:txBody>
                  <a:tcPr marL="91450" marR="91450" marT="45725" marB="45725"/>
                </a:tc>
                <a:tc>
                  <a:txBody>
                    <a:bodyPr/>
                    <a:lstStyle/>
                    <a:p>
                      <a:pPr marL="0" marR="0" lvl="0" indent="0" algn="ctr" rtl="0">
                        <a:spcBef>
                          <a:spcPts val="0"/>
                        </a:spcBef>
                        <a:spcAft>
                          <a:spcPts val="0"/>
                        </a:spcAft>
                        <a:buNone/>
                      </a:pPr>
                      <a:r>
                        <a:rPr lang="en-GB" sz="1100" b="1" u="none" strike="noStrike" cap="none"/>
                        <a:t>16. </a:t>
                      </a:r>
                      <a:r>
                        <a:rPr lang="en-GB" sz="1100" b="1"/>
                        <a:t>Dustry Springfield,</a:t>
                      </a:r>
                      <a:endParaRPr sz="1100" b="1"/>
                    </a:p>
                    <a:p>
                      <a:pPr marL="0" marR="0" lvl="0" indent="0" algn="ctr" rtl="0">
                        <a:spcBef>
                          <a:spcPts val="0"/>
                        </a:spcBef>
                        <a:spcAft>
                          <a:spcPts val="0"/>
                        </a:spcAft>
                        <a:buNone/>
                      </a:pPr>
                      <a:r>
                        <a:rPr lang="en-GB" sz="1100" b="1"/>
                        <a:t>Singer </a:t>
                      </a:r>
                      <a:endParaRPr sz="1100" b="1"/>
                    </a:p>
                    <a:p>
                      <a:pPr marL="0" marR="0" lvl="0" indent="0" algn="ctr" rtl="0">
                        <a:spcBef>
                          <a:spcPts val="0"/>
                        </a:spcBef>
                        <a:spcAft>
                          <a:spcPts val="0"/>
                        </a:spcAft>
                        <a:buNone/>
                      </a:pPr>
                      <a:r>
                        <a:rPr lang="en-GB" sz="1100" u="sng">
                          <a:solidFill>
                            <a:schemeClr val="hlink"/>
                          </a:solidFill>
                          <a:latin typeface="Arial"/>
                          <a:ea typeface="Arial"/>
                          <a:cs typeface="Arial"/>
                          <a:sym typeface="Arial"/>
                          <a:hlinkClick r:id="rId18"/>
                        </a:rPr>
                        <a:t>Dusty Springfield | Biography, Songs, &amp; Facts | Britannica</a:t>
                      </a:r>
                      <a:endParaRPr sz="1100" b="1" u="none" strike="noStrike" cap="none"/>
                    </a:p>
                  </a:txBody>
                  <a:tcPr marL="91450" marR="91450" marT="45725" marB="45725">
                    <a:solidFill>
                      <a:schemeClr val="lt1"/>
                    </a:solidFill>
                  </a:tcPr>
                </a:tc>
                <a:tc>
                  <a:txBody>
                    <a:bodyPr/>
                    <a:lstStyle/>
                    <a:p>
                      <a:pPr marL="0" marR="0" lvl="0" indent="0" algn="ctr" rtl="0">
                        <a:spcBef>
                          <a:spcPts val="0"/>
                        </a:spcBef>
                        <a:spcAft>
                          <a:spcPts val="0"/>
                        </a:spcAft>
                        <a:buNone/>
                      </a:pPr>
                      <a:r>
                        <a:rPr lang="en-GB" sz="1100" b="1" u="none" strike="noStrike" cap="none"/>
                        <a:t>17. </a:t>
                      </a:r>
                      <a:r>
                        <a:rPr lang="en-GB" sz="1100" b="1"/>
                        <a:t>Patrick Starrr,</a:t>
                      </a:r>
                      <a:endParaRPr sz="1100" b="1"/>
                    </a:p>
                    <a:p>
                      <a:pPr marL="0" marR="0" lvl="0" indent="0" algn="ctr" rtl="0">
                        <a:spcBef>
                          <a:spcPts val="0"/>
                        </a:spcBef>
                        <a:spcAft>
                          <a:spcPts val="0"/>
                        </a:spcAft>
                        <a:buNone/>
                      </a:pPr>
                      <a:r>
                        <a:rPr lang="en-GB" sz="1100" b="1"/>
                        <a:t>Make Up Artist</a:t>
                      </a:r>
                      <a:r>
                        <a:rPr lang="en-GB" sz="1100" b="1" u="none" strike="noStrike" cap="none"/>
                        <a:t>. </a:t>
                      </a:r>
                      <a:endParaRPr sz="1100"/>
                    </a:p>
                    <a:p>
                      <a:pPr marL="0" marR="0" lvl="0" indent="0" algn="ctr" rtl="0">
                        <a:spcBef>
                          <a:spcPts val="0"/>
                        </a:spcBef>
                        <a:spcAft>
                          <a:spcPts val="0"/>
                        </a:spcAft>
                        <a:buNone/>
                      </a:pPr>
                      <a:r>
                        <a:rPr lang="en-GB" sz="1100" u="sng">
                          <a:solidFill>
                            <a:schemeClr val="hlink"/>
                          </a:solidFill>
                          <a:latin typeface="Arial"/>
                          <a:ea typeface="Arial"/>
                          <a:cs typeface="Arial"/>
                          <a:sym typeface="Arial"/>
                          <a:hlinkClick r:id="rId19"/>
                        </a:rPr>
                        <a:t>Patrick Starrr | Speakers United Talent Agency | UTASpeakers.com</a:t>
                      </a:r>
                      <a:endParaRPr sz="1100" b="1" u="none" strike="noStrike" cap="none"/>
                    </a:p>
                  </a:txBody>
                  <a:tcPr marL="91450" marR="91450" marT="45725" marB="45725">
                    <a:solidFill>
                      <a:schemeClr val="lt1"/>
                    </a:solidFill>
                  </a:tcPr>
                </a:tc>
                <a:tc>
                  <a:txBody>
                    <a:bodyPr/>
                    <a:lstStyle/>
                    <a:p>
                      <a:pPr marL="0" marR="0" lvl="0" indent="0" algn="ctr" rtl="0">
                        <a:spcBef>
                          <a:spcPts val="0"/>
                        </a:spcBef>
                        <a:spcAft>
                          <a:spcPts val="0"/>
                        </a:spcAft>
                        <a:buNone/>
                      </a:pPr>
                      <a:r>
                        <a:rPr lang="en-GB" sz="1100" b="1" u="none" strike="noStrike" cap="none"/>
                        <a:t>18. J</a:t>
                      </a:r>
                      <a:r>
                        <a:rPr lang="en-GB" sz="1100" b="1"/>
                        <a:t>anis Joplin, </a:t>
                      </a:r>
                      <a:endParaRPr sz="1100" b="1"/>
                    </a:p>
                    <a:p>
                      <a:pPr marL="0" marR="0" lvl="0" indent="0" algn="ctr" rtl="0">
                        <a:spcBef>
                          <a:spcPts val="0"/>
                        </a:spcBef>
                        <a:spcAft>
                          <a:spcPts val="0"/>
                        </a:spcAft>
                        <a:buNone/>
                      </a:pPr>
                      <a:r>
                        <a:rPr lang="en-GB" sz="1100" b="1"/>
                        <a:t>Singer</a:t>
                      </a:r>
                      <a:r>
                        <a:rPr lang="en-GB" sz="1100" b="1" u="none" strike="noStrike" cap="none"/>
                        <a:t>.</a:t>
                      </a:r>
                      <a:endParaRPr sz="1100"/>
                    </a:p>
                    <a:p>
                      <a:pPr marL="0" marR="0" lvl="0" indent="0" algn="ctr" rtl="0">
                        <a:spcBef>
                          <a:spcPts val="0"/>
                        </a:spcBef>
                        <a:spcAft>
                          <a:spcPts val="0"/>
                        </a:spcAft>
                        <a:buNone/>
                      </a:pPr>
                      <a:r>
                        <a:rPr lang="en-GB" sz="1100" u="sng">
                          <a:solidFill>
                            <a:schemeClr val="hlink"/>
                          </a:solidFill>
                          <a:latin typeface="Arial"/>
                          <a:ea typeface="Arial"/>
                          <a:cs typeface="Arial"/>
                          <a:sym typeface="Arial"/>
                          <a:hlinkClick r:id="rId20"/>
                        </a:rPr>
                        <a:t>Janis Joplin | Biography, Songs, &amp; Facts | Britannica</a:t>
                      </a:r>
                      <a:endParaRPr sz="1100" b="1" u="none" strike="noStrike" cap="none"/>
                    </a:p>
                  </a:txBody>
                  <a:tcPr marL="91450" marR="91450" marT="45725" marB="45725">
                    <a:solidFill>
                      <a:schemeClr val="lt1"/>
                    </a:solidFill>
                  </a:tcPr>
                </a:tc>
                <a:tc>
                  <a:txBody>
                    <a:bodyPr/>
                    <a:lstStyle/>
                    <a:p>
                      <a:pPr marL="0" marR="0" lvl="0" indent="0" algn="ctr" rtl="0">
                        <a:spcBef>
                          <a:spcPts val="0"/>
                        </a:spcBef>
                        <a:spcAft>
                          <a:spcPts val="0"/>
                        </a:spcAft>
                        <a:buNone/>
                      </a:pPr>
                      <a:r>
                        <a:rPr lang="en-GB" sz="1100" b="1" u="none" strike="noStrike" cap="none"/>
                        <a:t>19. </a:t>
                      </a:r>
                      <a:r>
                        <a:rPr lang="en-GB" sz="1100" b="1"/>
                        <a:t>Bisexual Lighting</a:t>
                      </a:r>
                      <a:endParaRPr sz="1100"/>
                    </a:p>
                    <a:p>
                      <a:pPr marL="0" marR="0" lvl="0" indent="0" algn="ctr" rtl="0">
                        <a:spcBef>
                          <a:spcPts val="0"/>
                        </a:spcBef>
                        <a:spcAft>
                          <a:spcPts val="0"/>
                        </a:spcAft>
                        <a:buNone/>
                      </a:pPr>
                      <a:r>
                        <a:rPr lang="en-GB" sz="1100" u="sng">
                          <a:solidFill>
                            <a:schemeClr val="hlink"/>
                          </a:solidFill>
                          <a:latin typeface="Arial"/>
                          <a:ea typeface="Arial"/>
                          <a:cs typeface="Arial"/>
                          <a:sym typeface="Arial"/>
                          <a:hlinkClick r:id="rId21"/>
                        </a:rPr>
                        <a:t>Is 'bisexual lighting' a new cinematic phenomenon? - BBC News</a:t>
                      </a:r>
                      <a:endParaRPr sz="1100" b="1" u="none" strike="noStrike" cap="none"/>
                    </a:p>
                  </a:txBody>
                  <a:tcPr marL="91450" marR="91450" marT="45725" marB="45725">
                    <a:solidFill>
                      <a:schemeClr val="lt1"/>
                    </a:solidFill>
                  </a:tcPr>
                </a:tc>
                <a:tc>
                  <a:txBody>
                    <a:bodyPr/>
                    <a:lstStyle/>
                    <a:p>
                      <a:pPr marL="0" marR="0" lvl="0" indent="0" algn="ctr" rtl="0">
                        <a:spcBef>
                          <a:spcPts val="0"/>
                        </a:spcBef>
                        <a:spcAft>
                          <a:spcPts val="0"/>
                        </a:spcAft>
                        <a:buNone/>
                      </a:pPr>
                      <a:r>
                        <a:rPr lang="en-GB" sz="1100" b="1" u="none" strike="noStrike" cap="none"/>
                        <a:t>20. </a:t>
                      </a:r>
                      <a:r>
                        <a:rPr lang="en-GB" sz="1100" b="1"/>
                        <a:t>Gerard Way,</a:t>
                      </a:r>
                      <a:endParaRPr sz="1100" b="1"/>
                    </a:p>
                    <a:p>
                      <a:pPr marL="0" marR="0" lvl="0" indent="0" algn="ctr" rtl="0">
                        <a:spcBef>
                          <a:spcPts val="0"/>
                        </a:spcBef>
                        <a:spcAft>
                          <a:spcPts val="0"/>
                        </a:spcAft>
                        <a:buNone/>
                      </a:pPr>
                      <a:r>
                        <a:rPr lang="en-GB" sz="1100" b="1"/>
                        <a:t>Musician and Writer</a:t>
                      </a:r>
                      <a:endParaRPr sz="1100" b="1"/>
                    </a:p>
                    <a:p>
                      <a:pPr marL="0" marR="0" lvl="0" indent="0" algn="ctr" rtl="0">
                        <a:spcBef>
                          <a:spcPts val="0"/>
                        </a:spcBef>
                        <a:spcAft>
                          <a:spcPts val="0"/>
                        </a:spcAft>
                        <a:buNone/>
                      </a:pPr>
                      <a:r>
                        <a:rPr lang="en-GB" sz="1100" u="sng">
                          <a:solidFill>
                            <a:schemeClr val="hlink"/>
                          </a:solidFill>
                          <a:latin typeface="Arial"/>
                          <a:ea typeface="Arial"/>
                          <a:cs typeface="Arial"/>
                          <a:sym typeface="Arial"/>
                          <a:hlinkClick r:id="rId22"/>
                        </a:rPr>
                        <a:t>Everything you need to know about Umbrella Academy creator Gerard Way (thetab.com)</a:t>
                      </a:r>
                      <a:endParaRPr sz="1100" b="1" u="none" strike="noStrike" cap="none"/>
                    </a:p>
                  </a:txBody>
                  <a:tcPr marL="91450" marR="91450" marT="45725" marB="45725">
                    <a:solidFill>
                      <a:schemeClr val="lt1"/>
                    </a:solidFill>
                  </a:tcPr>
                </a:tc>
                <a:tc>
                  <a:txBody>
                    <a:bodyPr/>
                    <a:lstStyle/>
                    <a:p>
                      <a:pPr marL="0" marR="0" lvl="0" indent="0" algn="ctr" rtl="0">
                        <a:spcBef>
                          <a:spcPts val="0"/>
                        </a:spcBef>
                        <a:spcAft>
                          <a:spcPts val="0"/>
                        </a:spcAft>
                        <a:buNone/>
                      </a:pPr>
                      <a:r>
                        <a:rPr lang="en-GB" sz="900" b="1" u="none" strike="noStrike" cap="none"/>
                        <a:t>21. </a:t>
                      </a:r>
                      <a:r>
                        <a:rPr lang="en-GB" sz="900" b="1"/>
                        <a:t>Elliot Page,</a:t>
                      </a:r>
                      <a:endParaRPr sz="900" b="1"/>
                    </a:p>
                    <a:p>
                      <a:pPr marL="0" marR="0" lvl="0" indent="0" algn="ctr" rtl="0">
                        <a:spcBef>
                          <a:spcPts val="0"/>
                        </a:spcBef>
                        <a:spcAft>
                          <a:spcPts val="0"/>
                        </a:spcAft>
                        <a:buNone/>
                      </a:pPr>
                      <a:r>
                        <a:rPr lang="en-GB" sz="900" b="1"/>
                        <a:t>Actor</a:t>
                      </a:r>
                      <a:endParaRPr sz="900" b="1"/>
                    </a:p>
                    <a:p>
                      <a:pPr marL="0" marR="0" lvl="0" indent="0" algn="ctr" rtl="0">
                        <a:spcBef>
                          <a:spcPts val="0"/>
                        </a:spcBef>
                        <a:spcAft>
                          <a:spcPts val="0"/>
                        </a:spcAft>
                        <a:buNone/>
                      </a:pPr>
                      <a:r>
                        <a:rPr lang="en-GB" sz="1100" u="sng">
                          <a:solidFill>
                            <a:schemeClr val="hlink"/>
                          </a:solidFill>
                          <a:latin typeface="Arial"/>
                          <a:ea typeface="Arial"/>
                          <a:cs typeface="Arial"/>
                          <a:sym typeface="Arial"/>
                          <a:hlinkClick r:id="rId23"/>
                        </a:rPr>
                        <a:t>Elliot Page - IMDb</a:t>
                      </a:r>
                      <a:endParaRPr sz="900" b="1" u="none" strike="noStrike" cap="none"/>
                    </a:p>
                  </a:txBody>
                  <a:tcPr marL="91450" marR="91450" marT="45725" marB="45725">
                    <a:solidFill>
                      <a:schemeClr val="lt1"/>
                    </a:solidFill>
                  </a:tcPr>
                </a:tc>
                <a:extLst>
                  <a:ext uri="{0D108BD9-81ED-4DB2-BD59-A6C34878D82A}">
                    <a16:rowId xmlns:a16="http://schemas.microsoft.com/office/drawing/2014/main" val="10002"/>
                  </a:ext>
                </a:extLst>
              </a:tr>
              <a:tr h="370850">
                <a:tc>
                  <a:txBody>
                    <a:bodyPr/>
                    <a:lstStyle/>
                    <a:p>
                      <a:pPr marL="0" marR="0" lvl="0" indent="0" algn="ctr" rtl="0">
                        <a:spcBef>
                          <a:spcPts val="0"/>
                        </a:spcBef>
                        <a:spcAft>
                          <a:spcPts val="0"/>
                        </a:spcAft>
                        <a:buNone/>
                      </a:pPr>
                      <a:r>
                        <a:rPr lang="en-GB" sz="1100" b="1" u="none" strike="noStrike" cap="none"/>
                        <a:t>22. </a:t>
                      </a:r>
                      <a:r>
                        <a:rPr lang="en-GB" sz="1100" b="1"/>
                        <a:t>Dee Rees, </a:t>
                      </a:r>
                      <a:endParaRPr sz="1100" b="1"/>
                    </a:p>
                    <a:p>
                      <a:pPr marL="0" marR="0" lvl="0" indent="0" algn="ctr" rtl="0">
                        <a:spcBef>
                          <a:spcPts val="0"/>
                        </a:spcBef>
                        <a:spcAft>
                          <a:spcPts val="0"/>
                        </a:spcAft>
                        <a:buNone/>
                      </a:pPr>
                      <a:r>
                        <a:rPr lang="en-GB" sz="1100" b="1"/>
                        <a:t>Cinematographer</a:t>
                      </a:r>
                      <a:endParaRPr sz="1100" b="1"/>
                    </a:p>
                    <a:p>
                      <a:pPr marL="0" marR="0" lvl="0" indent="0" algn="ctr" rtl="0">
                        <a:spcBef>
                          <a:spcPts val="0"/>
                        </a:spcBef>
                        <a:spcAft>
                          <a:spcPts val="0"/>
                        </a:spcAft>
                        <a:buNone/>
                      </a:pPr>
                      <a:r>
                        <a:rPr lang="en-GB" sz="1100" u="sng">
                          <a:solidFill>
                            <a:schemeClr val="hlink"/>
                          </a:solidFill>
                          <a:latin typeface="Arial"/>
                          <a:ea typeface="Arial"/>
                          <a:cs typeface="Arial"/>
                          <a:sym typeface="Arial"/>
                          <a:hlinkClick r:id="rId24"/>
                        </a:rPr>
                        <a:t>Dee Rees - IMDb</a:t>
                      </a:r>
                      <a:endParaRPr sz="1100" b="1" u="none" strike="noStrike" cap="none"/>
                    </a:p>
                  </a:txBody>
                  <a:tcPr marL="91450" marR="91450" marT="45725" marB="45725">
                    <a:solidFill>
                      <a:schemeClr val="lt1"/>
                    </a:solidFill>
                  </a:tcPr>
                </a:tc>
                <a:tc>
                  <a:txBody>
                    <a:bodyPr/>
                    <a:lstStyle/>
                    <a:p>
                      <a:pPr marL="0" marR="0" lvl="0" indent="0" algn="ctr" rtl="0">
                        <a:spcBef>
                          <a:spcPts val="0"/>
                        </a:spcBef>
                        <a:spcAft>
                          <a:spcPts val="0"/>
                        </a:spcAft>
                        <a:buNone/>
                      </a:pPr>
                      <a:r>
                        <a:rPr lang="en-GB" sz="1100" b="1" u="none" strike="noStrike" cap="none"/>
                        <a:t>23.</a:t>
                      </a:r>
                      <a:r>
                        <a:rPr lang="en-GB" sz="1100" b="1"/>
                        <a:t> Dame Ethel Smith,</a:t>
                      </a:r>
                      <a:endParaRPr sz="1100" b="1"/>
                    </a:p>
                    <a:p>
                      <a:pPr marL="0" marR="0" lvl="0" indent="0" algn="ctr" rtl="0">
                        <a:spcBef>
                          <a:spcPts val="0"/>
                        </a:spcBef>
                        <a:spcAft>
                          <a:spcPts val="0"/>
                        </a:spcAft>
                        <a:buNone/>
                      </a:pPr>
                      <a:r>
                        <a:rPr lang="en-GB" sz="1100" b="1"/>
                        <a:t>Composer</a:t>
                      </a:r>
                      <a:endParaRPr sz="1100" b="1"/>
                    </a:p>
                    <a:p>
                      <a:pPr marL="0" marR="0" lvl="0" indent="0" algn="ctr" rtl="0">
                        <a:spcBef>
                          <a:spcPts val="0"/>
                        </a:spcBef>
                        <a:spcAft>
                          <a:spcPts val="0"/>
                        </a:spcAft>
                        <a:buNone/>
                      </a:pPr>
                      <a:r>
                        <a:rPr lang="en-GB" sz="1100" u="sng">
                          <a:solidFill>
                            <a:schemeClr val="hlink"/>
                          </a:solidFill>
                          <a:latin typeface="Arial"/>
                          <a:ea typeface="Arial"/>
                          <a:cs typeface="Arial"/>
                          <a:sym typeface="Arial"/>
                          <a:hlinkClick r:id="rId25"/>
                        </a:rPr>
                        <a:t>Ethel Smyth | The British Library (bl.uk)</a:t>
                      </a:r>
                      <a:endParaRPr sz="1100" b="1" u="none" strike="noStrike" cap="none"/>
                    </a:p>
                  </a:txBody>
                  <a:tcPr marL="91450" marR="91450" marT="45725" marB="45725">
                    <a:solidFill>
                      <a:schemeClr val="lt1"/>
                    </a:solidFill>
                  </a:tcPr>
                </a:tc>
                <a:tc>
                  <a:txBody>
                    <a:bodyPr/>
                    <a:lstStyle/>
                    <a:p>
                      <a:pPr marL="0" marR="0" lvl="0" indent="0" algn="ctr" rtl="0">
                        <a:spcBef>
                          <a:spcPts val="0"/>
                        </a:spcBef>
                        <a:spcAft>
                          <a:spcPts val="0"/>
                        </a:spcAft>
                        <a:buNone/>
                      </a:pPr>
                      <a:r>
                        <a:rPr lang="en-GB" sz="1100" b="1" u="none" strike="noStrike" cap="none"/>
                        <a:t>24. </a:t>
                      </a:r>
                      <a:r>
                        <a:rPr lang="en-GB" sz="1100" b="1"/>
                        <a:t>Ladyhawke</a:t>
                      </a:r>
                      <a:endParaRPr sz="1100"/>
                    </a:p>
                    <a:p>
                      <a:pPr marL="0" marR="0" lvl="0" indent="0" algn="ctr" rtl="0">
                        <a:spcBef>
                          <a:spcPts val="0"/>
                        </a:spcBef>
                        <a:spcAft>
                          <a:spcPts val="0"/>
                        </a:spcAft>
                        <a:buNone/>
                      </a:pPr>
                      <a:r>
                        <a:rPr lang="en-GB" sz="1100" u="sng">
                          <a:solidFill>
                            <a:schemeClr val="hlink"/>
                          </a:solidFill>
                          <a:latin typeface="Arial"/>
                          <a:ea typeface="Arial"/>
                          <a:cs typeface="Arial"/>
                          <a:sym typeface="Arial"/>
                          <a:hlinkClick r:id="rId26"/>
                        </a:rPr>
                        <a:t>Ladyhawke | SHOWstudio</a:t>
                      </a:r>
                      <a:endParaRPr sz="1100" b="1" u="none" strike="noStrike" cap="none"/>
                    </a:p>
                  </a:txBody>
                  <a:tcPr marL="91450" marR="91450" marT="45725" marB="45725">
                    <a:solidFill>
                      <a:schemeClr val="lt1"/>
                    </a:solidFill>
                  </a:tcPr>
                </a:tc>
                <a:tc>
                  <a:txBody>
                    <a:bodyPr/>
                    <a:lstStyle/>
                    <a:p>
                      <a:pPr marL="0" marR="0" lvl="0" indent="0" algn="ctr" rtl="0">
                        <a:spcBef>
                          <a:spcPts val="0"/>
                        </a:spcBef>
                        <a:spcAft>
                          <a:spcPts val="0"/>
                        </a:spcAft>
                        <a:buNone/>
                      </a:pPr>
                      <a:r>
                        <a:rPr lang="en-GB" sz="1100" b="1" u="none" strike="noStrike" cap="none"/>
                        <a:t>25.</a:t>
                      </a:r>
                      <a:r>
                        <a:rPr lang="en-GB" sz="1100" b="1"/>
                        <a:t>Pytor Tchaikovsky,</a:t>
                      </a:r>
                      <a:endParaRPr sz="1100" b="1"/>
                    </a:p>
                    <a:p>
                      <a:pPr marL="0" marR="0" lvl="0" indent="0" algn="ctr" rtl="0">
                        <a:spcBef>
                          <a:spcPts val="0"/>
                        </a:spcBef>
                        <a:spcAft>
                          <a:spcPts val="0"/>
                        </a:spcAft>
                        <a:buNone/>
                      </a:pPr>
                      <a:r>
                        <a:rPr lang="en-GB" sz="1100" b="1"/>
                        <a:t>Composer </a:t>
                      </a:r>
                      <a:endParaRPr sz="1100" b="1"/>
                    </a:p>
                    <a:p>
                      <a:pPr marL="0" marR="0" lvl="0" indent="0" algn="ctr" rtl="0">
                        <a:spcBef>
                          <a:spcPts val="0"/>
                        </a:spcBef>
                        <a:spcAft>
                          <a:spcPts val="0"/>
                        </a:spcAft>
                        <a:buNone/>
                      </a:pPr>
                      <a:r>
                        <a:rPr lang="en-GB" sz="1100" u="sng">
                          <a:solidFill>
                            <a:schemeClr val="hlink"/>
                          </a:solidFill>
                          <a:latin typeface="Arial"/>
                          <a:ea typeface="Arial"/>
                          <a:cs typeface="Arial"/>
                          <a:sym typeface="Arial"/>
                          <a:hlinkClick r:id="rId27"/>
                        </a:rPr>
                        <a:t>15 important LGBTQ+ composers in classical music history - Classic FM</a:t>
                      </a:r>
                      <a:endParaRPr sz="1100" b="1" u="none" strike="noStrike" cap="none"/>
                    </a:p>
                  </a:txBody>
                  <a:tcPr marL="91450" marR="91450" marT="45725" marB="45725">
                    <a:solidFill>
                      <a:schemeClr val="lt1"/>
                    </a:solidFill>
                  </a:tcPr>
                </a:tc>
                <a:tc>
                  <a:txBody>
                    <a:bodyPr/>
                    <a:lstStyle/>
                    <a:p>
                      <a:pPr marL="0" marR="0" lvl="0" indent="0" algn="ctr" rtl="0">
                        <a:spcBef>
                          <a:spcPts val="0"/>
                        </a:spcBef>
                        <a:spcAft>
                          <a:spcPts val="0"/>
                        </a:spcAft>
                        <a:buNone/>
                      </a:pPr>
                      <a:r>
                        <a:rPr lang="en-GB" sz="1100" b="1" u="none" strike="noStrike" cap="none"/>
                        <a:t>26. </a:t>
                      </a:r>
                      <a:r>
                        <a:rPr lang="en-GB" sz="1100" b="1"/>
                        <a:t>Rotimi Fani-Kayode</a:t>
                      </a:r>
                      <a:endParaRPr sz="1100"/>
                    </a:p>
                    <a:p>
                      <a:pPr marL="0" marR="0" lvl="0" indent="0" algn="ctr" rtl="0">
                        <a:spcBef>
                          <a:spcPts val="0"/>
                        </a:spcBef>
                        <a:spcAft>
                          <a:spcPts val="0"/>
                        </a:spcAft>
                        <a:buNone/>
                      </a:pPr>
                      <a:r>
                        <a:rPr lang="en-GB" sz="1100" u="sng">
                          <a:solidFill>
                            <a:schemeClr val="hlink"/>
                          </a:solidFill>
                          <a:latin typeface="Arial"/>
                          <a:ea typeface="Arial"/>
                          <a:cs typeface="Arial"/>
                          <a:sym typeface="Arial"/>
                          <a:hlinkClick r:id="rId28"/>
                        </a:rPr>
                        <a:t>Rotimi Fani-Kayode | The Guggenheim Museums and Foundation</a:t>
                      </a:r>
                      <a:endParaRPr sz="1100" b="1" u="none" strike="noStrike" cap="none"/>
                    </a:p>
                  </a:txBody>
                  <a:tcPr marL="91450" marR="91450" marT="45725" marB="45725">
                    <a:solidFill>
                      <a:srgbClr val="F2F2F2"/>
                    </a:solidFill>
                  </a:tcPr>
                </a:tc>
                <a:tc>
                  <a:txBody>
                    <a:bodyPr/>
                    <a:lstStyle/>
                    <a:p>
                      <a:pPr marL="0" marR="0" lvl="0" indent="0" algn="ctr" rtl="0">
                        <a:spcBef>
                          <a:spcPts val="0"/>
                        </a:spcBef>
                        <a:spcAft>
                          <a:spcPts val="0"/>
                        </a:spcAft>
                        <a:buNone/>
                      </a:pPr>
                      <a:r>
                        <a:rPr lang="en-GB" sz="1100" b="1" u="none" strike="noStrike" cap="none"/>
                        <a:t>27.</a:t>
                      </a:r>
                      <a:r>
                        <a:rPr lang="en-GB" sz="1100" b="1"/>
                        <a:t>Joel Kim Booster,</a:t>
                      </a:r>
                      <a:endParaRPr sz="1100" b="1"/>
                    </a:p>
                    <a:p>
                      <a:pPr marL="0" marR="0" lvl="0" indent="0" algn="ctr" rtl="0">
                        <a:spcBef>
                          <a:spcPts val="0"/>
                        </a:spcBef>
                        <a:spcAft>
                          <a:spcPts val="0"/>
                        </a:spcAft>
                        <a:buNone/>
                      </a:pPr>
                      <a:r>
                        <a:rPr lang="en-GB" sz="1100" b="1"/>
                        <a:t>Writer, Actor, Comedien </a:t>
                      </a:r>
                      <a:endParaRPr sz="1100" b="1"/>
                    </a:p>
                    <a:p>
                      <a:pPr marL="0" marR="0" lvl="0" indent="0" algn="ctr" rtl="0">
                        <a:spcBef>
                          <a:spcPts val="0"/>
                        </a:spcBef>
                        <a:spcAft>
                          <a:spcPts val="0"/>
                        </a:spcAft>
                        <a:buNone/>
                      </a:pPr>
                      <a:r>
                        <a:rPr lang="en-GB" sz="1100" u="sng">
                          <a:solidFill>
                            <a:schemeClr val="hlink"/>
                          </a:solidFill>
                          <a:latin typeface="Arial"/>
                          <a:ea typeface="Arial"/>
                          <a:cs typeface="Arial"/>
                          <a:sym typeface="Arial"/>
                          <a:hlinkClick r:id="rId29"/>
                        </a:rPr>
                        <a:t>Joel Kim Booster - IMDb</a:t>
                      </a:r>
                      <a:endParaRPr sz="1100" b="1" u="none" strike="noStrike" cap="none"/>
                    </a:p>
                  </a:txBody>
                  <a:tcPr marL="91450" marR="91450" marT="45725" marB="45725">
                    <a:solidFill>
                      <a:srgbClr val="F2F2F2"/>
                    </a:solidFill>
                  </a:tcPr>
                </a:tc>
                <a:tc>
                  <a:txBody>
                    <a:bodyPr/>
                    <a:lstStyle/>
                    <a:p>
                      <a:pPr marL="0" marR="0" lvl="0" indent="0" algn="ctr" rtl="0">
                        <a:spcBef>
                          <a:spcPts val="0"/>
                        </a:spcBef>
                        <a:spcAft>
                          <a:spcPts val="0"/>
                        </a:spcAft>
                        <a:buNone/>
                      </a:pPr>
                      <a:r>
                        <a:rPr lang="en-GB" sz="900" b="1" u="none" strike="noStrike" cap="none"/>
                        <a:t>28. </a:t>
                      </a:r>
                      <a:r>
                        <a:rPr lang="en-GB" sz="900" b="1"/>
                        <a:t>Laverne Cox,</a:t>
                      </a:r>
                      <a:endParaRPr sz="900" b="1"/>
                    </a:p>
                    <a:p>
                      <a:pPr marL="0" marR="0" lvl="0" indent="0" algn="ctr" rtl="0">
                        <a:spcBef>
                          <a:spcPts val="0"/>
                        </a:spcBef>
                        <a:spcAft>
                          <a:spcPts val="0"/>
                        </a:spcAft>
                        <a:buNone/>
                      </a:pPr>
                      <a:r>
                        <a:rPr lang="en-GB" sz="900" b="1"/>
                        <a:t>Actor and Activist </a:t>
                      </a:r>
                      <a:endParaRPr sz="900" b="1"/>
                    </a:p>
                    <a:p>
                      <a:pPr marL="0" marR="0" lvl="0" indent="0" algn="ctr" rtl="0">
                        <a:spcBef>
                          <a:spcPts val="0"/>
                        </a:spcBef>
                        <a:spcAft>
                          <a:spcPts val="0"/>
                        </a:spcAft>
                        <a:buNone/>
                      </a:pPr>
                      <a:r>
                        <a:rPr lang="en-GB" sz="1100" u="sng">
                          <a:solidFill>
                            <a:schemeClr val="hlink"/>
                          </a:solidFill>
                          <a:latin typeface="Arial"/>
                          <a:ea typeface="Arial"/>
                          <a:cs typeface="Arial"/>
                          <a:sym typeface="Arial"/>
                          <a:hlinkClick r:id="rId30"/>
                        </a:rPr>
                        <a:t>Laverne Cox - IMDb</a:t>
                      </a:r>
                      <a:endParaRPr sz="900" b="1" u="none" strike="noStrike" cap="none"/>
                    </a:p>
                  </a:txBody>
                  <a:tcPr marL="91450" marR="91450" marT="45725" marB="45725">
                    <a:solidFill>
                      <a:schemeClr val="lt1"/>
                    </a:solidFill>
                  </a:tcPr>
                </a:tc>
                <a:extLst>
                  <a:ext uri="{0D108BD9-81ED-4DB2-BD59-A6C34878D82A}">
                    <a16:rowId xmlns:a16="http://schemas.microsoft.com/office/drawing/2014/main" val="10003"/>
                  </a:ext>
                </a:extLst>
              </a:tr>
              <a:tr h="370850">
                <a:tc gridSpan="7">
                  <a:txBody>
                    <a:bodyPr/>
                    <a:lstStyle/>
                    <a:p>
                      <a:pPr marL="0" lvl="0" indent="0" algn="ctr" rtl="0">
                        <a:spcBef>
                          <a:spcPts val="0"/>
                        </a:spcBef>
                        <a:spcAft>
                          <a:spcPts val="0"/>
                        </a:spcAft>
                        <a:buNone/>
                      </a:pPr>
                      <a:r>
                        <a:rPr lang="en-GB" sz="1100" b="1">
                          <a:solidFill>
                            <a:schemeClr val="dk1"/>
                          </a:solidFill>
                          <a:latin typeface="Calibri"/>
                          <a:ea typeface="Calibri"/>
                          <a:cs typeface="Calibri"/>
                          <a:sym typeface="Calibri"/>
                        </a:rPr>
                        <a:t>Further resources:</a:t>
                      </a:r>
                      <a:endParaRPr sz="1100">
                        <a:solidFill>
                          <a:schemeClr val="dk1"/>
                        </a:solidFill>
                        <a:latin typeface="Calibri"/>
                        <a:ea typeface="Calibri"/>
                        <a:cs typeface="Calibri"/>
                        <a:sym typeface="Calibri"/>
                      </a:endParaRPr>
                    </a:p>
                    <a:p>
                      <a:pPr marL="457200" lvl="0" indent="-298450" algn="l" rtl="0">
                        <a:spcBef>
                          <a:spcPts val="0"/>
                        </a:spcBef>
                        <a:spcAft>
                          <a:spcPts val="0"/>
                        </a:spcAft>
                        <a:buClr>
                          <a:schemeClr val="dk1"/>
                        </a:buClr>
                        <a:buSzPts val="1100"/>
                        <a:buFont typeface="Calibri"/>
                        <a:buChar char="●"/>
                      </a:pPr>
                      <a:r>
                        <a:rPr lang="en-GB" sz="1100" b="1"/>
                        <a:t>LGBTQ+ History Month: </a:t>
                      </a:r>
                      <a:r>
                        <a:rPr lang="en-GB" sz="1100" u="sng">
                          <a:solidFill>
                            <a:schemeClr val="hlink"/>
                          </a:solidFill>
                          <a:latin typeface="Arial"/>
                          <a:ea typeface="Arial"/>
                          <a:cs typeface="Arial"/>
                          <a:sym typeface="Arial"/>
                          <a:hlinkClick r:id="rId31"/>
                        </a:rPr>
                        <a:t>LGBT+ History Month - LGBT+ History Month (lgbtplushistorymonth.co.uk)</a:t>
                      </a:r>
                      <a:endParaRPr sz="1100" b="1"/>
                    </a:p>
                    <a:p>
                      <a:pPr marL="457200" lvl="0" indent="-298450" algn="l" rtl="0">
                        <a:spcBef>
                          <a:spcPts val="0"/>
                        </a:spcBef>
                        <a:spcAft>
                          <a:spcPts val="0"/>
                        </a:spcAft>
                        <a:buSzPts val="1100"/>
                        <a:buChar char="●"/>
                      </a:pPr>
                      <a:r>
                        <a:rPr lang="en-GB" sz="1100" b="1"/>
                        <a:t>The Proud Trust: </a:t>
                      </a:r>
                      <a:r>
                        <a:rPr lang="en-GB" sz="1100" u="sng">
                          <a:solidFill>
                            <a:schemeClr val="hlink"/>
                          </a:solidFill>
                          <a:latin typeface="Arial"/>
                          <a:ea typeface="Arial"/>
                          <a:cs typeface="Arial"/>
                          <a:sym typeface="Arial"/>
                          <a:hlinkClick r:id="rId32"/>
                        </a:rPr>
                        <a:t>LGBT+ History Month - The Proud Trust</a:t>
                      </a:r>
                      <a:endParaRPr sz="1100" b="1"/>
                    </a:p>
                    <a:p>
                      <a:pPr marL="457200" lvl="0" indent="-298450" algn="l" rtl="0">
                        <a:spcBef>
                          <a:spcPts val="0"/>
                        </a:spcBef>
                        <a:spcAft>
                          <a:spcPts val="0"/>
                        </a:spcAft>
                        <a:buSzPts val="1100"/>
                        <a:buChar char="●"/>
                      </a:pPr>
                      <a:r>
                        <a:rPr lang="en-GB" sz="1100" b="1"/>
                        <a:t>LGBQ+ History Month Scotland:: </a:t>
                      </a:r>
                      <a:r>
                        <a:rPr lang="en-GB" sz="1100" u="sng">
                          <a:solidFill>
                            <a:schemeClr val="hlink"/>
                          </a:solidFill>
                          <a:latin typeface="Arial"/>
                          <a:ea typeface="Arial"/>
                          <a:cs typeface="Arial"/>
                          <a:sym typeface="Arial"/>
                          <a:hlinkClick r:id="rId33"/>
                        </a:rPr>
                        <a:t>LGBT History Month | Home</a:t>
                      </a:r>
                      <a:endParaRPr sz="1100" b="1"/>
                    </a:p>
                    <a:p>
                      <a:pPr marL="457200" lvl="0" indent="-298450" algn="l" rtl="0">
                        <a:spcBef>
                          <a:spcPts val="0"/>
                        </a:spcBef>
                        <a:spcAft>
                          <a:spcPts val="0"/>
                        </a:spcAft>
                        <a:buSzPts val="1100"/>
                        <a:buChar char="●"/>
                      </a:pPr>
                      <a:r>
                        <a:rPr lang="en-GB" sz="1100" b="1"/>
                        <a:t>RainbowFlag Award: </a:t>
                      </a:r>
                      <a:r>
                        <a:rPr lang="en-GB" sz="1100" u="sng">
                          <a:solidFill>
                            <a:schemeClr val="hlink"/>
                          </a:solidFill>
                          <a:latin typeface="Arial"/>
                          <a:ea typeface="Arial"/>
                          <a:cs typeface="Arial"/>
                          <a:sym typeface="Arial"/>
                          <a:hlinkClick r:id="rId34"/>
                        </a:rPr>
                        <a:t>LGBT+ History Month – Rainbow Flag Award</a:t>
                      </a:r>
                      <a:endParaRPr sz="1100" b="1"/>
                    </a:p>
                    <a:p>
                      <a:pPr marL="457200" lvl="0" indent="-298450" algn="l" rtl="0">
                        <a:spcBef>
                          <a:spcPts val="0"/>
                        </a:spcBef>
                        <a:spcAft>
                          <a:spcPts val="0"/>
                        </a:spcAft>
                        <a:buSzPts val="1100"/>
                        <a:buChar char="●"/>
                      </a:pPr>
                      <a:r>
                        <a:rPr lang="en-GB" sz="1100" b="1"/>
                        <a:t>Stonewall: </a:t>
                      </a:r>
                      <a:r>
                        <a:rPr lang="en-GB" sz="1100" u="sng">
                          <a:solidFill>
                            <a:schemeClr val="hlink"/>
                          </a:solidFill>
                          <a:latin typeface="Arial"/>
                          <a:ea typeface="Arial"/>
                          <a:cs typeface="Arial"/>
                          <a:sym typeface="Arial"/>
                          <a:hlinkClick r:id="rId35"/>
                        </a:rPr>
                        <a:t>LGBT+ History Month 2023 | Stonewall</a:t>
                      </a:r>
                      <a:endParaRPr sz="1100" b="1"/>
                    </a:p>
                    <a:p>
                      <a:pPr marL="0" lvl="0" indent="0" algn="l" rtl="0">
                        <a:spcBef>
                          <a:spcPts val="0"/>
                        </a:spcBef>
                        <a:spcAft>
                          <a:spcPts val="0"/>
                        </a:spcAft>
                        <a:buNone/>
                      </a:pPr>
                      <a:endParaRPr sz="1100" b="1"/>
                    </a:p>
                    <a:p>
                      <a:pPr marL="0" lvl="0" indent="0" algn="l" rtl="0">
                        <a:spcBef>
                          <a:spcPts val="0"/>
                        </a:spcBef>
                        <a:spcAft>
                          <a:spcPts val="0"/>
                        </a:spcAft>
                        <a:buNone/>
                      </a:pPr>
                      <a:endParaRPr sz="1100" b="1"/>
                    </a:p>
                    <a:p>
                      <a:pPr marL="0" lvl="0" indent="0" algn="l" rtl="0">
                        <a:spcBef>
                          <a:spcPts val="0"/>
                        </a:spcBef>
                        <a:spcAft>
                          <a:spcPts val="0"/>
                        </a:spcAft>
                        <a:buNone/>
                      </a:pPr>
                      <a:endParaRPr sz="1100" b="1"/>
                    </a:p>
                    <a:p>
                      <a:pPr marL="0" lvl="0" indent="0" algn="l" rtl="0">
                        <a:spcBef>
                          <a:spcPts val="0"/>
                        </a:spcBef>
                        <a:spcAft>
                          <a:spcPts val="0"/>
                        </a:spcAft>
                        <a:buNone/>
                      </a:pPr>
                      <a:endParaRPr sz="1100" b="1"/>
                    </a:p>
                    <a:p>
                      <a:pPr marL="0" lvl="0" indent="0" algn="l" rtl="0">
                        <a:spcBef>
                          <a:spcPts val="0"/>
                        </a:spcBef>
                        <a:spcAft>
                          <a:spcPts val="0"/>
                        </a:spcAft>
                        <a:buNone/>
                      </a:pPr>
                      <a:endParaRPr sz="1100" b="1"/>
                    </a:p>
                  </a:txBody>
                  <a:tcPr marL="91450" marR="91450" marT="45725" marB="45725"/>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bl>
          </a:graphicData>
        </a:graphic>
      </p:graphicFrame>
      <p:sp>
        <p:nvSpPr>
          <p:cNvPr id="85" name="Google Shape;85;p1"/>
          <p:cNvSpPr/>
          <p:nvPr/>
        </p:nvSpPr>
        <p:spPr>
          <a:xfrm>
            <a:off x="1264376" y="-94500"/>
            <a:ext cx="11694000" cy="7080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4000" b="1" i="0" u="none" strike="noStrike" cap="none" dirty="0">
                <a:solidFill>
                  <a:srgbClr val="FF0000"/>
                </a:solidFill>
                <a:latin typeface="Calibri"/>
                <a:ea typeface="Calibri"/>
                <a:cs typeface="Calibri"/>
                <a:sym typeface="Calibri"/>
              </a:rPr>
              <a:t>L</a:t>
            </a:r>
            <a:r>
              <a:rPr lang="en-GB" sz="4000" b="1" i="0" u="none" strike="noStrike" cap="none" dirty="0">
                <a:solidFill>
                  <a:srgbClr val="7030A0"/>
                </a:solidFill>
                <a:latin typeface="Calibri"/>
                <a:ea typeface="Calibri"/>
                <a:cs typeface="Calibri"/>
                <a:sym typeface="Calibri"/>
              </a:rPr>
              <a:t>G</a:t>
            </a:r>
            <a:r>
              <a:rPr lang="en-GB" sz="4000" b="1" i="0" u="none" strike="noStrike" cap="none" dirty="0">
                <a:solidFill>
                  <a:srgbClr val="00B0F0"/>
                </a:solidFill>
                <a:latin typeface="Calibri"/>
                <a:ea typeface="Calibri"/>
                <a:cs typeface="Calibri"/>
                <a:sym typeface="Calibri"/>
              </a:rPr>
              <a:t>B</a:t>
            </a:r>
            <a:r>
              <a:rPr lang="en-GB" sz="4000" b="1" i="0" u="none" strike="noStrike" cap="none" dirty="0">
                <a:solidFill>
                  <a:srgbClr val="FFC000"/>
                </a:solidFill>
                <a:latin typeface="Calibri"/>
                <a:ea typeface="Calibri"/>
                <a:cs typeface="Calibri"/>
                <a:sym typeface="Calibri"/>
              </a:rPr>
              <a:t>T</a:t>
            </a:r>
            <a:r>
              <a:rPr lang="en-GB" sz="4000" b="1" i="0" u="none" strike="noStrike" cap="none" dirty="0">
                <a:solidFill>
                  <a:srgbClr val="FF66FF"/>
                </a:solidFill>
                <a:latin typeface="Calibri"/>
                <a:ea typeface="Calibri"/>
                <a:cs typeface="Calibri"/>
                <a:sym typeface="Calibri"/>
              </a:rPr>
              <a:t>Q</a:t>
            </a:r>
            <a:r>
              <a:rPr lang="en-GB" sz="4000" b="1" i="0" u="none" strike="noStrike" cap="none" dirty="0">
                <a:solidFill>
                  <a:schemeClr val="accent6"/>
                </a:solidFill>
                <a:latin typeface="Calibri"/>
                <a:ea typeface="Calibri"/>
                <a:cs typeface="Calibri"/>
                <a:sym typeface="Calibri"/>
              </a:rPr>
              <a:t>+</a:t>
            </a:r>
            <a:r>
              <a:rPr lang="en-GB" sz="4000" b="1" i="0" u="none" strike="noStrike" cap="none" dirty="0">
                <a:solidFill>
                  <a:schemeClr val="dk1"/>
                </a:solidFill>
                <a:latin typeface="Calibri"/>
                <a:ea typeface="Calibri"/>
                <a:cs typeface="Calibri"/>
                <a:sym typeface="Calibri"/>
              </a:rPr>
              <a:t> History Month #Behind the Lens</a:t>
            </a:r>
            <a:endParaRPr sz="4000" b="1" i="0" u="none" strike="noStrike" cap="none" dirty="0">
              <a:solidFill>
                <a:schemeClr val="dk1"/>
              </a:solidFill>
              <a:latin typeface="Calibri"/>
              <a:ea typeface="Calibri"/>
              <a:cs typeface="Calibri"/>
              <a:sym typeface="Calibri"/>
            </a:endParaRPr>
          </a:p>
        </p:txBody>
      </p:sp>
      <p:pic>
        <p:nvPicPr>
          <p:cNvPr id="86" name="Google Shape;86;p1" descr="Pin on Watch Movies Online Free"/>
          <p:cNvPicPr preferRelativeResize="0"/>
          <p:nvPr/>
        </p:nvPicPr>
        <p:blipFill rotWithShape="1">
          <a:blip r:embed="rId36">
            <a:alphaModFix/>
          </a:blip>
          <a:srcRect/>
          <a:stretch/>
        </p:blipFill>
        <p:spPr>
          <a:xfrm>
            <a:off x="8692351" y="5048464"/>
            <a:ext cx="1140624" cy="1637050"/>
          </a:xfrm>
          <a:prstGeom prst="rect">
            <a:avLst/>
          </a:prstGeom>
          <a:noFill/>
          <a:ln>
            <a:noFill/>
          </a:ln>
        </p:spPr>
      </p:pic>
      <p:pic>
        <p:nvPicPr>
          <p:cNvPr id="87" name="Google Shape;87;p1"/>
          <p:cNvPicPr preferRelativeResize="0"/>
          <p:nvPr/>
        </p:nvPicPr>
        <p:blipFill>
          <a:blip r:embed="rId37">
            <a:alphaModFix/>
          </a:blip>
          <a:stretch>
            <a:fillRect/>
          </a:stretch>
        </p:blipFill>
        <p:spPr>
          <a:xfrm>
            <a:off x="9832975" y="5104138"/>
            <a:ext cx="1758575" cy="1525675"/>
          </a:xfrm>
          <a:prstGeom prst="rect">
            <a:avLst/>
          </a:prstGeom>
          <a:noFill/>
          <a:ln>
            <a:noFill/>
          </a:ln>
        </p:spPr>
      </p:pic>
      <p:sp>
        <p:nvSpPr>
          <p:cNvPr id="2" name="TextBox 1">
            <a:extLst>
              <a:ext uri="{FF2B5EF4-FFF2-40B4-BE49-F238E27FC236}">
                <a16:creationId xmlns:a16="http://schemas.microsoft.com/office/drawing/2014/main" id="{BABBEC5D-FEFC-B3F5-6A9F-4E2A5EBFF572}"/>
              </a:ext>
            </a:extLst>
          </p:cNvPr>
          <p:cNvSpPr txBox="1"/>
          <p:nvPr/>
        </p:nvSpPr>
        <p:spPr>
          <a:xfrm>
            <a:off x="477328" y="0"/>
            <a:ext cx="2019534" cy="646331"/>
          </a:xfrm>
          <a:prstGeom prst="rect">
            <a:avLst/>
          </a:prstGeom>
          <a:solidFill>
            <a:srgbClr val="FFFF00"/>
          </a:solidFill>
        </p:spPr>
        <p:txBody>
          <a:bodyPr wrap="square" rtlCol="0">
            <a:spAutoFit/>
          </a:bodyPr>
          <a:lstStyle/>
          <a:p>
            <a:r>
              <a:rPr lang="en-GB" b="1" dirty="0"/>
              <a:t>Choose someone to research!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8B5A6-E9C6-E8C9-4358-54B48B0C5A63}"/>
              </a:ext>
            </a:extLst>
          </p:cNvPr>
          <p:cNvSpPr>
            <a:spLocks noGrp="1"/>
          </p:cNvSpPr>
          <p:nvPr>
            <p:ph type="title"/>
          </p:nvPr>
        </p:nvSpPr>
        <p:spPr>
          <a:xfrm>
            <a:off x="-44879" y="263662"/>
            <a:ext cx="12236879" cy="1254588"/>
          </a:xfrm>
          <a:solidFill>
            <a:srgbClr val="FFFF00"/>
          </a:solidFill>
        </p:spPr>
        <p:txBody>
          <a:bodyPr>
            <a:normAutofit fontScale="90000"/>
          </a:bodyPr>
          <a:lstStyle/>
          <a:p>
            <a:br>
              <a:rPr lang="en-GB" sz="2200" dirty="0">
                <a:solidFill>
                  <a:srgbClr val="000000"/>
                </a:solidFill>
                <a:latin typeface="Work Sans" pitchFamily="2" charset="0"/>
                <a:ea typeface="+mn-ea"/>
                <a:cs typeface="+mn-cs"/>
              </a:rPr>
            </a:br>
            <a:r>
              <a:rPr lang="en-GB" sz="3100" dirty="0">
                <a:solidFill>
                  <a:srgbClr val="000000"/>
                </a:solidFill>
                <a:latin typeface="Helvetica" panose="020B0604020202020204" pitchFamily="34" charset="0"/>
                <a:ea typeface="+mn-ea"/>
                <a:cs typeface="Helvetica" panose="020B0604020202020204" pitchFamily="34" charset="0"/>
              </a:rPr>
              <a:t>University of Cambridge research for Stonewall in </a:t>
            </a:r>
            <a:r>
              <a:rPr lang="en-GB" sz="3100" dirty="0">
                <a:solidFill>
                  <a:srgbClr val="000000"/>
                </a:solidFill>
                <a:latin typeface="Helvetica" panose="020B0604020202020204" pitchFamily="34" charset="0"/>
                <a:ea typeface="+mn-ea"/>
                <a:cs typeface="Helvetica" panose="020B0604020202020204" pitchFamily="34" charset="0"/>
                <a:hlinkClick r:id="rId2">
                  <a:extLst>
                    <a:ext uri="{A12FA001-AC4F-418D-AE19-62706E023703}">
                      <ahyp:hlinkClr xmlns:ahyp="http://schemas.microsoft.com/office/drawing/2018/hyperlinkcolor" val="tx"/>
                    </a:ext>
                  </a:extLst>
                </a:hlinkClick>
              </a:rPr>
              <a:t>The School Report</a:t>
            </a:r>
            <a:r>
              <a:rPr lang="en-GB" sz="3100" dirty="0">
                <a:solidFill>
                  <a:srgbClr val="000000"/>
                </a:solidFill>
                <a:latin typeface="Helvetica" panose="020B0604020202020204" pitchFamily="34" charset="0"/>
                <a:ea typeface="+mn-ea"/>
                <a:cs typeface="Helvetica" panose="020B0604020202020204" pitchFamily="34" charset="0"/>
              </a:rPr>
              <a:t> (2017) found that:</a:t>
            </a:r>
            <a:br>
              <a:rPr lang="en-GB" b="0" i="0" dirty="0">
                <a:solidFill>
                  <a:srgbClr val="000000"/>
                </a:solidFill>
                <a:effectLst/>
                <a:latin typeface="Work Sans" pitchFamily="2" charset="0"/>
              </a:rPr>
            </a:br>
            <a:endParaRPr lang="en-GB" dirty="0"/>
          </a:p>
        </p:txBody>
      </p:sp>
      <p:sp>
        <p:nvSpPr>
          <p:cNvPr id="3" name="Content Placeholder 2">
            <a:extLst>
              <a:ext uri="{FF2B5EF4-FFF2-40B4-BE49-F238E27FC236}">
                <a16:creationId xmlns:a16="http://schemas.microsoft.com/office/drawing/2014/main" id="{C7A242C8-9DC9-0256-A044-D4B714206061}"/>
              </a:ext>
            </a:extLst>
          </p:cNvPr>
          <p:cNvSpPr>
            <a:spLocks noGrp="1"/>
          </p:cNvSpPr>
          <p:nvPr>
            <p:ph idx="1"/>
          </p:nvPr>
        </p:nvSpPr>
        <p:spPr/>
        <p:txBody>
          <a:bodyPr>
            <a:normAutofit/>
          </a:bodyPr>
          <a:lstStyle/>
          <a:p>
            <a:pPr algn="l">
              <a:buFont typeface="Arial" panose="020B0604020202020204" pitchFamily="34" charset="0"/>
              <a:buChar char="•"/>
            </a:pPr>
            <a:r>
              <a:rPr lang="en-GB" b="0" i="0" dirty="0">
                <a:solidFill>
                  <a:srgbClr val="000000"/>
                </a:solidFill>
                <a:effectLst/>
                <a:latin typeface="Helvetica" panose="020B0604020202020204" pitchFamily="34" charset="0"/>
                <a:cs typeface="Helvetica" panose="020B0604020202020204" pitchFamily="34" charset="0"/>
              </a:rPr>
              <a:t>Two in five LGBT young people (40 per cent) </a:t>
            </a:r>
            <a:r>
              <a:rPr lang="en-GB" b="1" i="0" u="sng" dirty="0">
                <a:solidFill>
                  <a:srgbClr val="000000"/>
                </a:solidFill>
                <a:effectLst/>
                <a:latin typeface="Helvetica" panose="020B0604020202020204" pitchFamily="34" charset="0"/>
                <a:cs typeface="Helvetica" panose="020B0604020202020204" pitchFamily="34" charset="0"/>
              </a:rPr>
              <a:t>have never been taught anything about LGBT issues at school. </a:t>
            </a:r>
          </a:p>
          <a:p>
            <a:pPr algn="l">
              <a:buFont typeface="Arial" panose="020B0604020202020204" pitchFamily="34" charset="0"/>
              <a:buChar char="•"/>
            </a:pPr>
            <a:r>
              <a:rPr lang="en-GB" b="0" i="0" dirty="0">
                <a:solidFill>
                  <a:srgbClr val="000000"/>
                </a:solidFill>
                <a:effectLst/>
                <a:latin typeface="Helvetica" panose="020B0604020202020204" pitchFamily="34" charset="0"/>
                <a:cs typeface="Helvetica" panose="020B0604020202020204" pitchFamily="34" charset="0"/>
              </a:rPr>
              <a:t>Two thirds of LGBT young people (66 per cent) say their school doesn’t offer help to access resources that can support them.</a:t>
            </a:r>
          </a:p>
          <a:p>
            <a:pPr algn="l">
              <a:buFont typeface="Arial" panose="020B0604020202020204" pitchFamily="34" charset="0"/>
              <a:buChar char="•"/>
            </a:pPr>
            <a:r>
              <a:rPr lang="en-GB" b="0" i="0" dirty="0">
                <a:solidFill>
                  <a:srgbClr val="000000"/>
                </a:solidFill>
                <a:effectLst/>
                <a:latin typeface="Helvetica" panose="020B0604020202020204" pitchFamily="34" charset="0"/>
                <a:cs typeface="Helvetica" panose="020B0604020202020204" pitchFamily="34" charset="0"/>
              </a:rPr>
              <a:t>Nearly half of LGBT young people (45 per cent) – including 64 per cent of trans young people – are bullied for being LGBT at school or college.</a:t>
            </a:r>
          </a:p>
          <a:p>
            <a:pPr algn="l">
              <a:buFont typeface="Arial" panose="020B0604020202020204" pitchFamily="34" charset="0"/>
              <a:buChar char="•"/>
            </a:pPr>
            <a:r>
              <a:rPr lang="en-GB" b="0" i="0" dirty="0">
                <a:solidFill>
                  <a:srgbClr val="000000"/>
                </a:solidFill>
                <a:effectLst/>
                <a:latin typeface="Helvetica" panose="020B0604020202020204" pitchFamily="34" charset="0"/>
                <a:cs typeface="Helvetica" panose="020B0604020202020204" pitchFamily="34" charset="0"/>
              </a:rPr>
              <a:t>More than two in five LGBT learners in sixth form colleges (44 per cent) and half of LGBT learners in FE colleges (49 per cent) ‘frequently’ or ‘often’ hear homophobic language.</a:t>
            </a:r>
          </a:p>
          <a:p>
            <a:pPr marL="0" indent="0">
              <a:buNone/>
            </a:pPr>
            <a:endParaRPr lang="en-GB" dirty="0"/>
          </a:p>
        </p:txBody>
      </p:sp>
    </p:spTree>
    <p:extLst>
      <p:ext uri="{BB962C8B-B14F-4D97-AF65-F5344CB8AC3E}">
        <p14:creationId xmlns:p14="http://schemas.microsoft.com/office/powerpoint/2010/main" val="308767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E7FA1E-589A-4BC3-B904-E66BB0B5C2F7}"/>
              </a:ext>
            </a:extLst>
          </p:cNvPr>
          <p:cNvSpPr>
            <a:spLocks noGrp="1"/>
          </p:cNvSpPr>
          <p:nvPr>
            <p:ph type="body" sz="quarter" idx="10"/>
          </p:nvPr>
        </p:nvSpPr>
        <p:spPr>
          <a:xfrm>
            <a:off x="0" y="324494"/>
            <a:ext cx="12192000" cy="1107491"/>
          </a:xfrm>
          <a:solidFill>
            <a:srgbClr val="FFFF00"/>
          </a:solidFill>
        </p:spPr>
        <p:txBody>
          <a:bodyPr/>
          <a:lstStyle/>
          <a:p>
            <a:r>
              <a:rPr lang="en-GB" sz="4000" dirty="0"/>
              <a:t>What can we </a:t>
            </a:r>
            <a:r>
              <a:rPr lang="en-GB" sz="4000" u="sng" dirty="0"/>
              <a:t>all </a:t>
            </a:r>
            <a:r>
              <a:rPr lang="en-GB" sz="4000" dirty="0"/>
              <a:t>do to ensure </a:t>
            </a:r>
            <a:r>
              <a:rPr lang="en-GB" sz="4000" u="sng" dirty="0"/>
              <a:t>all</a:t>
            </a:r>
            <a:r>
              <a:rPr lang="en-GB" sz="4000" dirty="0"/>
              <a:t> people feel valued</a:t>
            </a:r>
          </a:p>
        </p:txBody>
      </p:sp>
      <p:sp>
        <p:nvSpPr>
          <p:cNvPr id="3" name="Text Placeholder 2">
            <a:extLst>
              <a:ext uri="{FF2B5EF4-FFF2-40B4-BE49-F238E27FC236}">
                <a16:creationId xmlns:a16="http://schemas.microsoft.com/office/drawing/2014/main" id="{60307390-843A-462B-B5D8-B6CDDEAD9651}"/>
              </a:ext>
            </a:extLst>
          </p:cNvPr>
          <p:cNvSpPr>
            <a:spLocks noGrp="1"/>
          </p:cNvSpPr>
          <p:nvPr>
            <p:ph type="body" sz="quarter" idx="11"/>
          </p:nvPr>
        </p:nvSpPr>
        <p:spPr>
          <a:xfrm>
            <a:off x="44450" y="1547962"/>
            <a:ext cx="12103100" cy="4985544"/>
          </a:xfrm>
          <a:solidFill>
            <a:schemeClr val="tx2">
              <a:lumMod val="40000"/>
              <a:lumOff val="60000"/>
            </a:schemeClr>
          </a:solidFill>
        </p:spPr>
        <p:txBody>
          <a:bodyPr/>
          <a:lstStyle/>
          <a:p>
            <a:pPr algn="l">
              <a:buFont typeface="Arial" panose="020B0604020202020204" pitchFamily="34" charset="0"/>
              <a:buChar char="•"/>
            </a:pPr>
            <a:r>
              <a:rPr lang="en-GB" sz="2800" b="1" i="0" dirty="0">
                <a:solidFill>
                  <a:srgbClr val="444444"/>
                </a:solidFill>
                <a:effectLst/>
                <a:latin typeface="Helvetica" panose="020B0604020202020204" pitchFamily="34" charset="0"/>
              </a:rPr>
              <a:t>Always take LGBTQ+ discrimination seriously</a:t>
            </a:r>
            <a:r>
              <a:rPr lang="en-GB" sz="2800" b="0" i="0" dirty="0">
                <a:solidFill>
                  <a:srgbClr val="444444"/>
                </a:solidFill>
                <a:effectLst/>
                <a:latin typeface="Helvetica" panose="020B0604020202020204" pitchFamily="34" charset="0"/>
              </a:rPr>
              <a:t>. For example, by reporting instances of hate-crime or bullying. Sexual orientation is a protected characteristic under the </a:t>
            </a:r>
            <a:r>
              <a:rPr lang="en-GB" sz="2800" b="1" i="0" dirty="0">
                <a:solidFill>
                  <a:srgbClr val="444444"/>
                </a:solidFill>
                <a:effectLst/>
                <a:latin typeface="Helvetica" panose="020B0604020202020204" pitchFamily="34" charset="0"/>
              </a:rPr>
              <a:t>2010 Equality Act.</a:t>
            </a:r>
            <a:endParaRPr lang="en-GB" sz="2800" b="0" i="0" dirty="0">
              <a:solidFill>
                <a:srgbClr val="444444"/>
              </a:solidFill>
              <a:effectLst/>
              <a:latin typeface="Helvetica" panose="020B0604020202020204" pitchFamily="34" charset="0"/>
            </a:endParaRPr>
          </a:p>
          <a:p>
            <a:pPr algn="l">
              <a:buFont typeface="Arial" panose="020B0604020202020204" pitchFamily="34" charset="0"/>
              <a:buChar char="•"/>
            </a:pPr>
            <a:r>
              <a:rPr lang="en-GB" sz="2800" b="1" i="0" dirty="0">
                <a:solidFill>
                  <a:srgbClr val="444444"/>
                </a:solidFill>
                <a:effectLst/>
                <a:latin typeface="Helvetica" panose="020B0604020202020204" pitchFamily="34" charset="0"/>
              </a:rPr>
              <a:t>Listen to and respect the language people use </a:t>
            </a:r>
            <a:r>
              <a:rPr lang="en-GB" sz="2800" b="0" i="0" dirty="0">
                <a:solidFill>
                  <a:srgbClr val="444444"/>
                </a:solidFill>
                <a:effectLst/>
                <a:latin typeface="Helvetica" panose="020B0604020202020204" pitchFamily="34" charset="0"/>
              </a:rPr>
              <a:t>to describe their identity, gender, sexual orientation and relationships.</a:t>
            </a:r>
          </a:p>
          <a:p>
            <a:pPr algn="l">
              <a:buFont typeface="Arial" panose="020B0604020202020204" pitchFamily="34" charset="0"/>
              <a:buChar char="•"/>
            </a:pPr>
            <a:r>
              <a:rPr lang="en-GB" sz="2800" b="1" i="0" dirty="0">
                <a:solidFill>
                  <a:srgbClr val="444444"/>
                </a:solidFill>
                <a:effectLst/>
                <a:latin typeface="Helvetica" panose="020B0604020202020204" pitchFamily="34" charset="0"/>
              </a:rPr>
              <a:t>Avoid making assumptions about people’s sexual orientation or gender identity</a:t>
            </a:r>
            <a:r>
              <a:rPr lang="en-GB" sz="2800" b="0" i="0" dirty="0">
                <a:solidFill>
                  <a:srgbClr val="444444"/>
                </a:solidFill>
                <a:effectLst/>
                <a:latin typeface="Helvetica" panose="020B0604020202020204" pitchFamily="34" charset="0"/>
              </a:rPr>
              <a:t>. Instead, consider using gender neutral terms, for example ‘partner’.</a:t>
            </a:r>
          </a:p>
          <a:p>
            <a:pPr algn="l">
              <a:buFont typeface="Arial" panose="020B0604020202020204" pitchFamily="34" charset="0"/>
              <a:buChar char="•"/>
            </a:pPr>
            <a:r>
              <a:rPr lang="en-GB" sz="2800" b="1" i="0" dirty="0">
                <a:solidFill>
                  <a:srgbClr val="444444"/>
                </a:solidFill>
                <a:effectLst/>
                <a:latin typeface="Helvetica" panose="020B0604020202020204" pitchFamily="34" charset="0"/>
              </a:rPr>
              <a:t>Speak about LGBTQ+ issues </a:t>
            </a:r>
            <a:r>
              <a:rPr lang="en-GB" sz="2800" b="0" i="0" dirty="0">
                <a:solidFill>
                  <a:srgbClr val="444444"/>
                </a:solidFill>
                <a:effectLst/>
                <a:latin typeface="Helvetica" panose="020B0604020202020204" pitchFamily="34" charset="0"/>
              </a:rPr>
              <a:t>with friends, family, or colleagues to help create more open, comfortable and welcoming environments.</a:t>
            </a:r>
          </a:p>
          <a:p>
            <a:endParaRPr lang="en-GB" dirty="0"/>
          </a:p>
        </p:txBody>
      </p:sp>
    </p:spTree>
    <p:extLst>
      <p:ext uri="{BB962C8B-B14F-4D97-AF65-F5344CB8AC3E}">
        <p14:creationId xmlns:p14="http://schemas.microsoft.com/office/powerpoint/2010/main" val="3235599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hidden="1">
            <a:extLst>
              <a:ext uri="{FF2B5EF4-FFF2-40B4-BE49-F238E27FC236}">
                <a16:creationId xmlns:a16="http://schemas.microsoft.com/office/drawing/2014/main" id="{B44AC21D-A54B-1E41-A6F7-887C1CDB6BD3}"/>
              </a:ext>
            </a:extLst>
          </p:cNvPr>
          <p:cNvSpPr>
            <a:spLocks noGrp="1"/>
          </p:cNvSpPr>
          <p:nvPr>
            <p:ph type="title" idx="4294967295"/>
          </p:nvPr>
        </p:nvSpPr>
        <p:spPr/>
        <p:txBody>
          <a:bodyPr/>
          <a:lstStyle/>
          <a:p>
            <a:r>
              <a:rPr lang="en-US" dirty="0"/>
              <a:t>Infographic slide - style 1</a:t>
            </a:r>
          </a:p>
        </p:txBody>
      </p:sp>
      <p:sp>
        <p:nvSpPr>
          <p:cNvPr id="9" name="Text Placeholder 2">
            <a:extLst>
              <a:ext uri="{FF2B5EF4-FFF2-40B4-BE49-F238E27FC236}">
                <a16:creationId xmlns:a16="http://schemas.microsoft.com/office/drawing/2014/main" id="{5CEEE84E-B425-4FA5-8703-6CC20120396B}"/>
              </a:ext>
            </a:extLst>
          </p:cNvPr>
          <p:cNvSpPr txBox="1">
            <a:spLocks/>
          </p:cNvSpPr>
          <p:nvPr/>
        </p:nvSpPr>
        <p:spPr>
          <a:xfrm>
            <a:off x="355438" y="733915"/>
            <a:ext cx="11450637" cy="1235586"/>
          </a:xfrm>
          <a:prstGeom prst="rect">
            <a:avLst/>
          </a:prstGeom>
        </p:spPr>
        <p:txBody>
          <a:bodyPr vert="horz" lIns="0" tIns="0" rIns="0" bIns="0" rtlCol="0" anchor="t">
            <a:noAutofit/>
          </a:bodyPr>
          <a:lstStyle>
            <a:lvl1pPr marL="0" indent="0" algn="l" defTabSz="914400" rtl="0" eaLnBrk="1" latinLnBrk="0" hangingPunct="1">
              <a:lnSpc>
                <a:spcPct val="100000"/>
              </a:lnSpc>
              <a:spcBef>
                <a:spcPts val="1000"/>
              </a:spcBef>
              <a:buFont typeface="Arial" panose="020B0604020202020204" pitchFamily="34" charset="0"/>
              <a:buNone/>
              <a:defRPr sz="5000" b="0" i="0" kern="1200" spc="100" baseline="0">
                <a:solidFill>
                  <a:schemeClr val="bg2"/>
                </a:solidFill>
                <a:latin typeface="Stonewall Voice Stonewall Proud"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7200" dirty="0"/>
              <a:t>Language matters!</a:t>
            </a:r>
          </a:p>
        </p:txBody>
      </p:sp>
      <p:sp>
        <p:nvSpPr>
          <p:cNvPr id="11" name="Text Placeholder 3">
            <a:extLst>
              <a:ext uri="{FF2B5EF4-FFF2-40B4-BE49-F238E27FC236}">
                <a16:creationId xmlns:a16="http://schemas.microsoft.com/office/drawing/2014/main" id="{5DC9AC0B-C822-4CA7-8E29-B786B9E9EE83}"/>
              </a:ext>
            </a:extLst>
          </p:cNvPr>
          <p:cNvSpPr txBox="1">
            <a:spLocks/>
          </p:cNvSpPr>
          <p:nvPr/>
        </p:nvSpPr>
        <p:spPr>
          <a:xfrm>
            <a:off x="4286644" y="3614180"/>
            <a:ext cx="3603632" cy="856435"/>
          </a:xfrm>
          <a:prstGeom prst="rect">
            <a:avLst/>
          </a:prstGeom>
        </p:spPr>
        <p:txBody>
          <a:bodyPr vert="horz" lIns="0" tIns="0" rIns="0" bIns="0" rtlCol="0">
            <a:noAutofit/>
          </a:bodyPr>
          <a:lstStyle>
            <a:lvl1pPr marL="0" indent="0" algn="l" defTabSz="914400" rtl="0" eaLnBrk="1" latinLnBrk="0" hangingPunct="1">
              <a:lnSpc>
                <a:spcPct val="100000"/>
              </a:lnSpc>
              <a:spcBef>
                <a:spcPts val="1000"/>
              </a:spcBef>
              <a:buFont typeface="Arial" panose="020B0604020202020204" pitchFamily="34" charset="0"/>
              <a:buNone/>
              <a:defRPr sz="1800" b="1" i="0" kern="1200">
                <a:solidFill>
                  <a:schemeClr val="bg1"/>
                </a:solidFill>
                <a:latin typeface="WORK SANS BOLD ROMAN"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endParaRPr lang="en-GB" sz="2000" dirty="0">
              <a:solidFill>
                <a:srgbClr val="A41B66"/>
              </a:solidFill>
            </a:endParaRPr>
          </a:p>
        </p:txBody>
      </p:sp>
      <p:pic>
        <p:nvPicPr>
          <p:cNvPr id="1026" name="Picture 2" descr="See the source image">
            <a:extLst>
              <a:ext uri="{FF2B5EF4-FFF2-40B4-BE49-F238E27FC236}">
                <a16:creationId xmlns:a16="http://schemas.microsoft.com/office/drawing/2014/main" id="{4E06D80D-8DB5-436F-9469-47DD04D8248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899" y="2932389"/>
            <a:ext cx="6273799" cy="404121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ee the source image">
            <a:extLst>
              <a:ext uri="{FF2B5EF4-FFF2-40B4-BE49-F238E27FC236}">
                <a16:creationId xmlns:a16="http://schemas.microsoft.com/office/drawing/2014/main" id="{3184D94F-FAB6-4069-85A8-2F6A1DEA5AB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84900" y="2932390"/>
            <a:ext cx="6007100" cy="40412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2805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7D8EE-E52C-C23C-616E-06360D6A2BE5}"/>
              </a:ext>
            </a:extLst>
          </p:cNvPr>
          <p:cNvSpPr>
            <a:spLocks noGrp="1"/>
          </p:cNvSpPr>
          <p:nvPr>
            <p:ph type="title"/>
          </p:nvPr>
        </p:nvSpPr>
        <p:spPr>
          <a:solidFill>
            <a:srgbClr val="FFFF00"/>
          </a:solidFill>
        </p:spPr>
        <p:txBody>
          <a:bodyPr/>
          <a:lstStyle/>
          <a:p>
            <a:r>
              <a:rPr lang="en-GB" dirty="0"/>
              <a:t>For further info/ support</a:t>
            </a:r>
          </a:p>
        </p:txBody>
      </p:sp>
      <p:sp>
        <p:nvSpPr>
          <p:cNvPr id="3" name="Content Placeholder 2">
            <a:extLst>
              <a:ext uri="{FF2B5EF4-FFF2-40B4-BE49-F238E27FC236}">
                <a16:creationId xmlns:a16="http://schemas.microsoft.com/office/drawing/2014/main" id="{6AD759CE-D4FC-8F22-399B-E559C84B4BE4}"/>
              </a:ext>
            </a:extLst>
          </p:cNvPr>
          <p:cNvSpPr>
            <a:spLocks noGrp="1"/>
          </p:cNvSpPr>
          <p:nvPr>
            <p:ph idx="1"/>
          </p:nvPr>
        </p:nvSpPr>
        <p:spPr/>
        <p:txBody>
          <a:bodyPr>
            <a:normAutofit fontScale="92500"/>
          </a:bodyPr>
          <a:lstStyle/>
          <a:p>
            <a:pPr marL="0" indent="0">
              <a:buNone/>
            </a:pPr>
            <a:r>
              <a:rPr lang="en-GB" i="1" dirty="0">
                <a:hlinkClick r:id="rId2"/>
              </a:rPr>
              <a:t>Newsround clip on coming out -</a:t>
            </a:r>
          </a:p>
          <a:p>
            <a:pPr marL="0" indent="0">
              <a:buNone/>
            </a:pPr>
            <a:r>
              <a:rPr lang="en-GB" dirty="0">
                <a:hlinkClick r:id="rId2"/>
              </a:rPr>
              <a:t>https://www.youtube.com/watch?v=mFWw7wsvHC4</a:t>
            </a:r>
          </a:p>
          <a:p>
            <a:pPr marL="0" indent="0">
              <a:buNone/>
            </a:pPr>
            <a:endParaRPr lang="en-GB" dirty="0">
              <a:hlinkClick r:id="rId2"/>
            </a:endParaRPr>
          </a:p>
          <a:p>
            <a:pPr marL="0" indent="0">
              <a:buNone/>
            </a:pPr>
            <a:r>
              <a:rPr lang="en-GB" dirty="0">
                <a:hlinkClick r:id="rId2"/>
              </a:rPr>
              <a:t>Support groups and advice</a:t>
            </a:r>
          </a:p>
          <a:p>
            <a:r>
              <a:rPr lang="en-GB" dirty="0">
                <a:hlinkClick r:id="rId2"/>
              </a:rPr>
              <a:t>https://www.mosaictrust.org.uk/</a:t>
            </a:r>
            <a:endParaRPr lang="en-GB" dirty="0"/>
          </a:p>
          <a:p>
            <a:endParaRPr lang="en-GB" dirty="0"/>
          </a:p>
          <a:p>
            <a:r>
              <a:rPr lang="en-GB" dirty="0">
                <a:hlinkClick r:id="rId3"/>
              </a:rPr>
              <a:t>https://www.allsortsyouth.org.uk/</a:t>
            </a:r>
            <a:endParaRPr lang="en-GB" dirty="0"/>
          </a:p>
          <a:p>
            <a:endParaRPr lang="en-GB" dirty="0"/>
          </a:p>
          <a:p>
            <a:r>
              <a:rPr lang="en-GB" dirty="0">
                <a:hlinkClick r:id="rId4"/>
              </a:rPr>
              <a:t>https://www.childline.org.uk/info-advice/your-feelings/sexual-identity/</a:t>
            </a:r>
            <a:endParaRPr lang="en-GB" dirty="0"/>
          </a:p>
          <a:p>
            <a:pPr marL="0" indent="0">
              <a:buNone/>
            </a:pPr>
            <a:endParaRPr lang="en-GB" dirty="0"/>
          </a:p>
        </p:txBody>
      </p:sp>
    </p:spTree>
    <p:extLst>
      <p:ext uri="{BB962C8B-B14F-4D97-AF65-F5344CB8AC3E}">
        <p14:creationId xmlns:p14="http://schemas.microsoft.com/office/powerpoint/2010/main" val="17874302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1065</Words>
  <Application>Microsoft Office PowerPoint</Application>
  <PresentationFormat>Widescreen</PresentationFormat>
  <Paragraphs>129</Paragraphs>
  <Slides>9</Slides>
  <Notes>3</Notes>
  <HiddenSlides>0</HiddenSlides>
  <MMClips>1</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Calibri Light</vt:lpstr>
      <vt:lpstr>Helvetica</vt:lpstr>
      <vt:lpstr>Stonewall Voice Stonewall Proud</vt:lpstr>
      <vt:lpstr>Work Sans</vt:lpstr>
      <vt:lpstr>WORK SANS BOLD ROMAN</vt:lpstr>
      <vt:lpstr>Office Theme</vt:lpstr>
      <vt:lpstr>PowerPoint Presentation</vt:lpstr>
      <vt:lpstr>DO NOW: Can you answer any of these questions?</vt:lpstr>
      <vt:lpstr>2023 is a significant year for LGBT History Month…..</vt:lpstr>
      <vt:lpstr>The 2021 Census – in what ways was this an historic event? Why is the census important?</vt:lpstr>
      <vt:lpstr>PowerPoint Presentation</vt:lpstr>
      <vt:lpstr> University of Cambridge research for Stonewall in The School Report (2017) found that: </vt:lpstr>
      <vt:lpstr>PowerPoint Presentation</vt:lpstr>
      <vt:lpstr>Infographic slide - style 1</vt:lpstr>
      <vt:lpstr>For further info/ support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Colquhoun</dc:creator>
  <cp:lastModifiedBy>Simone Piggin</cp:lastModifiedBy>
  <cp:revision>6</cp:revision>
  <dcterms:created xsi:type="dcterms:W3CDTF">2023-02-07T16:56:03Z</dcterms:created>
  <dcterms:modified xsi:type="dcterms:W3CDTF">2023-02-12T10:43:58Z</dcterms:modified>
</cp:coreProperties>
</file>