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slideLayouts/slideLayout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2" r:id="rId3"/>
    <p:sldMasterId id="2147483704" r:id="rId4"/>
    <p:sldMasterId id="2147483717" r:id="rId5"/>
    <p:sldMasterId id="2147483719" r:id="rId6"/>
    <p:sldMasterId id="2147483732" r:id="rId7"/>
    <p:sldMasterId id="2147483745" r:id="rId8"/>
    <p:sldMasterId id="2147483758" r:id="rId9"/>
    <p:sldMasterId id="2147483771" r:id="rId10"/>
  </p:sldMasterIdLst>
  <p:notesMasterIdLst>
    <p:notesMasterId r:id="rId33"/>
  </p:notesMasterIdLst>
  <p:sldIdLst>
    <p:sldId id="311" r:id="rId11"/>
    <p:sldId id="271" r:id="rId12"/>
    <p:sldId id="272" r:id="rId13"/>
    <p:sldId id="273" r:id="rId14"/>
    <p:sldId id="267" r:id="rId15"/>
    <p:sldId id="257" r:id="rId16"/>
    <p:sldId id="259" r:id="rId17"/>
    <p:sldId id="352" r:id="rId18"/>
    <p:sldId id="351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24" r:id="rId28"/>
    <p:sldId id="364" r:id="rId29"/>
    <p:sldId id="353" r:id="rId30"/>
    <p:sldId id="354" r:id="rId31"/>
    <p:sldId id="355" r:id="rId32"/>
  </p:sldIdLst>
  <p:sldSz cx="9144000" cy="5143500" type="screen16x9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025749-20CE-46E0-A6CB-D3424E5747F3}">
          <p14:sldIdLst>
            <p14:sldId id="311"/>
            <p14:sldId id="271"/>
            <p14:sldId id="272"/>
            <p14:sldId id="273"/>
            <p14:sldId id="267"/>
            <p14:sldId id="257"/>
            <p14:sldId id="259"/>
            <p14:sldId id="352"/>
            <p14:sldId id="351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24"/>
            <p14:sldId id="364"/>
            <p14:sldId id="353"/>
            <p14:sldId id="354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 varScale="1">
        <p:scale>
          <a:sx n="90" d="100"/>
          <a:sy n="90" d="100"/>
        </p:scale>
        <p:origin x="870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8681B-6B22-47B9-B9BB-1B335E56CB34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4F47B-D2E1-4F47-A3B9-6631EB18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9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4DB6-C88F-4C3D-8760-DD39C8AA609C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4DB6-C88F-4C3D-8760-DD39C8AA609C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4DB6-C88F-4C3D-8760-DD39C8AA609C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16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7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12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377379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911573945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732616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26484820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3181576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6846476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942914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62650383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60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56541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636519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611512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421304378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8314" y="4839891"/>
            <a:ext cx="8218487" cy="215503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19192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61950" indent="-361950"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70614685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B4FB1D4E-57C0-4AFC-A9FE-544F197E9A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4E23FBD-8885-4400-B0A3-09A97E90FB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FDD3739-CB11-4CB3-BF6A-7C696AF266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8Fa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56ABA1D-F723-40E5-873F-BEF27DEABD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687668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BE7F09-079F-4DFF-B34F-6DC2F8AC6C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0383071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5AF5CF-60DA-4E8F-ADCC-204D1B198D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8461540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2D41-55A3-4921-8B43-B5012BEBFA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204633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794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1C536D-CBE9-4040-8043-004D92E8E6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647376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275829-750B-458C-B5D0-0837CCBEF8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6334981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AE17FF-0FB2-40B6-BE4E-1FB5336A28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989936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EAE515C-301A-48F5-9EF4-4421782132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3520624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4EB2B8-CB3D-479D-AC33-324E5B3824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723069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150F1B-A136-4224-98B9-577798D820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962115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0E1CC9-A648-4866-860E-D26E047A41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1559678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852267-6668-4567-A15C-03591DEBD9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950038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6B78A4-41F7-4596-8E21-229FBCBCF5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4247020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</a:rPr>
              <a:t>8Fb</a:t>
            </a:r>
            <a:endParaRPr lang="en-GB" sz="1350">
              <a:latin typeface="Arial Black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</a:rPr>
              <a:t>Chemical properties of elements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9565654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020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8Fb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6852527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083282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3755590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83402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2620444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1726140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1562053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9317149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7149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5526"/>
            <a:ext cx="5486400" cy="503624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7866230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735868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357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890948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4556534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696092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8Fb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</a:rPr>
              <a:t>Chemical properties of elements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aseline="0"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842484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5554444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559603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4848722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9398700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8Fb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Formulae from valencies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5841107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164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76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19116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842402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891701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625113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44608BD1-2598-475D-8AA8-839B5190B6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743E4D90-6884-404B-A97A-C4A9B55826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694576A-05D3-40E5-A873-22406A2218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</a:rPr>
              <a:t>8Fb</a:t>
            </a:r>
            <a:endParaRPr lang="en-GB" sz="135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EEF32BD-8630-46CC-B297-0FF3174347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003733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2E5C5B90-6B05-4755-B81A-CAB3E4D6E4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6A139BF1-4CAB-4123-93B7-ECFF290DDB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402A0E2B-D925-4A91-95B2-891FD257E3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A286A5-8C56-4E23-933F-53B01E1EA7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524213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E3521733-C0FA-49FE-A423-1A2536E286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C15A9E58-7369-49A1-B977-19ABB077AF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FA3920D-5534-4732-8FF8-FF511D2DFA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3598808-2FDB-4814-8C67-CBF8669BA4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4370513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A030195F-1289-4D0B-BD4B-C730DC3C38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A626BE3E-87EE-4BB2-8DC9-EF1B29C1C2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D14F9B9D-4A23-4843-B02B-8434C7216B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2FBDC12-08AE-41A5-8DA4-7DC49732F2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5723477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>
            <a:extLst>
              <a:ext uri="{FF2B5EF4-FFF2-40B4-BE49-F238E27FC236}">
                <a16:creationId xmlns:a16="http://schemas.microsoft.com/office/drawing/2014/main" id="{3803AB2A-2AC8-4732-819A-D16F6C79E7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>
            <a:extLst>
              <a:ext uri="{FF2B5EF4-FFF2-40B4-BE49-F238E27FC236}">
                <a16:creationId xmlns:a16="http://schemas.microsoft.com/office/drawing/2014/main" id="{77A1D0EB-2FE7-40C6-8497-A27859C62D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D8227F67-14FE-4C4B-B8C3-07CBB7D913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69EBFAF-FBD2-48D2-B8C6-CEDD4F3840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9096655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>
            <a:extLst>
              <a:ext uri="{FF2B5EF4-FFF2-40B4-BE49-F238E27FC236}">
                <a16:creationId xmlns:a16="http://schemas.microsoft.com/office/drawing/2014/main" id="{BD8FD399-9512-4E6F-A936-5CED442936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>
            <a:extLst>
              <a:ext uri="{FF2B5EF4-FFF2-40B4-BE49-F238E27FC236}">
                <a16:creationId xmlns:a16="http://schemas.microsoft.com/office/drawing/2014/main" id="{902FD533-2F48-47E5-A96F-92162BB14F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5F8270FB-A783-485A-BC88-BA116DE505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087D7-D95B-46C6-8B37-64423FD994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098160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879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>
            <a:extLst>
              <a:ext uri="{FF2B5EF4-FFF2-40B4-BE49-F238E27FC236}">
                <a16:creationId xmlns:a16="http://schemas.microsoft.com/office/drawing/2014/main" id="{8282AADE-7F93-4211-B3F6-30713E225E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>
            <a:extLst>
              <a:ext uri="{FF2B5EF4-FFF2-40B4-BE49-F238E27FC236}">
                <a16:creationId xmlns:a16="http://schemas.microsoft.com/office/drawing/2014/main" id="{25C7D795-A8EF-4CA8-8BFB-E9CFE4978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1B580D4C-3119-44BE-8CEC-04C79795CB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80C18C-771F-425E-ACEF-14632C572E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744028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616BC45F-D5AE-4858-8DE5-93406A0EC0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FA29C674-DD3E-493B-A5EB-623A6377EF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B63FD4DE-6CE6-49E1-BE21-677C6C686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187F5A-825B-48D3-95BF-3B8E03DE8D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734577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35708B07-803C-4C6E-B8BD-5C0DE1F57B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72F83F92-E734-4FF5-A447-7A50A05A1F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9198643A-AEF3-4BDE-B837-1DC3355427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7149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5526"/>
            <a:ext cx="5486400" cy="503624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D768ABD-2770-4FE1-90E1-4A4DFD2663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73385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8E480916-F477-4368-8AE0-6CFA2CE49A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D42E2599-859D-4B21-9ADB-DD76D61276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67B9BC7D-9E03-4D4D-AA8A-CCAC9038DF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3DA3858-0747-486C-B675-82FB1511FF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9373793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4AA197E8-E916-42AF-A077-12F1AE36F4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8BE33E36-E4C2-472F-9530-A4DA57EBA0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D59E78C-7AE4-4B2A-898A-3F654F1958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0A3CA45-E42A-4EFE-B43C-8DD37A3E18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115005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F5F09A9A-0346-472B-B232-53B09E91DD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A42F36A-8C1A-4C90-BF5F-F4784D3AE5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DC16D0A-1020-409E-9DDA-05FF7B634F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456651D-6148-4B5B-ACAC-B4227FFACE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9995782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3A0D351D-13FC-4A5E-A501-C6401A9A77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C19CFC19-F428-4D90-8716-43772F25E3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66C88C68-60BE-4891-B918-64A619B5D5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05F8E40-0C19-4395-9F3B-F468986B47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D1C4F2-05EE-4B77-BE89-5363F661F1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9310274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CA002195-D64B-4A1B-A18A-7D82F47E57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4CFA68F-DD0D-4F29-9846-7E1AE805D1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5783F0F4-B53C-470A-B536-ADB00A1657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</a:rPr>
              <a:t>8Fb</a:t>
            </a:r>
            <a:endParaRPr lang="en-GB" sz="1350">
              <a:latin typeface="Arial Black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3EE3908D-100A-4DA1-8AE4-CA20D34E7D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</a:rPr>
              <a:t>Chemical properties of elements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D9019C-0020-4B1C-9E34-BB899272DF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7051777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F2E36D18-D329-4630-B302-85CE35176D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8BC781BC-EAD4-41CA-9616-C71D61D607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8EA868D-671F-408E-8F63-8636BACE8B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AB14AA8-4465-4A4B-B8CB-5E40AE1A1D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7B0F3A-AEF3-4C2D-AF23-0BA75326C6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179557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E8CE15B3-2FB0-4512-BF51-A154B2A725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0DFB51FB-B915-4FC7-A8E9-31ACD481B4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484C22A8-26D4-4B87-BA20-FE5E09087D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30B218A4-1C8F-4AA7-86E1-1382601559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45F55B4-3853-40F3-B660-D08C3D849E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4596953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992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>
            <a:extLst>
              <a:ext uri="{FF2B5EF4-FFF2-40B4-BE49-F238E27FC236}">
                <a16:creationId xmlns:a16="http://schemas.microsoft.com/office/drawing/2014/main" id="{B4626E0E-08AA-451C-BF17-F6067B1C9B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>
            <a:extLst>
              <a:ext uri="{FF2B5EF4-FFF2-40B4-BE49-F238E27FC236}">
                <a16:creationId xmlns:a16="http://schemas.microsoft.com/office/drawing/2014/main" id="{B0B7AD38-23B6-4045-8A36-046F907252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F8B78DBB-EED2-4135-A851-8F6BF358C7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CAEF7EB3-256B-4445-9064-3873ED707B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22B3F9E-AAEE-440A-9D39-AC3F1169B0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1384429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>
            <a:extLst>
              <a:ext uri="{FF2B5EF4-FFF2-40B4-BE49-F238E27FC236}">
                <a16:creationId xmlns:a16="http://schemas.microsoft.com/office/drawing/2014/main" id="{B12A881A-E40D-40F8-9436-02719235E0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>
            <a:extLst>
              <a:ext uri="{FF2B5EF4-FFF2-40B4-BE49-F238E27FC236}">
                <a16:creationId xmlns:a16="http://schemas.microsoft.com/office/drawing/2014/main" id="{75D0229F-6348-4A78-A207-A38834332C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E428FB37-6FFA-4688-9911-D6E45C868D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93FB1E40-A3A4-4CB4-9E9A-460E4D5458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2AC476D-3478-4643-A687-5BED92684F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823644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>
            <a:extLst>
              <a:ext uri="{FF2B5EF4-FFF2-40B4-BE49-F238E27FC236}">
                <a16:creationId xmlns:a16="http://schemas.microsoft.com/office/drawing/2014/main" id="{25C48576-C922-4160-95E7-1EF05DE8F9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>
            <a:extLst>
              <a:ext uri="{FF2B5EF4-FFF2-40B4-BE49-F238E27FC236}">
                <a16:creationId xmlns:a16="http://schemas.microsoft.com/office/drawing/2014/main" id="{6F0FD533-CE80-481A-8E61-6C2D1803B1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D76D3455-E3D7-4654-AC8B-A3D743FB37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73731F35-2676-4A50-B7B1-7C41E0F8AE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86FDF-09C1-417B-9F15-54AF1218356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2492141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F30FE7FA-D812-4F96-99E5-1BABD5CD5F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1B374DF0-C2D7-43A1-80E8-38A95C73D4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CBF6496B-93A3-48DB-9E63-46467E729C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A5C8555C-B236-495A-AF54-8781F00313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3E54DEE-53B8-493E-89B2-ABC1A318BE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7902753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B59EA7F4-B917-4D00-ADC2-B992FE30D4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27E5AF32-1477-4513-A590-6BF237198F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DC586F5F-59C5-4F85-B804-A07C6C8B5D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FFB4CCE6-2234-448C-9780-EE1CC7948B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ECC4306-7AA1-43EE-B3C0-1AB032C87D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38346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67E376F7-3DCD-435E-ADF1-6AFA6269A0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35D5DAA6-D8FA-4F42-BC94-765F77FAFC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FF53FA2-8752-4F7A-AE8B-88A20E92AC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CA447B5A-81C1-4DE0-9713-328419A3C7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615BAE-004F-4BBC-8C1A-A0290FF1AB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3548951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982EFAB4-4DFB-4C6C-AC24-1D3B57A45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587373DF-4B16-41FA-BCA7-CC7C63DC41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665983A-4A0D-4A45-B00C-D9BA7308D5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99B24F3-16A4-468C-AA5C-8AC822EE57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5AD6C9-A80C-4E4A-8C93-21FE0A61A1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4570814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5FD3F173-773C-4DDF-B2B3-86198D4591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897B8DCD-05B7-4C1B-AE55-03999F007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B3627DC-E639-42A6-9F75-17FE517413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FBD3CF0-17F2-4C7E-B410-AEE9B89EB1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7C8743-7328-4332-968B-B7C5D507C1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923149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0B63D698-D150-47AA-BF7F-4B3DE372F3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882250ED-C999-40CA-AE3B-9FFCA50970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4C49C497-1351-49D4-AE95-B45AA14D30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8Fd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D6380E3F-2682-42CF-BDDA-03627CF23D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Trends in physical properties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543773-4B0B-4069-BF47-D1946A71A6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369179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77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audio" Target="../media/audio1.wav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audio" Target="../media/audio1.wav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audio" Target="../media/audio1.wav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1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45CB16C5-8AFA-48B2-8043-AB45FD41A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A2E18D54-A58E-4F33-ABC9-DFFEAF379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6D83D1B-3920-4D3A-9893-B14B017FD1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519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gray">
          <a:xfrm>
            <a:off x="0" y="4786312"/>
            <a:ext cx="9144000" cy="357188"/>
          </a:xfrm>
          <a:prstGeom prst="rect">
            <a:avLst/>
          </a:prstGeom>
          <a:solidFill>
            <a:srgbClr val="568F8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8314" y="4839891"/>
            <a:ext cx="8218487" cy="21550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  <p:pic>
        <p:nvPicPr>
          <p:cNvPr id="3" name="Picture 2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763688" y="810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pic>
        <p:nvPicPr>
          <p:cNvPr id="14" name="Picture 13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763688" y="93304"/>
            <a:ext cx="1008112" cy="283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5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Microscopes</a:t>
            </a:r>
          </a:p>
        </p:txBody>
      </p:sp>
    </p:spTree>
    <p:extLst>
      <p:ext uri="{BB962C8B-B14F-4D97-AF65-F5344CB8AC3E}">
        <p14:creationId xmlns:p14="http://schemas.microsoft.com/office/powerpoint/2010/main" val="50729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68F86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129DE708-D0CB-48AC-8D6A-DBF5B3B59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36313FF3-7BA7-4DB1-A0BA-866BAC1C4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41C33CD-AAE1-4D44-B661-7BCE9C7A30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6744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hemistryPPTTop">
            <a:extLst>
              <a:ext uri="{FF2B5EF4-FFF2-40B4-BE49-F238E27FC236}">
                <a16:creationId xmlns:a16="http://schemas.microsoft.com/office/drawing/2014/main" id="{9C6845D4-1035-43E3-9DC5-488129795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ChemistryPPTBottom">
            <a:extLst>
              <a:ext uri="{FF2B5EF4-FFF2-40B4-BE49-F238E27FC236}">
                <a16:creationId xmlns:a16="http://schemas.microsoft.com/office/drawing/2014/main" id="{5D1D4CFB-C984-4A15-99D6-9E33AE9BB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DCE00641-4C20-4E5A-91E7-BE3A2DCC42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7C723E30-C5B2-46DE-9AAC-6339AF4A20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8Fa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9745B253-3655-4F68-91A5-82D41541E9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Dalton’s atomic model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ADD1BD-9F18-4422-B051-59CD6D351D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9688EFCD-5B78-4099-84C0-3D7594F46E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142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006786"/>
          </a:solidFill>
          <a:latin typeface="+mn-lt"/>
          <a:ea typeface="+mn-ea"/>
          <a:cs typeface="+mn-cs"/>
        </a:defRPr>
      </a:lvl1pPr>
      <a:lvl2pPr marL="750094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2pPr>
      <a:lvl3pPr marL="105608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3pPr>
      <a:lvl4pPr marL="136207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4pPr>
      <a:lvl5pPr marL="1668066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00678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4505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Arial" panose="020B0604020202020204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hemistryPPT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hemistryPPTBotto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1031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hemistryPPT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ChemistryPPTBotto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205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05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355378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hemistryPPTTop">
            <a:extLst>
              <a:ext uri="{FF2B5EF4-FFF2-40B4-BE49-F238E27FC236}">
                <a16:creationId xmlns:a16="http://schemas.microsoft.com/office/drawing/2014/main" id="{F338D526-2ACF-4ABE-947B-674AFA72F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hemistryPPTBottom">
            <a:extLst>
              <a:ext uri="{FF2B5EF4-FFF2-40B4-BE49-F238E27FC236}">
                <a16:creationId xmlns:a16="http://schemas.microsoft.com/office/drawing/2014/main" id="{9C0030CA-9A4E-46C5-977B-C6F8104F0D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>
            <a:extLst>
              <a:ext uri="{FF2B5EF4-FFF2-40B4-BE49-F238E27FC236}">
                <a16:creationId xmlns:a16="http://schemas.microsoft.com/office/drawing/2014/main" id="{51A4727D-37DD-49A3-B65D-AE71D77C1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E35BFF71-1C9A-47F9-B326-85D23D858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EE4FFA4E-C8CD-4C21-AA94-7EE36C0388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1031" name="Text Box 13">
            <a:extLst>
              <a:ext uri="{FF2B5EF4-FFF2-40B4-BE49-F238E27FC236}">
                <a16:creationId xmlns:a16="http://schemas.microsoft.com/office/drawing/2014/main" id="{0C71319A-196C-454D-8FA6-0861F6E930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6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hemistryPPTTop">
            <a:extLst>
              <a:ext uri="{FF2B5EF4-FFF2-40B4-BE49-F238E27FC236}">
                <a16:creationId xmlns:a16="http://schemas.microsoft.com/office/drawing/2014/main" id="{FC68FC80-C06A-4D60-8285-CE348963C7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ChemistryPPTBottom">
            <a:extLst>
              <a:ext uri="{FF2B5EF4-FFF2-40B4-BE49-F238E27FC236}">
                <a16:creationId xmlns:a16="http://schemas.microsoft.com/office/drawing/2014/main" id="{C913DE5F-E717-4395-B3C4-68388F5B22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>
            <a:extLst>
              <a:ext uri="{FF2B5EF4-FFF2-40B4-BE49-F238E27FC236}">
                <a16:creationId xmlns:a16="http://schemas.microsoft.com/office/drawing/2014/main" id="{99D2CC1B-ED0B-4938-87A0-C4D399745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536B0966-BDB6-49EA-A0CF-82D530E21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D3FF8E06-11FF-49D4-92A3-ECB7839559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2055" name="Text Box 13">
            <a:extLst>
              <a:ext uri="{FF2B5EF4-FFF2-40B4-BE49-F238E27FC236}">
                <a16:creationId xmlns:a16="http://schemas.microsoft.com/office/drawing/2014/main" id="{83C9E664-694E-4129-A9BF-446F36327F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056" name="Text Box 14">
            <a:extLst>
              <a:ext uri="{FF2B5EF4-FFF2-40B4-BE49-F238E27FC236}">
                <a16:creationId xmlns:a16="http://schemas.microsoft.com/office/drawing/2014/main" id="{6E834AC2-FF9C-478D-BDDF-E3FDD43864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6121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hyperlink" Target="https://www.pearsonactivelearn.com/" TargetMode="External"/><Relationship Id="rId12" Type="http://schemas.openxmlformats.org/officeDocument/2006/relationships/image" Target="../media/image9.jpeg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twitter.com/hpscience" TargetMode="External"/><Relationship Id="rId9" Type="http://schemas.openxmlformats.org/officeDocument/2006/relationships/hyperlink" Target="https://www.youtube.com/channel/UCuvnztKGXBYUuEm6LUmFLG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twig-world.com/film/changing-states-of-matter-1472/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6915" y="0"/>
            <a:ext cx="8229600" cy="857250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231" y="1060452"/>
            <a:ext cx="2922134" cy="240065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Worksheets</a:t>
            </a:r>
          </a:p>
          <a:p>
            <a:r>
              <a:rPr lang="en-GB" dirty="0"/>
              <a:t>changes of state graph 4 per sheet</a:t>
            </a:r>
            <a:endParaRPr lang="en-US" dirty="0"/>
          </a:p>
          <a:p>
            <a:r>
              <a:rPr lang="en-US" dirty="0"/>
              <a:t>8Fd2 – investigating metals and non metals practical sheet</a:t>
            </a:r>
          </a:p>
          <a:p>
            <a:r>
              <a:rPr lang="en-US" dirty="0" err="1"/>
              <a:t>nanometre</a:t>
            </a:r>
            <a:r>
              <a:rPr lang="en-US" dirty="0"/>
              <a:t> question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11301" y="1077213"/>
            <a:ext cx="3863634" cy="19389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Practical</a:t>
            </a:r>
          </a:p>
          <a:p>
            <a:r>
              <a:rPr lang="en-US" sz="2400" dirty="0"/>
              <a:t>8Fd2 run as circus</a:t>
            </a:r>
          </a:p>
          <a:p>
            <a:r>
              <a:rPr lang="en-GB" sz="1200" b="1" dirty="0"/>
              <a:t>Teacher Demos </a:t>
            </a:r>
          </a:p>
          <a:p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1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185E1C-D079-4287-AB50-03245E140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6" y="0"/>
            <a:ext cx="8964488" cy="51364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1180D7-51D9-4EF6-AF39-FB158187BE4D}"/>
              </a:ext>
            </a:extLst>
          </p:cNvPr>
          <p:cNvSpPr txBox="1"/>
          <p:nvPr/>
        </p:nvSpPr>
        <p:spPr>
          <a:xfrm>
            <a:off x="5796136" y="771550"/>
            <a:ext cx="325810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This is a circus practical you have just 5 mins per station.</a:t>
            </a:r>
          </a:p>
        </p:txBody>
      </p:sp>
    </p:spTree>
    <p:extLst>
      <p:ext uri="{BB962C8B-B14F-4D97-AF65-F5344CB8AC3E}">
        <p14:creationId xmlns:p14="http://schemas.microsoft.com/office/powerpoint/2010/main" val="145452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23F890-94B0-489F-97C5-B07C193EC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5" y="1347614"/>
            <a:ext cx="9055683" cy="3579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4FD50F-917D-49F8-9876-79CA0FBF6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0634"/>
            <a:ext cx="9144001" cy="1214232"/>
          </a:xfrm>
          <a:prstGeom prst="rect">
            <a:avLst/>
          </a:prstGeom>
          <a:ln w="38100">
            <a:solidFill>
              <a:srgbClr val="FF3300"/>
            </a:solidFill>
          </a:ln>
        </p:spPr>
      </p:pic>
    </p:spTree>
    <p:extLst>
      <p:ext uri="{BB962C8B-B14F-4D97-AF65-F5344CB8AC3E}">
        <p14:creationId xmlns:p14="http://schemas.microsoft.com/office/powerpoint/2010/main" val="1892877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67A0F4-061C-4116-889B-C6F858F11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864"/>
            <a:ext cx="8468036" cy="29229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3CA9C7-4B06-4CCB-8198-FA459121E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003798"/>
            <a:ext cx="7582019" cy="1440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3079CF-10B6-45E0-878B-43C333C0CCC3}"/>
              </a:ext>
            </a:extLst>
          </p:cNvPr>
          <p:cNvSpPr txBox="1"/>
          <p:nvPr/>
        </p:nvSpPr>
        <p:spPr>
          <a:xfrm>
            <a:off x="4283968" y="555526"/>
            <a:ext cx="273630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Solid elements only.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0C642-F916-44CD-8FDA-48D09214E550}"/>
              </a:ext>
            </a:extLst>
          </p:cNvPr>
          <p:cNvSpPr txBox="1"/>
          <p:nvPr/>
        </p:nvSpPr>
        <p:spPr>
          <a:xfrm>
            <a:off x="4860032" y="4028459"/>
            <a:ext cx="421196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Use your phone to look up data.</a:t>
            </a:r>
          </a:p>
          <a:p>
            <a:r>
              <a:rPr lang="en-GB" sz="2400" i="1" dirty="0"/>
              <a:t>Remember: same units</a:t>
            </a:r>
          </a:p>
        </p:txBody>
      </p:sp>
    </p:spTree>
    <p:extLst>
      <p:ext uri="{BB962C8B-B14F-4D97-AF65-F5344CB8AC3E}">
        <p14:creationId xmlns:p14="http://schemas.microsoft.com/office/powerpoint/2010/main" val="2767855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A006EB-E4C1-4F55-87D1-72C5EA4F6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" y="-2796"/>
            <a:ext cx="8908932" cy="387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50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9E0AF3-F737-44C0-8F10-DE481539C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95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61361F-049F-46E5-81BB-9BCF6E2E6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95687"/>
            <a:ext cx="5400600" cy="31816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CD85D-47E9-4CD8-8A4E-62F450E0AA1C}"/>
              </a:ext>
            </a:extLst>
          </p:cNvPr>
          <p:cNvSpPr txBox="1"/>
          <p:nvPr/>
        </p:nvSpPr>
        <p:spPr>
          <a:xfrm>
            <a:off x="6012160" y="2139702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are clear trend in physical properties down </a:t>
            </a:r>
            <a:r>
              <a:rPr lang="en-GB" sz="2400" b="1" dirty="0"/>
              <a:t>groups</a:t>
            </a:r>
            <a:r>
              <a:rPr lang="en-GB" sz="2400" dirty="0"/>
              <a:t> but the trend across the </a:t>
            </a:r>
            <a:r>
              <a:rPr lang="en-GB" sz="2400" b="1" dirty="0"/>
              <a:t>periods</a:t>
            </a:r>
            <a:r>
              <a:rPr lang="en-GB" sz="2400" dirty="0"/>
              <a:t> are less obvious</a:t>
            </a:r>
          </a:p>
        </p:txBody>
      </p:sp>
    </p:spTree>
    <p:extLst>
      <p:ext uri="{BB962C8B-B14F-4D97-AF65-F5344CB8AC3E}">
        <p14:creationId xmlns:p14="http://schemas.microsoft.com/office/powerpoint/2010/main" val="155084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7753B0-BE45-46C7-BB0B-B07C6D269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70"/>
            <a:ext cx="8847014" cy="1584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E42273-60F1-4D63-BBB7-7EE40E67E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57413"/>
            <a:ext cx="6336704" cy="373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3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487093-BD66-4E5E-A711-887D7569D208}"/>
              </a:ext>
            </a:extLst>
          </p:cNvPr>
          <p:cNvSpPr txBox="1"/>
          <p:nvPr/>
        </p:nvSpPr>
        <p:spPr>
          <a:xfrm flipH="1"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size of particles is another physical property. Here the trends in the periodic table are more obvious.</a:t>
            </a:r>
          </a:p>
        </p:txBody>
      </p:sp>
      <p:pic>
        <p:nvPicPr>
          <p:cNvPr id="1026" name="Picture 2" descr="https://2012books.lardbucket.org/books/principles-of-general-chemistry-v1.0/section_11/bd05f43d0392ab934fc21044ccca1cfd.jpg">
            <a:extLst>
              <a:ext uri="{FF2B5EF4-FFF2-40B4-BE49-F238E27FC236}">
                <a16:creationId xmlns:a16="http://schemas.microsoft.com/office/drawing/2014/main" id="{808F4E1E-D054-4694-83D0-4FE52FEE0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9549"/>
            <a:ext cx="9144000" cy="42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140FCD-3A5A-4600-9845-AD0D39A1D975}"/>
              </a:ext>
            </a:extLst>
          </p:cNvPr>
          <p:cNvSpPr/>
          <p:nvPr/>
        </p:nvSpPr>
        <p:spPr>
          <a:xfrm flipH="1">
            <a:off x="395536" y="1635646"/>
            <a:ext cx="864096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C298B-0A28-488D-8A02-B344696F0D82}"/>
              </a:ext>
            </a:extLst>
          </p:cNvPr>
          <p:cNvSpPr/>
          <p:nvPr/>
        </p:nvSpPr>
        <p:spPr>
          <a:xfrm flipH="1">
            <a:off x="381167" y="3381507"/>
            <a:ext cx="864096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DFBDD5-29BA-44B3-A9B4-72FE23CE45A0}"/>
              </a:ext>
            </a:extLst>
          </p:cNvPr>
          <p:cNvSpPr/>
          <p:nvPr/>
        </p:nvSpPr>
        <p:spPr>
          <a:xfrm flipH="1">
            <a:off x="430079" y="2712197"/>
            <a:ext cx="864096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A08A76-269E-447D-B599-A7819B8EEB7B}"/>
              </a:ext>
            </a:extLst>
          </p:cNvPr>
          <p:cNvSpPr/>
          <p:nvPr/>
        </p:nvSpPr>
        <p:spPr>
          <a:xfrm flipH="1">
            <a:off x="418857" y="4129935"/>
            <a:ext cx="864096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6675B2-4E37-4BAF-BC4C-2D322DECF61E}"/>
              </a:ext>
            </a:extLst>
          </p:cNvPr>
          <p:cNvSpPr/>
          <p:nvPr/>
        </p:nvSpPr>
        <p:spPr>
          <a:xfrm flipH="1">
            <a:off x="388351" y="4878363"/>
            <a:ext cx="864096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4A683F-7C67-40ED-B40F-5BAD5E32A0BB}"/>
              </a:ext>
            </a:extLst>
          </p:cNvPr>
          <p:cNvSpPr/>
          <p:nvPr/>
        </p:nvSpPr>
        <p:spPr>
          <a:xfrm flipH="1">
            <a:off x="370685" y="2168803"/>
            <a:ext cx="2393417" cy="11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441CE9-A7FE-495F-BD19-C368B6766888}"/>
              </a:ext>
            </a:extLst>
          </p:cNvPr>
          <p:cNvSpPr/>
          <p:nvPr/>
        </p:nvSpPr>
        <p:spPr>
          <a:xfrm flipH="1">
            <a:off x="6314711" y="2156041"/>
            <a:ext cx="2736304" cy="15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39C442-556A-4316-9BD9-CA42EB2AF1CF}"/>
              </a:ext>
            </a:extLst>
          </p:cNvPr>
          <p:cNvCxnSpPr/>
          <p:nvPr/>
        </p:nvCxnSpPr>
        <p:spPr>
          <a:xfrm>
            <a:off x="121873" y="954107"/>
            <a:ext cx="890025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DFE7EE-9C69-4644-9E7E-3A475B202673}"/>
              </a:ext>
            </a:extLst>
          </p:cNvPr>
          <p:cNvCxnSpPr>
            <a:cxnSpLocks/>
          </p:cNvCxnSpPr>
          <p:nvPr/>
        </p:nvCxnSpPr>
        <p:spPr>
          <a:xfrm>
            <a:off x="98434" y="1046736"/>
            <a:ext cx="0" cy="39158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F7E2763-09EA-43AA-97E2-0CE21460E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020"/>
            <a:ext cx="9143999" cy="86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3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26FAB6-B4AB-4E84-8CF6-AB83DBDB5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0" y="123478"/>
            <a:ext cx="9060750" cy="38884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25CA2E-25A6-44D9-9801-A8135413A75F}"/>
              </a:ext>
            </a:extLst>
          </p:cNvPr>
          <p:cNvSpPr txBox="1"/>
          <p:nvPr/>
        </p:nvSpPr>
        <p:spPr>
          <a:xfrm>
            <a:off x="3779912" y="2787774"/>
            <a:ext cx="43204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BC5FB-B9E5-487E-9EA4-D1C1D81D2A0C}"/>
              </a:ext>
            </a:extLst>
          </p:cNvPr>
          <p:cNvSpPr txBox="1"/>
          <p:nvPr/>
        </p:nvSpPr>
        <p:spPr>
          <a:xfrm>
            <a:off x="6516216" y="3651870"/>
            <a:ext cx="165618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5 000 000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A6BF02-FD44-47F1-8379-3AFFE22B70BB}"/>
              </a:ext>
            </a:extLst>
          </p:cNvPr>
          <p:cNvSpPr/>
          <p:nvPr/>
        </p:nvSpPr>
        <p:spPr>
          <a:xfrm>
            <a:off x="396554" y="4157217"/>
            <a:ext cx="5806359" cy="76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Stick this question into your book</a:t>
            </a:r>
          </a:p>
        </p:txBody>
      </p:sp>
    </p:spTree>
    <p:extLst>
      <p:ext uri="{BB962C8B-B14F-4D97-AF65-F5344CB8AC3E}">
        <p14:creationId xmlns:p14="http://schemas.microsoft.com/office/powerpoint/2010/main" val="9338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interesting animal facts">
            <a:extLst>
              <a:ext uri="{FF2B5EF4-FFF2-40B4-BE49-F238E27FC236}">
                <a16:creationId xmlns:a16="http://schemas.microsoft.com/office/drawing/2014/main" id="{A6FF021E-6757-4597-B71E-CFF363883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31567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31567" y="0"/>
            <a:ext cx="2612433" cy="49552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/>
              <a:t>Homework:</a:t>
            </a:r>
          </a:p>
          <a:p>
            <a:r>
              <a:rPr lang="en-GB" sz="2000" dirty="0"/>
              <a:t>8Fd-3 changes of state</a:t>
            </a:r>
          </a:p>
          <a:p>
            <a:r>
              <a:rPr lang="en-GB" sz="2000" dirty="0"/>
              <a:t>8Fd-4 or 7 trends in groups</a:t>
            </a:r>
          </a:p>
          <a:p>
            <a:r>
              <a:rPr lang="en-GB" sz="2000" dirty="0"/>
              <a:t>8Fd-8 tiny measurements</a:t>
            </a:r>
          </a:p>
          <a:p>
            <a:r>
              <a:rPr lang="en-US" sz="2000" dirty="0"/>
              <a:t>Active learn: Exercises 8Fd developing, secure &amp; exceeding</a:t>
            </a:r>
          </a:p>
          <a:p>
            <a:endParaRPr lang="en-GB" sz="3200" b="1" dirty="0"/>
          </a:p>
          <a:p>
            <a:r>
              <a:rPr lang="en-US" sz="3600" b="1" dirty="0"/>
              <a:t>Date due:</a:t>
            </a:r>
          </a:p>
          <a:p>
            <a:endParaRPr lang="en-US" sz="2800" b="1" dirty="0"/>
          </a:p>
          <a:p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875699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2306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words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" y="713414"/>
            <a:ext cx="8798351" cy="437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2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9AE4A3BA-8069-4E6F-ACD4-64810EA832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917E5B0F-9280-4DD1-8C72-296B0682EA8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202974"/>
            <a:ext cx="9143999" cy="3399407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sz="2800" dirty="0"/>
              <a:t>State what happens at a material’s melting, freezing and boiling points.</a:t>
            </a:r>
            <a:endParaRPr lang="en-GB" altLang="en-US" sz="2800" dirty="0">
              <a:solidFill>
                <a:srgbClr val="934C74"/>
              </a:solidFill>
            </a:endParaRP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sz="2800" dirty="0"/>
              <a:t>Use knowledge of melting/freezing and boiling point to predict that state of a substance at a given temperature.</a:t>
            </a:r>
            <a:r>
              <a:rPr lang="en-GB" altLang="en-US" sz="2800" dirty="0"/>
              <a:t>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sz="2800" dirty="0"/>
              <a:t>Identify metals and non-metals by their physical properties.</a:t>
            </a:r>
            <a:r>
              <a:rPr lang="en-GB" altLang="en-US" sz="2800" dirty="0"/>
              <a:t> </a:t>
            </a:r>
          </a:p>
        </p:txBody>
      </p:sp>
      <p:sp>
        <p:nvSpPr>
          <p:cNvPr id="110596" name="Rectangle 5">
            <a:extLst>
              <a:ext uri="{FF2B5EF4-FFF2-40B4-BE49-F238E27FC236}">
                <a16:creationId xmlns:a16="http://schemas.microsoft.com/office/drawing/2014/main" id="{27493DEF-3496-43D3-B1D2-9296D31CE672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9AE4A3BA-8069-4E6F-ACD4-64810EA832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917E5B0F-9280-4DD1-8C72-296B0682EA8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202974"/>
            <a:ext cx="9143999" cy="3399407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sz="2800" dirty="0"/>
              <a:t>State what happens at a material’s melting, freezing and boiling points.</a:t>
            </a:r>
            <a:endParaRPr lang="en-GB" altLang="en-US" sz="2800" dirty="0">
              <a:solidFill>
                <a:srgbClr val="934C74"/>
              </a:solidFill>
            </a:endParaRP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sz="2800" dirty="0"/>
              <a:t>Use knowledge of melting/freezing and boiling point to predict that state of a substance at a given temperature.</a:t>
            </a:r>
            <a:r>
              <a:rPr lang="en-GB" altLang="en-US" sz="2800" dirty="0"/>
              <a:t>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sz="2800" dirty="0"/>
              <a:t>Identify metals and non-metals by their physical properties.</a:t>
            </a:r>
            <a:r>
              <a:rPr lang="en-GB" altLang="en-US" sz="2800" dirty="0"/>
              <a:t> </a:t>
            </a:r>
          </a:p>
        </p:txBody>
      </p:sp>
      <p:sp>
        <p:nvSpPr>
          <p:cNvPr id="110596" name="Rectangle 5">
            <a:extLst>
              <a:ext uri="{FF2B5EF4-FFF2-40B4-BE49-F238E27FC236}">
                <a16:creationId xmlns:a16="http://schemas.microsoft.com/office/drawing/2014/main" id="{27493DEF-3496-43D3-B1D2-9296D31CE672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94751854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0B07D5A6-2064-48EA-B815-68FD9948C5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4B95BFC5-C707-43AB-B681-E1B295060A7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175916"/>
            <a:ext cx="9144000" cy="3628082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Use ideas about the periodic table to identify the positions of metal and non-metal elements.</a:t>
            </a:r>
            <a:endParaRPr lang="en-US" altLang="en-US" sz="2800" dirty="0"/>
          </a:p>
          <a:p>
            <a:pPr marL="403622" lvl="1" indent="-269081">
              <a:spcBef>
                <a:spcPct val="40000"/>
              </a:spcBef>
            </a:pPr>
            <a:r>
              <a:rPr lang="en-US" altLang="en-US" sz="2800" dirty="0"/>
              <a:t>Recall there is usually a regular gradation in physical properties as you go down a group.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sz="2800" dirty="0"/>
              <a:t>Use data to identify trends in physical properties within a group.</a:t>
            </a:r>
            <a:endParaRPr lang="en-GB" altLang="en-US" sz="2800" dirty="0"/>
          </a:p>
        </p:txBody>
      </p:sp>
      <p:sp>
        <p:nvSpPr>
          <p:cNvPr id="111620" name="Rectangle 5">
            <a:extLst>
              <a:ext uri="{FF2B5EF4-FFF2-40B4-BE49-F238E27FC236}">
                <a16:creationId xmlns:a16="http://schemas.microsoft.com/office/drawing/2014/main" id="{C2DB294E-564B-40E6-B0FC-D034CBE150F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27557411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704CD572-A347-4A27-A580-B127BC8491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84FC6819-279A-4F79-B27A-AB7ED4F0182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357312"/>
            <a:ext cx="8964487" cy="3302670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US" altLang="en-US" sz="2800" dirty="0"/>
              <a:t>Recall suitable units to measure particle diameters.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sz="2800" dirty="0"/>
              <a:t>Compare particle sizes to the sizes of common objects.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sz="2800" dirty="0"/>
              <a:t>Describe how the sizes of atoms change in the groups and periods of the periodic table.</a:t>
            </a:r>
            <a:endParaRPr lang="en-GB" altLang="en-US" sz="2800" dirty="0"/>
          </a:p>
        </p:txBody>
      </p:sp>
      <p:sp>
        <p:nvSpPr>
          <p:cNvPr id="112644" name="Rectangle 5">
            <a:extLst>
              <a:ext uri="{FF2B5EF4-FFF2-40B4-BE49-F238E27FC236}">
                <a16:creationId xmlns:a16="http://schemas.microsoft.com/office/drawing/2014/main" id="{CCBA0CC0-535F-432E-AACC-76629D7E4DFE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77299991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0B07D5A6-2064-48EA-B815-68FD9948C5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4B95BFC5-C707-43AB-B681-E1B295060A7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175916"/>
            <a:ext cx="9144000" cy="3628082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Use ideas about the periodic table to identify the positions of metal and non-metal elements.</a:t>
            </a:r>
            <a:endParaRPr lang="en-US" altLang="en-US" sz="2800" dirty="0"/>
          </a:p>
          <a:p>
            <a:pPr marL="403622" lvl="1" indent="-269081">
              <a:spcBef>
                <a:spcPct val="40000"/>
              </a:spcBef>
            </a:pPr>
            <a:r>
              <a:rPr lang="en-US" altLang="en-US" sz="2800" dirty="0"/>
              <a:t>Recall there is usually a regular gradation in physical properties as you go down a group.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sz="2800" dirty="0"/>
              <a:t>Use data to identify trends in physical properties within a group.</a:t>
            </a:r>
            <a:endParaRPr lang="en-GB" altLang="en-US" sz="2800" dirty="0"/>
          </a:p>
        </p:txBody>
      </p:sp>
      <p:sp>
        <p:nvSpPr>
          <p:cNvPr id="111620" name="Rectangle 5">
            <a:extLst>
              <a:ext uri="{FF2B5EF4-FFF2-40B4-BE49-F238E27FC236}">
                <a16:creationId xmlns:a16="http://schemas.microsoft.com/office/drawing/2014/main" id="{C2DB294E-564B-40E6-B0FC-D034CBE150F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704CD572-A347-4A27-A580-B127BC8491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84FC6819-279A-4F79-B27A-AB7ED4F0182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357312"/>
            <a:ext cx="8964487" cy="3302670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US" altLang="en-US" sz="2800" dirty="0"/>
              <a:t>Recall suitable units to measure particle diameters.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sz="2800" dirty="0"/>
              <a:t>Compare particle sizes to the sizes of common objects.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sz="2800" dirty="0"/>
              <a:t>Describe how the sizes of atoms change in the groups and periods of the periodic table.</a:t>
            </a:r>
            <a:endParaRPr lang="en-GB" altLang="en-US" sz="2800" dirty="0"/>
          </a:p>
        </p:txBody>
      </p:sp>
      <p:sp>
        <p:nvSpPr>
          <p:cNvPr id="112644" name="Rectangle 5">
            <a:extLst>
              <a:ext uri="{FF2B5EF4-FFF2-40B4-BE49-F238E27FC236}">
                <a16:creationId xmlns:a16="http://schemas.microsoft.com/office/drawing/2014/main" id="{CCBA0CC0-535F-432E-AACC-76629D7E4DFE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755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u="sng" kern="0" dirty="0">
                <a:solidFill>
                  <a:srgbClr val="000000"/>
                </a:solidFill>
              </a:rPr>
              <a:t>8Fd Physical Trends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48264" y="39459"/>
            <a:ext cx="2189981" cy="804099"/>
          </a:xfrm>
          <a:ln>
            <a:noFill/>
          </a:ln>
        </p:spPr>
        <p:txBody>
          <a:bodyPr/>
          <a:lstStyle/>
          <a:p>
            <a:pPr algn="ctr"/>
            <a:r>
              <a:rPr lang="en-GB" sz="2800" u="sng" dirty="0">
                <a:solidFill>
                  <a:schemeClr val="tx1"/>
                </a:solidFill>
              </a:rPr>
              <a:t>01/08/2018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9860" y="4700935"/>
            <a:ext cx="1809015" cy="415498"/>
            <a:chOff x="253025" y="5447323"/>
            <a:chExt cx="2412020" cy="553997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0" dirty="0">
                  <a:latin typeface="Trebuchet MS" pitchFamily="34" charset="0"/>
                </a:rPr>
                <a:t>@</a:t>
              </a:r>
              <a:r>
                <a:rPr lang="en-GB" sz="2100" b="1" dirty="0" err="1"/>
                <a:t>hpscience</a:t>
              </a:r>
              <a:endParaRPr lang="en-GB" sz="21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2486" y="4723833"/>
            <a:ext cx="2845978" cy="327029"/>
          </a:xfrm>
          <a:prstGeom prst="rect">
            <a:avLst/>
          </a:prstGeom>
        </p:spPr>
      </p:pic>
      <p:pic>
        <p:nvPicPr>
          <p:cNvPr id="15" name="Picture 14" descr="yt-brand-standard-logo-95x40.pn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47702" y="4698919"/>
            <a:ext cx="857891" cy="36121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D38C9C0-FF5B-45CC-B0FD-BCFDBDAC90AB}"/>
              </a:ext>
            </a:extLst>
          </p:cNvPr>
          <p:cNvGrpSpPr/>
          <p:nvPr/>
        </p:nvGrpSpPr>
        <p:grpSpPr>
          <a:xfrm>
            <a:off x="3429000" y="843558"/>
            <a:ext cx="2171700" cy="3791794"/>
            <a:chOff x="3429000" y="1"/>
            <a:chExt cx="2171700" cy="5143499"/>
          </a:xfrm>
        </p:grpSpPr>
        <p:pic>
          <p:nvPicPr>
            <p:cNvPr id="17" name="Picture 6" descr="http://helloworldbea.files.wordpress.com/2008/05/watervapor.jpg">
              <a:extLst>
                <a:ext uri="{FF2B5EF4-FFF2-40B4-BE49-F238E27FC236}">
                  <a16:creationId xmlns:a16="http://schemas.microsoft.com/office/drawing/2014/main" id="{1E6E7C13-962A-429C-81E4-4A203BF43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29000" y="1"/>
              <a:ext cx="2171700" cy="1371600"/>
            </a:xfrm>
            <a:prstGeom prst="rect">
              <a:avLst/>
            </a:prstGeom>
            <a:noFill/>
          </p:spPr>
        </p:pic>
        <p:pic>
          <p:nvPicPr>
            <p:cNvPr id="18" name="Picture 4" descr="http://farfalle1.files.wordpress.com/2008/12/s_glass_of_water1.jpg">
              <a:extLst>
                <a:ext uri="{FF2B5EF4-FFF2-40B4-BE49-F238E27FC236}">
                  <a16:creationId xmlns:a16="http://schemas.microsoft.com/office/drawing/2014/main" id="{2CD36468-8763-43E5-9551-CE2B763C2C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429000" y="1943101"/>
              <a:ext cx="2171700" cy="1364456"/>
            </a:xfrm>
            <a:prstGeom prst="rect">
              <a:avLst/>
            </a:prstGeom>
            <a:noFill/>
          </p:spPr>
        </p:pic>
        <p:pic>
          <p:nvPicPr>
            <p:cNvPr id="19" name="Picture 2" descr="http://www.ffnn.nl/media/services/graphics-design/glacier-logo/icecube2.jpg">
              <a:extLst>
                <a:ext uri="{FF2B5EF4-FFF2-40B4-BE49-F238E27FC236}">
                  <a16:creationId xmlns:a16="http://schemas.microsoft.com/office/drawing/2014/main" id="{15663214-5FDD-4F6B-BCF8-1590AA5DE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429000" y="3771900"/>
              <a:ext cx="2171700" cy="1371600"/>
            </a:xfrm>
            <a:prstGeom prst="rect">
              <a:avLst/>
            </a:prstGeom>
            <a:noFill/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F4AE219-DCB3-4E35-8192-71D501402435}"/>
                </a:ext>
              </a:extLst>
            </p:cNvPr>
            <p:cNvSpPr txBox="1"/>
            <p:nvPr/>
          </p:nvSpPr>
          <p:spPr>
            <a:xfrm>
              <a:off x="3829050" y="4057650"/>
              <a:ext cx="1543050" cy="78483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500" b="1" dirty="0"/>
                <a:t>solid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849B05-2C59-4BC9-8107-4A868AD3279D}"/>
                </a:ext>
              </a:extLst>
            </p:cNvPr>
            <p:cNvSpPr txBox="1"/>
            <p:nvPr/>
          </p:nvSpPr>
          <p:spPr>
            <a:xfrm>
              <a:off x="3829050" y="2228850"/>
              <a:ext cx="1543050" cy="78483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500" b="1" dirty="0"/>
                <a:t>liquid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BE3BF2-E5A9-4523-A8EF-5B14C6868086}"/>
                </a:ext>
              </a:extLst>
            </p:cNvPr>
            <p:cNvSpPr txBox="1"/>
            <p:nvPr/>
          </p:nvSpPr>
          <p:spPr>
            <a:xfrm>
              <a:off x="3829050" y="228600"/>
              <a:ext cx="1543050" cy="78483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500" b="1" dirty="0"/>
                <a:t>gas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844DA7-99A7-43A4-8DF4-2AB502DAEC82}"/>
              </a:ext>
            </a:extLst>
          </p:cNvPr>
          <p:cNvGrpSpPr/>
          <p:nvPr/>
        </p:nvGrpSpPr>
        <p:grpSpPr>
          <a:xfrm>
            <a:off x="2343150" y="843558"/>
            <a:ext cx="4229100" cy="3791794"/>
            <a:chOff x="2343150" y="342900"/>
            <a:chExt cx="4229100" cy="4686300"/>
          </a:xfrm>
        </p:grpSpPr>
        <p:sp>
          <p:nvSpPr>
            <p:cNvPr id="24" name="Curved Left Arrow 12">
              <a:extLst>
                <a:ext uri="{FF2B5EF4-FFF2-40B4-BE49-F238E27FC236}">
                  <a16:creationId xmlns:a16="http://schemas.microsoft.com/office/drawing/2014/main" id="{90DCF48A-0FFC-4CA9-A9DD-94726F1A394E}"/>
                </a:ext>
              </a:extLst>
            </p:cNvPr>
            <p:cNvSpPr/>
            <p:nvPr/>
          </p:nvSpPr>
          <p:spPr>
            <a:xfrm flipV="1">
              <a:off x="5829300" y="342900"/>
              <a:ext cx="742950" cy="2286000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solidFill>
                  <a:schemeClr val="tx1"/>
                </a:solidFill>
              </a:endParaRPr>
            </a:p>
          </p:txBody>
        </p:sp>
        <p:sp>
          <p:nvSpPr>
            <p:cNvPr id="25" name="Curved Left Arrow 13">
              <a:extLst>
                <a:ext uri="{FF2B5EF4-FFF2-40B4-BE49-F238E27FC236}">
                  <a16:creationId xmlns:a16="http://schemas.microsoft.com/office/drawing/2014/main" id="{09D7FA52-F446-4C3B-A7E9-FCAB7D4B4B7B}"/>
                </a:ext>
              </a:extLst>
            </p:cNvPr>
            <p:cNvSpPr/>
            <p:nvPr/>
          </p:nvSpPr>
          <p:spPr>
            <a:xfrm flipV="1">
              <a:off x="5829300" y="2686050"/>
              <a:ext cx="742950" cy="2286000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solidFill>
                  <a:schemeClr val="tx1"/>
                </a:solidFill>
              </a:endParaRPr>
            </a:p>
          </p:txBody>
        </p:sp>
        <p:sp>
          <p:nvSpPr>
            <p:cNvPr id="26" name="Curved Right Arrow 14">
              <a:extLst>
                <a:ext uri="{FF2B5EF4-FFF2-40B4-BE49-F238E27FC236}">
                  <a16:creationId xmlns:a16="http://schemas.microsoft.com/office/drawing/2014/main" id="{8685CE3D-53F2-4A32-ABFA-844970F87EA4}"/>
                </a:ext>
              </a:extLst>
            </p:cNvPr>
            <p:cNvSpPr/>
            <p:nvPr/>
          </p:nvSpPr>
          <p:spPr>
            <a:xfrm>
              <a:off x="2343150" y="457200"/>
              <a:ext cx="800100" cy="222885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solidFill>
                  <a:schemeClr val="tx1"/>
                </a:solidFill>
              </a:endParaRPr>
            </a:p>
          </p:txBody>
        </p:sp>
        <p:sp>
          <p:nvSpPr>
            <p:cNvPr id="27" name="Curved Right Arrow 15">
              <a:extLst>
                <a:ext uri="{FF2B5EF4-FFF2-40B4-BE49-F238E27FC236}">
                  <a16:creationId xmlns:a16="http://schemas.microsoft.com/office/drawing/2014/main" id="{311BA5B1-0380-4D7C-A308-AAA5ABC626D7}"/>
                </a:ext>
              </a:extLst>
            </p:cNvPr>
            <p:cNvSpPr/>
            <p:nvPr/>
          </p:nvSpPr>
          <p:spPr>
            <a:xfrm>
              <a:off x="2400300" y="2800350"/>
              <a:ext cx="800100" cy="222885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BD625FF-B03C-4B19-B1DF-DD81DE6C2B8E}"/>
              </a:ext>
            </a:extLst>
          </p:cNvPr>
          <p:cNvSpPr txBox="1"/>
          <p:nvPr/>
        </p:nvSpPr>
        <p:spPr>
          <a:xfrm>
            <a:off x="6800850" y="1012081"/>
            <a:ext cx="23373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Add the names of the changes of state to your diagram.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2479D3-85C7-4FFD-BBF7-F776835133F3}"/>
              </a:ext>
            </a:extLst>
          </p:cNvPr>
          <p:cNvSpPr txBox="1"/>
          <p:nvPr/>
        </p:nvSpPr>
        <p:spPr>
          <a:xfrm>
            <a:off x="110605" y="1048256"/>
            <a:ext cx="1725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Copy the diagram</a:t>
            </a:r>
          </a:p>
        </p:txBody>
      </p:sp>
    </p:spTree>
    <p:extLst>
      <p:ext uri="{BB962C8B-B14F-4D97-AF65-F5344CB8AC3E}">
        <p14:creationId xmlns:p14="http://schemas.microsoft.com/office/powerpoint/2010/main" val="36976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AC78E7E-4655-40C5-B431-AC4D987B7ACC}"/>
              </a:ext>
            </a:extLst>
          </p:cNvPr>
          <p:cNvGrpSpPr/>
          <p:nvPr/>
        </p:nvGrpSpPr>
        <p:grpSpPr>
          <a:xfrm>
            <a:off x="3429000" y="1"/>
            <a:ext cx="2171700" cy="5143499"/>
            <a:chOff x="3429000" y="1"/>
            <a:chExt cx="2171700" cy="5143499"/>
          </a:xfrm>
        </p:grpSpPr>
        <p:pic>
          <p:nvPicPr>
            <p:cNvPr id="17414" name="Picture 6" descr="http://helloworldbea.files.wordpress.com/2008/05/watervapo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1"/>
              <a:ext cx="2171700" cy="1371600"/>
            </a:xfrm>
            <a:prstGeom prst="rect">
              <a:avLst/>
            </a:prstGeom>
            <a:noFill/>
          </p:spPr>
        </p:pic>
        <p:pic>
          <p:nvPicPr>
            <p:cNvPr id="17412" name="Picture 4" descr="http://farfalle1.files.wordpress.com/2008/12/s_glass_of_water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1943101"/>
              <a:ext cx="2171700" cy="1364456"/>
            </a:xfrm>
            <a:prstGeom prst="rect">
              <a:avLst/>
            </a:prstGeom>
            <a:noFill/>
          </p:spPr>
        </p:pic>
        <p:pic>
          <p:nvPicPr>
            <p:cNvPr id="17410" name="Picture 2" descr="http://www.ffnn.nl/media/services/graphics-design/glacier-logo/icecube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9000" y="3771900"/>
              <a:ext cx="2171700" cy="13716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829050" y="4057650"/>
              <a:ext cx="1543050" cy="78483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500" b="1" dirty="0"/>
                <a:t>solid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29050" y="2228850"/>
              <a:ext cx="1543050" cy="78483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500" b="1" dirty="0"/>
                <a:t>liquid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29050" y="228600"/>
              <a:ext cx="1543050" cy="78483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500" b="1" dirty="0"/>
                <a:t>gas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2AAC20-82DC-44EF-8A55-FF2A173C4029}"/>
              </a:ext>
            </a:extLst>
          </p:cNvPr>
          <p:cNvGrpSpPr/>
          <p:nvPr/>
        </p:nvGrpSpPr>
        <p:grpSpPr>
          <a:xfrm>
            <a:off x="2343150" y="342900"/>
            <a:ext cx="4229100" cy="4686300"/>
            <a:chOff x="2343150" y="342900"/>
            <a:chExt cx="4229100" cy="4686300"/>
          </a:xfrm>
        </p:grpSpPr>
        <p:sp>
          <p:nvSpPr>
            <p:cNvPr id="13" name="Curved Left Arrow 12"/>
            <p:cNvSpPr/>
            <p:nvPr/>
          </p:nvSpPr>
          <p:spPr>
            <a:xfrm flipV="1">
              <a:off x="5829300" y="342900"/>
              <a:ext cx="742950" cy="2286000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solidFill>
                  <a:schemeClr val="tx1"/>
                </a:solidFill>
              </a:endParaRPr>
            </a:p>
          </p:txBody>
        </p:sp>
        <p:sp>
          <p:nvSpPr>
            <p:cNvPr id="14" name="Curved Left Arrow 13"/>
            <p:cNvSpPr/>
            <p:nvPr/>
          </p:nvSpPr>
          <p:spPr>
            <a:xfrm flipV="1">
              <a:off x="5829300" y="2686050"/>
              <a:ext cx="742950" cy="2286000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solidFill>
                  <a:schemeClr val="tx1"/>
                </a:solidFill>
              </a:endParaRPr>
            </a:p>
          </p:txBody>
        </p:sp>
        <p:sp>
          <p:nvSpPr>
            <p:cNvPr id="15" name="Curved Right Arrow 14"/>
            <p:cNvSpPr/>
            <p:nvPr/>
          </p:nvSpPr>
          <p:spPr>
            <a:xfrm>
              <a:off x="2343150" y="457200"/>
              <a:ext cx="800100" cy="222885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solidFill>
                  <a:schemeClr val="tx1"/>
                </a:solidFill>
              </a:endParaRPr>
            </a:p>
          </p:txBody>
        </p:sp>
        <p:sp>
          <p:nvSpPr>
            <p:cNvPr id="16" name="Curved Right Arrow 15"/>
            <p:cNvSpPr/>
            <p:nvPr/>
          </p:nvSpPr>
          <p:spPr>
            <a:xfrm>
              <a:off x="2400300" y="2800350"/>
              <a:ext cx="800100" cy="222885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715000" y="3771900"/>
            <a:ext cx="742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FF0000"/>
                </a:solidFill>
                <a:latin typeface="Mufferaw" pitchFamily="66" charset="0"/>
              </a:rPr>
              <a:t>Heat up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5000" y="1428750"/>
            <a:ext cx="742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Mufferaw" pitchFamily="66" charset="0"/>
              </a:rPr>
              <a:t>Heat</a:t>
            </a:r>
            <a:r>
              <a:rPr lang="en-GB" sz="2100" b="1" dirty="0">
                <a:solidFill>
                  <a:srgbClr val="FF0000"/>
                </a:solidFill>
                <a:latin typeface="Mufferaw" pitchFamily="66" charset="0"/>
              </a:rPr>
              <a:t> up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71750" y="3829050"/>
            <a:ext cx="857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1">
                    <a:lumMod val="75000"/>
                  </a:schemeClr>
                </a:solidFill>
                <a:latin typeface="Mufferaw" pitchFamily="66" charset="0"/>
              </a:rPr>
              <a:t>cool down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4600" y="1428750"/>
            <a:ext cx="857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1">
                    <a:lumMod val="75000"/>
                  </a:schemeClr>
                </a:solidFill>
                <a:latin typeface="Mufferaw" pitchFamily="66" charset="0"/>
              </a:rPr>
              <a:t>cool down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15000" y="3028950"/>
            <a:ext cx="2286000" cy="7848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45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Melting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15000" y="628650"/>
            <a:ext cx="21717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Boiling or evaporation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43000" y="571500"/>
            <a:ext cx="2171700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Condensing</a:t>
            </a:r>
            <a:r>
              <a:rPr lang="en-GB" sz="3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3000" y="3257551"/>
            <a:ext cx="21717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Freezing </a:t>
            </a:r>
            <a:r>
              <a:rPr lang="en-GB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tpub.com/math1/4.htm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950" y="0"/>
            <a:ext cx="3361506" cy="51435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0"/>
            <a:ext cx="4536504" cy="5143500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Melting point</a:t>
            </a:r>
          </a:p>
          <a:p>
            <a:pPr>
              <a:buNone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-  The temperature a substance begins to change from a solid to a liquid</a:t>
            </a:r>
          </a:p>
          <a:p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Boiling point</a:t>
            </a:r>
          </a:p>
          <a:p>
            <a:pPr>
              <a:buNone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-  The temperature a substance begins to change from a liquid to a gas</a:t>
            </a: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Freezing point</a:t>
            </a:r>
          </a:p>
          <a:p>
            <a:pPr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-  The temperature a substance begins to change from a liquid to a gas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2057400"/>
            <a:ext cx="5184576" cy="107721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Which two points are the same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D50E19D-ACD6-426D-AAAA-49E4F4FF8C42}"/>
              </a:ext>
            </a:extLst>
          </p:cNvPr>
          <p:cNvSpPr/>
          <p:nvPr/>
        </p:nvSpPr>
        <p:spPr>
          <a:xfrm>
            <a:off x="7424357" y="837337"/>
            <a:ext cx="1628776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/>
              </a:rPr>
              <a:t>https://www.twig-world.com/film/changing-states-of-matter-1472/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3560" name="Picture 8" descr="http://www.cvilleindustries.com/gold-leaf/1%20Mel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9101" y="1143000"/>
            <a:ext cx="3593306" cy="3186113"/>
          </a:xfrm>
          <a:prstGeom prst="rect">
            <a:avLst/>
          </a:prstGeom>
          <a:noFill/>
        </p:spPr>
      </p:pic>
      <p:pic>
        <p:nvPicPr>
          <p:cNvPr id="23564" name="Picture 12" descr="http://farm3.static.flickr.com/2118/2507019327_95897f274a.jpg?v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3600450"/>
            <a:ext cx="2571750" cy="15430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 different substances have the same melting and boiling points?</a:t>
            </a:r>
          </a:p>
        </p:txBody>
      </p:sp>
      <p:pic>
        <p:nvPicPr>
          <p:cNvPr id="23556" name="Picture 4" descr="http://joyerickson.files.wordpress.com/2008/04/boiling-tea-kett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771650"/>
            <a:ext cx="2121694" cy="3186113"/>
          </a:xfrm>
          <a:prstGeom prst="rect">
            <a:avLst/>
          </a:prstGeom>
          <a:noFill/>
        </p:spPr>
      </p:pic>
      <p:pic>
        <p:nvPicPr>
          <p:cNvPr id="23554" name="Picture 2" descr="http://drdavescience.files.wordpress.com/2007/08/melting-i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1257300"/>
            <a:ext cx="1785938" cy="17859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99" y="3200400"/>
            <a:ext cx="2160047" cy="7155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50" dirty="0">
                <a:solidFill>
                  <a:schemeClr val="bg1"/>
                </a:solidFill>
              </a:rPr>
              <a:t>Water</a:t>
            </a:r>
          </a:p>
        </p:txBody>
      </p:sp>
      <p:pic>
        <p:nvPicPr>
          <p:cNvPr id="23562" name="Picture 10" descr="http://nevada-outback-gems.com/Reference_pages/gold_ba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6129338" y="3271838"/>
            <a:ext cx="2114550" cy="16287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6250" y="1714500"/>
            <a:ext cx="1428750" cy="7155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050" dirty="0">
                <a:solidFill>
                  <a:schemeClr val="bg1"/>
                </a:solidFill>
              </a:rPr>
              <a:t>Gold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86250" y="2400300"/>
            <a:ext cx="1877437" cy="553998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</a:rPr>
              <a:t>1064.18 °C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86250" y="2914650"/>
            <a:ext cx="1388522" cy="553998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</a:rPr>
              <a:t>2856 °C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3001" y="3886200"/>
            <a:ext cx="801823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</a:rPr>
              <a:t>0 °C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1" y="4400550"/>
            <a:ext cx="1192955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</a:rPr>
              <a:t>100 °C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0"/>
            <a:ext cx="8507288" cy="51297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68580" tIns="34290" rIns="68580" bIns="34290" rtlCol="0" anchor="ctr">
            <a:noAutofit/>
          </a:bodyPr>
          <a:lstStyle/>
          <a:p>
            <a:pPr defTabSz="6858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40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Different substances have the different melting and boiling points</a:t>
            </a:r>
          </a:p>
          <a:p>
            <a:pPr defTabSz="685800">
              <a:spcBef>
                <a:spcPct val="0"/>
              </a:spcBef>
              <a:defRPr/>
            </a:pPr>
            <a:endParaRPr lang="en-GB" sz="40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6858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40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Melting points are used to identify different substances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D [359106] Zoom resource">
            <a:extLst>
              <a:ext uri="{FF2B5EF4-FFF2-40B4-BE49-F238E27FC236}">
                <a16:creationId xmlns:a16="http://schemas.microsoft.com/office/drawing/2014/main" id="{1F628C34-DE19-4FA1-9C65-86A4331A8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" y="785212"/>
            <a:ext cx="9141054" cy="43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D4C8F3-E40E-4755-9257-F37FA3BB9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60647" y="-2285386"/>
            <a:ext cx="4878488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       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BA397-849B-4861-9921-6952E7F06652}"/>
              </a:ext>
            </a:extLst>
          </p:cNvPr>
          <p:cNvSpPr txBox="1"/>
          <p:nvPr/>
        </p:nvSpPr>
        <p:spPr>
          <a:xfrm>
            <a:off x="-4765" y="-30889"/>
            <a:ext cx="6737005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This graph shows temperature change as sulphur is heated. Why are there flat sections on the graph?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18994E-E59E-4B95-9B87-1D21310A455F}"/>
              </a:ext>
            </a:extLst>
          </p:cNvPr>
          <p:cNvSpPr/>
          <p:nvPr/>
        </p:nvSpPr>
        <p:spPr>
          <a:xfrm>
            <a:off x="1141905" y="1059582"/>
            <a:ext cx="3718127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2A24E-0E82-4EFF-AF8B-83DEC31113F5}"/>
              </a:ext>
            </a:extLst>
          </p:cNvPr>
          <p:cNvSpPr/>
          <p:nvPr/>
        </p:nvSpPr>
        <p:spPr>
          <a:xfrm>
            <a:off x="5724128" y="2643758"/>
            <a:ext cx="3070055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109B18-5E86-45D5-9D0A-F7AF85F4F7EB}"/>
              </a:ext>
            </a:extLst>
          </p:cNvPr>
          <p:cNvSpPr/>
          <p:nvPr/>
        </p:nvSpPr>
        <p:spPr>
          <a:xfrm>
            <a:off x="5724127" y="2643758"/>
            <a:ext cx="3070055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Stick in your graph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1353F-29E7-45CD-BF96-129D976FFDD5}"/>
              </a:ext>
            </a:extLst>
          </p:cNvPr>
          <p:cNvSpPr txBox="1"/>
          <p:nvPr/>
        </p:nvSpPr>
        <p:spPr>
          <a:xfrm>
            <a:off x="6732240" y="0"/>
            <a:ext cx="239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video from p98 on active book</a:t>
            </a:r>
          </a:p>
        </p:txBody>
      </p:sp>
    </p:spTree>
    <p:extLst>
      <p:ext uri="{BB962C8B-B14F-4D97-AF65-F5344CB8AC3E}">
        <p14:creationId xmlns:p14="http://schemas.microsoft.com/office/powerpoint/2010/main" val="213193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689</Words>
  <Application>Microsoft Office PowerPoint</Application>
  <PresentationFormat>On-screen Show (16:9)</PresentationFormat>
  <Paragraphs>101</Paragraphs>
  <Slides>22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ＭＳ Ｐゴシック</vt:lpstr>
      <vt:lpstr>Arial</vt:lpstr>
      <vt:lpstr>Arial Black</vt:lpstr>
      <vt:lpstr>Calibri</vt:lpstr>
      <vt:lpstr>Comic Sans MS</vt:lpstr>
      <vt:lpstr>Helvetica Neue</vt:lpstr>
      <vt:lpstr>Mufferaw</vt:lpstr>
      <vt:lpstr>Trebuchet MS</vt:lpstr>
      <vt:lpstr>Verdana</vt:lpstr>
      <vt:lpstr>Wingdings</vt:lpstr>
      <vt:lpstr>Office Theme</vt:lpstr>
      <vt:lpstr>3_Default Design</vt:lpstr>
      <vt:lpstr>5_Default Design</vt:lpstr>
      <vt:lpstr>6_Default Design</vt:lpstr>
      <vt:lpstr>7_Default Design</vt:lpstr>
      <vt:lpstr>2_Default Design</vt:lpstr>
      <vt:lpstr>8_Default Design</vt:lpstr>
      <vt:lpstr>9_Default Design</vt:lpstr>
      <vt:lpstr>10_Default Design</vt:lpstr>
      <vt:lpstr>4_Default Design</vt:lpstr>
      <vt:lpstr>Resources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Do different substances have the same melting and boiling points?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morag mccallum</cp:lastModifiedBy>
  <cp:revision>174</cp:revision>
  <cp:lastPrinted>2017-10-17T09:10:55Z</cp:lastPrinted>
  <dcterms:created xsi:type="dcterms:W3CDTF">2016-06-16T11:38:20Z</dcterms:created>
  <dcterms:modified xsi:type="dcterms:W3CDTF">2018-08-06T15:55:04Z</dcterms:modified>
</cp:coreProperties>
</file>