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59" r:id="rId9"/>
    <p:sldId id="263" r:id="rId10"/>
    <p:sldId id="260" r:id="rId11"/>
    <p:sldId id="261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7F616-821E-29D1-BCE2-578FC02B057B}" v="306" dt="2021-10-03T09:39:44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6D14-5B06-41E8-AF35-0E70EF238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325F6-5999-4BD2-ADC2-DBA02F1B9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EE1D5-D317-4820-90C3-1346A6AB8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97CA7-73B1-4EC0-A13C-27A493A4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4B2FD-02D8-4273-8F49-586E033F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1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B1D60-4980-42A3-9B57-4E083373F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B3291-4B6C-4BED-B80B-82E577433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A0CBD-2A94-44AE-9778-40C3885E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9F0C7-72FE-459B-9813-5FC4DD25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373F8-C588-426A-BE10-8DD6650B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9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FDBCE-728B-4E0E-B926-6B52F32B9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8D399-F955-40AB-B4DC-9CD4B2B1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0B9F6-59ED-4B1B-865E-7238B234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2BAE5-600E-435F-85C3-06E270E8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90979-8024-41CC-A55E-B5C6C6AF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87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837C-43B4-4D5F-AEFE-93A0AA93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93FE-70B0-482E-8D3D-22DCFCBFF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D5CE7-7BF2-4C96-ADA3-BAD5469E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2D380-BF48-4255-A1C0-E76F6AFF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3AA18-82A1-4761-809D-97C7A75AA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7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37EF4-681B-4593-8D59-1E4FA260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24253-A8EF-4561-9B35-1DF523F74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2236-0363-4222-8B31-B2A8806BC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AA191-43D4-4DF2-8AC8-3D456CB0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4A892-3DCB-458C-8B02-1D1ABD63E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8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2B6CF-5C03-4144-813B-2195945E4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C33C4-9B79-410D-9EE1-121E8A550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D4E9C-C302-4DC8-975E-FD2E97927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8E26F-1840-4332-A867-32A5B12D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F6E6C-2C7D-4E77-B1EA-74D51F18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C8EF2-E5D3-42A0-8A00-F8E41D92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6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D222-9359-4FBC-874A-FF4B5462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5ED8F-3569-43E1-B55F-8A5E30FDD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08C43-BBC0-473B-9431-15ABFBA8B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C7AC1-ED28-4C5B-8A42-106A347F4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EAF26-1B2F-4D59-B999-ECCBBF5B3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2AFDA2-6042-489F-BF6E-B64ECF13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1E202-17F7-43F0-86CA-1FE0964F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4D340E-80EE-4FAC-A756-C6903DCF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6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12F0-046B-49B8-A4CC-A305F1575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024F1-0637-4E8B-98D9-6C828FCC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27F66-4209-402E-A6EE-AC4D036E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7B8A1-C655-4E1B-83DC-3DA35E951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85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49230-C6BC-4DE6-9012-88DCA1DB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6EADA-4A0F-4B2A-891A-472410E7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EB30E-81CB-4B79-A36A-4C9046C9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2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C98FB-A190-4A0D-9946-B797DADE1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65-6551-40E7-9203-CEA53F2DD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02FE3-8676-4B4D-B1A3-7DCE6F17D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C1BB0-596E-423D-AEC7-787B310D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F3CFC-CCF7-464F-AAB3-7DC12A53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0D901-C84F-4997-87EB-1DB842FF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90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A232-77F8-4EF4-B880-FB3B91AD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BDFC01-8B5D-42E2-B6A4-EAF2978BA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9FFB5-56CE-4DFD-B867-1B4A5EF2B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966509-713B-43B1-9616-8E03591E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8229E-0DF0-43D1-9F4F-C4A8922F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8C094-A087-452B-8D63-50A07AE5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03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445F6-644E-4909-9CCF-7F252ADA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68F54-3182-463C-A6F9-C4E5B114A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20A9B-65A4-41DD-9563-40BE9338A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724BD-AA47-429B-A952-A813F8B711C2}" type="datetimeFigureOut">
              <a:rPr lang="en-GB" smtClean="0"/>
              <a:t>12/10/2021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66CB9-3F20-4C2D-9649-E2BFDA5A3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B022D-D932-42EE-8345-B29022759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6C57-776A-49AA-A3B2-AECBE7C86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8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North_Africa" TargetMode="External"/><Relationship Id="rId13" Type="http://schemas.openxmlformats.org/officeDocument/2006/relationships/hyperlink" Target="https://en.wikipedia.org/wiki/Orientalism_(book)#cite_note-1" TargetMode="External"/><Relationship Id="rId18" Type="http://schemas.openxmlformats.org/officeDocument/2006/relationships/hyperlink" Target="https://en.wikipedia.org/wiki/Colonialism" TargetMode="External"/><Relationship Id="rId3" Type="http://schemas.openxmlformats.org/officeDocument/2006/relationships/hyperlink" Target="https://en.wikipedia.org/wiki/Orientalism" TargetMode="External"/><Relationship Id="rId7" Type="http://schemas.openxmlformats.org/officeDocument/2006/relationships/hyperlink" Target="https://en.wikipedia.org/wiki/Asia" TargetMode="External"/><Relationship Id="rId12" Type="http://schemas.openxmlformats.org/officeDocument/2006/relationships/hyperlink" Target="https://en.wikipedia.org/wiki/Power_(social_and_political)" TargetMode="External"/><Relationship Id="rId17" Type="http://schemas.openxmlformats.org/officeDocument/2006/relationships/hyperlink" Target="https://en.wikipedia.org/wiki/Arabic_culture" TargetMode="External"/><Relationship Id="rId2" Type="http://schemas.openxmlformats.org/officeDocument/2006/relationships/hyperlink" Target="https://en.wikipedia.org/wiki/Edward_W._Said" TargetMode="External"/><Relationship Id="rId16" Type="http://schemas.openxmlformats.org/officeDocument/2006/relationships/hyperlink" Target="https://en.wikipedia.org/wiki/Internalization" TargetMode="External"/><Relationship Id="rId20" Type="http://schemas.openxmlformats.org/officeDocument/2006/relationships/hyperlink" Target="https://en.wikipedia.org/wiki/Orientalism_(book)#cite_note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Orient" TargetMode="External"/><Relationship Id="rId11" Type="http://schemas.openxmlformats.org/officeDocument/2006/relationships/hyperlink" Target="https://en.wikipedia.org/wiki/Imperialism" TargetMode="External"/><Relationship Id="rId5" Type="http://schemas.openxmlformats.org/officeDocument/2006/relationships/hyperlink" Target="https://en.wikipedia.org/wiki/Western_world" TargetMode="External"/><Relationship Id="rId15" Type="http://schemas.openxmlformats.org/officeDocument/2006/relationships/hyperlink" Target="https://en.wikipedia.org/wiki/Satrapy" TargetMode="External"/><Relationship Id="rId10" Type="http://schemas.openxmlformats.org/officeDocument/2006/relationships/hyperlink" Target="https://en.wikipedia.org/wiki/Eastern_World" TargetMode="External"/><Relationship Id="rId19" Type="http://schemas.openxmlformats.org/officeDocument/2006/relationships/hyperlink" Target="https://en.wikipedia.org/wiki/Joseph_Conrad" TargetMode="External"/><Relationship Id="rId4" Type="http://schemas.openxmlformats.org/officeDocument/2006/relationships/hyperlink" Target="https://en.wikipedia.org/wiki/Critical_theory" TargetMode="External"/><Relationship Id="rId9" Type="http://schemas.openxmlformats.org/officeDocument/2006/relationships/hyperlink" Target="https://en.wikipedia.org/wiki/Middle_East" TargetMode="External"/><Relationship Id="rId14" Type="http://schemas.openxmlformats.org/officeDocument/2006/relationships/hyperlink" Target="https://en.wikipedia.org/wiki/Ruling_clas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BDB2-9798-419B-B2D6-2CC6C1143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Is there Institutional Racism in the UN and Global politics</a:t>
            </a:r>
            <a:br>
              <a:rPr lang="en-GB" dirty="0"/>
            </a:br>
            <a:r>
              <a:rPr lang="en-GB" dirty="0"/>
              <a:t>and what can we do about 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3E6F7-9DF7-477C-8E5F-6B80915C06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294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D8F4F-D301-4EAB-8A6F-B96675A8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Tasks.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D1D3-B99E-48D4-A9FA-BFEEB4CCB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Note all of these issues will be expanded upon during the Year 13 government and politics course.</a:t>
            </a:r>
          </a:p>
        </p:txBody>
      </p:sp>
    </p:spTree>
    <p:extLst>
      <p:ext uri="{BB962C8B-B14F-4D97-AF65-F5344CB8AC3E}">
        <p14:creationId xmlns:p14="http://schemas.microsoft.com/office/powerpoint/2010/main" val="290855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B279-3C1A-4985-AC02-AC1F7E1C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Aims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147B-E072-4F98-A001-165B62C06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To recognise the issues of Institutional racism in the international or Global system?</a:t>
            </a:r>
          </a:p>
        </p:txBody>
      </p:sp>
    </p:spTree>
    <p:extLst>
      <p:ext uri="{BB962C8B-B14F-4D97-AF65-F5344CB8AC3E}">
        <p14:creationId xmlns:p14="http://schemas.microsoft.com/office/powerpoint/2010/main" val="395084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251A3-B4AE-4AD6-81A9-D1420E32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B5F3C-FE95-4506-9E60-B258E4BB2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“Under contemporary international law, all states are equal, but some states are more equal than others”.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 might this lead to Institutional Racism</a:t>
            </a:r>
          </a:p>
        </p:txBody>
      </p:sp>
    </p:spTree>
    <p:extLst>
      <p:ext uri="{BB962C8B-B14F-4D97-AF65-F5344CB8AC3E}">
        <p14:creationId xmlns:p14="http://schemas.microsoft.com/office/powerpoint/2010/main" val="32695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3665-C7B4-4A5F-9383-8AEAB80F3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4551"/>
            <a:ext cx="10515600" cy="540241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i="1" dirty="0"/>
              <a:t>Orientalism</a:t>
            </a:r>
            <a:r>
              <a:rPr lang="en-US" dirty="0"/>
              <a:t> is a 1978 book by </a:t>
            </a:r>
            <a:r>
              <a:rPr lang="en-US" dirty="0">
                <a:hlinkClick r:id="rId2" tooltip="Edward W. Said"/>
              </a:rPr>
              <a:t>Edward W. Said</a:t>
            </a:r>
            <a:r>
              <a:rPr lang="en-US" dirty="0"/>
              <a:t>, in which the author establishes the eponymous term "</a:t>
            </a:r>
            <a:r>
              <a:rPr lang="en-US" dirty="0">
                <a:hlinkClick r:id="rId3" tooltip="Orientalism"/>
              </a:rPr>
              <a:t>Orientalism</a:t>
            </a:r>
            <a:r>
              <a:rPr lang="en-US" dirty="0"/>
              <a:t>" as a </a:t>
            </a:r>
            <a:r>
              <a:rPr lang="en-US" dirty="0">
                <a:hlinkClick r:id="rId4" tooltip="Critical theory"/>
              </a:rPr>
              <a:t>critical concept</a:t>
            </a:r>
            <a:r>
              <a:rPr lang="en-US" dirty="0"/>
              <a:t> to describe </a:t>
            </a:r>
            <a:r>
              <a:rPr lang="en-US" dirty="0">
                <a:hlinkClick r:id="rId5" tooltip="Western world"/>
              </a:rPr>
              <a:t>the West</a:t>
            </a:r>
            <a:r>
              <a:rPr lang="en-US" dirty="0"/>
              <a:t>'s commonly contemptuous depiction and portrayal of "</a:t>
            </a:r>
            <a:r>
              <a:rPr lang="en-US" dirty="0">
                <a:hlinkClick r:id="rId6" tooltip="Orient"/>
              </a:rPr>
              <a:t>The East</a:t>
            </a:r>
            <a:r>
              <a:rPr lang="en-US" dirty="0"/>
              <a:t>," i.e. the Orient. Societies and peoples of the Orient are those who inhabit the places of </a:t>
            </a:r>
            <a:r>
              <a:rPr lang="en-US" dirty="0">
                <a:hlinkClick r:id="rId7" tooltip="Asia"/>
              </a:rPr>
              <a:t>Asia</a:t>
            </a:r>
            <a:r>
              <a:rPr lang="en-US" dirty="0"/>
              <a:t>, </a:t>
            </a:r>
            <a:r>
              <a:rPr lang="en-US" dirty="0">
                <a:hlinkClick r:id="rId8" tooltip="North Africa"/>
              </a:rPr>
              <a:t>North Africa</a:t>
            </a:r>
            <a:r>
              <a:rPr lang="en-US" dirty="0"/>
              <a:t>, and the </a:t>
            </a:r>
            <a:r>
              <a:rPr lang="en-US" dirty="0">
                <a:hlinkClick r:id="rId9" tooltip="Middle East"/>
              </a:rPr>
              <a:t>Middle East</a:t>
            </a:r>
            <a:r>
              <a:rPr lang="en-US" dirty="0"/>
              <a:t>. Said argues that Orientalism, in the sense of the Western scholarship about the </a:t>
            </a:r>
            <a:r>
              <a:rPr lang="en-US" dirty="0">
                <a:hlinkClick r:id="rId10" tooltip="Eastern World"/>
              </a:rPr>
              <a:t>Eastern World</a:t>
            </a:r>
            <a:r>
              <a:rPr lang="en-US" dirty="0"/>
              <a:t>, is inextricably tied to the </a:t>
            </a:r>
            <a:r>
              <a:rPr lang="en-US" dirty="0">
                <a:hlinkClick r:id="rId11" tooltip="Imperialism"/>
              </a:rPr>
              <a:t>imperialist</a:t>
            </a:r>
            <a:r>
              <a:rPr lang="en-US" dirty="0"/>
              <a:t> societies who produced it, which makes much Orientalist work inherently political and servile to </a:t>
            </a:r>
            <a:r>
              <a:rPr lang="en-US" dirty="0">
                <a:hlinkClick r:id="rId12" tooltip="Power (social and political)"/>
              </a:rPr>
              <a:t>power</a:t>
            </a:r>
            <a:r>
              <a:rPr lang="en-US" dirty="0"/>
              <a:t>.</a:t>
            </a:r>
            <a:r>
              <a:rPr lang="en-US" baseline="30000" dirty="0">
                <a:hlinkClick r:id="rId13"/>
              </a:rPr>
              <a:t>[1]</a:t>
            </a:r>
            <a:endParaRPr lang="en-US" dirty="0"/>
          </a:p>
          <a:p>
            <a:r>
              <a:rPr lang="en-US" dirty="0"/>
              <a:t>According to Said, in the Middle East, the social, economic, and cultural practices of the </a:t>
            </a:r>
            <a:r>
              <a:rPr lang="en-US" dirty="0">
                <a:hlinkClick r:id="rId14" tooltip="Ruling class"/>
              </a:rPr>
              <a:t>ruling</a:t>
            </a:r>
            <a:r>
              <a:rPr lang="en-US" dirty="0"/>
              <a:t> Arab elites indicate they are imperial </a:t>
            </a:r>
            <a:r>
              <a:rPr lang="en-US" dirty="0">
                <a:hlinkClick r:id="rId15" tooltip="Satrapy"/>
              </a:rPr>
              <a:t>satraps</a:t>
            </a:r>
            <a:r>
              <a:rPr lang="en-US" dirty="0"/>
              <a:t> who have </a:t>
            </a:r>
            <a:r>
              <a:rPr lang="en-US" dirty="0">
                <a:hlinkClick r:id="rId16" tooltip="Internalization"/>
              </a:rPr>
              <a:t>internalized</a:t>
            </a:r>
            <a:r>
              <a:rPr lang="en-US" dirty="0"/>
              <a:t> a romanticized version of </a:t>
            </a:r>
            <a:r>
              <a:rPr lang="en-US" dirty="0">
                <a:hlinkClick r:id="rId17" tooltip="Arabic culture"/>
              </a:rPr>
              <a:t>Arab Culture</a:t>
            </a:r>
            <a:r>
              <a:rPr lang="en-US" dirty="0"/>
              <a:t> created by French, British and later, American, Orientalists. Examples used in the book include critical analyses of the </a:t>
            </a:r>
            <a:r>
              <a:rPr lang="en-US" dirty="0">
                <a:hlinkClick r:id="rId18" tooltip="Colonialism"/>
              </a:rPr>
              <a:t>colonial</a:t>
            </a:r>
            <a:r>
              <a:rPr lang="en-US" dirty="0"/>
              <a:t> literature of </a:t>
            </a:r>
            <a:r>
              <a:rPr lang="en-US" dirty="0">
                <a:hlinkClick r:id="rId19" tooltip="Joseph Conrad"/>
              </a:rPr>
              <a:t>Joseph Conrad</a:t>
            </a:r>
            <a:r>
              <a:rPr lang="en-US" dirty="0"/>
              <a:t>, which conflates a people, a time, and a place into one narrative of an incident and adventure in an exotic land.</a:t>
            </a:r>
            <a:r>
              <a:rPr lang="en-US" baseline="30000" dirty="0">
                <a:hlinkClick r:id="rId20"/>
              </a:rPr>
              <a:t>[2]#]</a:t>
            </a:r>
            <a:endParaRPr lang="en-US" dirty="0"/>
          </a:p>
          <a:p>
            <a:r>
              <a:rPr lang="en-US" sz="3600" b="1" i="1" baseline="30000" dirty="0">
                <a:cs typeface="Calibri"/>
              </a:rPr>
              <a:t>It is controversial- some would say this is Anti-Western?</a:t>
            </a:r>
          </a:p>
          <a:p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5367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5B3A-B1AF-4D0B-BC77-0871C638B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5235"/>
          </a:xfrm>
        </p:spPr>
        <p:txBody>
          <a:bodyPr>
            <a:normAutofit fontScale="90000"/>
          </a:bodyPr>
          <a:lstStyle/>
          <a:p>
            <a:r>
              <a:rPr lang="en-GB" dirty="0"/>
              <a:t>The Security Council?</a:t>
            </a:r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BB4F23-46E8-4340-A241-B43458AC9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24" t="17026" r="16599" b="4796"/>
          <a:stretch/>
        </p:blipFill>
        <p:spPr>
          <a:xfrm>
            <a:off x="109159" y="781790"/>
            <a:ext cx="11858580" cy="6021798"/>
          </a:xfrm>
        </p:spPr>
      </p:pic>
    </p:spTree>
    <p:extLst>
      <p:ext uri="{BB962C8B-B14F-4D97-AF65-F5344CB8AC3E}">
        <p14:creationId xmlns:p14="http://schemas.microsoft.com/office/powerpoint/2010/main" val="73621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0BE9D-782B-41A7-B0B8-C800295A7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In what ways does the UN system prejudice against non- western countries?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A09B-AC1A-448E-803E-902FEC0FA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2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4F9C0-E716-4E89-8D29-417209F9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Nuclear Weapons?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2879A-2473-4F03-AD01-5195D5BE9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Who has Nuclear Weapons legally?</a:t>
            </a:r>
            <a:endParaRPr lang="en-US" dirty="0"/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How does this course a problem?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Think about fear, power, who is making the rules.</a:t>
            </a:r>
          </a:p>
        </p:txBody>
      </p:sp>
    </p:spTree>
    <p:extLst>
      <p:ext uri="{BB962C8B-B14F-4D97-AF65-F5344CB8AC3E}">
        <p14:creationId xmlns:p14="http://schemas.microsoft.com/office/powerpoint/2010/main" val="853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43D5-E25F-43A1-A336-84388F78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F80A6-A89E-4269-8E96-7402D12C6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cs typeface="Calibri"/>
              </a:rPr>
              <a:t>Creation of Bretton woods-</a:t>
            </a:r>
          </a:p>
          <a:p>
            <a:r>
              <a:rPr lang="en-GB" dirty="0">
                <a:cs typeface="Calibri"/>
              </a:rPr>
              <a:t>Are the ramifications of Empire still with us?</a:t>
            </a:r>
          </a:p>
          <a:p>
            <a:endParaRPr lang="en-GB" dirty="0">
              <a:cs typeface="Calibri"/>
            </a:endParaRPr>
          </a:p>
          <a:p>
            <a:r>
              <a:rPr lang="en-GB" dirty="0">
                <a:ea typeface="+mn-lt"/>
                <a:cs typeface="+mn-lt"/>
              </a:rPr>
              <a:t>"The continued disparity between rich and poor is no accident: the Global North actively perpetuates its advantage. Despite the myth of sovereign equality in international law, the Global South’s sovereignty is undermined by its continued economic dependence (Nkrumah, 1968: ix). Rich states are </a:t>
            </a:r>
            <a:r>
              <a:rPr lang="en-GB" i="1" dirty="0">
                <a:ea typeface="+mn-lt"/>
                <a:cs typeface="+mn-lt"/>
              </a:rPr>
              <a:t>citizens</a:t>
            </a:r>
            <a:r>
              <a:rPr lang="en-GB" dirty="0">
                <a:ea typeface="+mn-lt"/>
                <a:cs typeface="+mn-lt"/>
              </a:rPr>
              <a:t> of the international community whereas poor states are </a:t>
            </a:r>
            <a:r>
              <a:rPr lang="en-GB" i="1" dirty="0">
                <a:ea typeface="+mn-lt"/>
                <a:cs typeface="+mn-lt"/>
              </a:rPr>
              <a:t>subjects</a:t>
            </a:r>
            <a:r>
              <a:rPr lang="en-GB" dirty="0">
                <a:ea typeface="+mn-lt"/>
                <a:cs typeface="+mn-lt"/>
              </a:rPr>
              <a:t>. For example, the Global North was able to rig the system to its advantage through instituting the ‘Grand Bargain’ in 1994 (Roberts and Parks, 2007: 52). The Global South accepted the Agreement on Trade-Related Investment Measures (TRIMs) in 1994, crystallising their position within the international division of labour, and stifling their emergent upward mobility (Roberts and Parks, 2007: 52)."</a:t>
            </a:r>
          </a:p>
          <a:p>
            <a:r>
              <a:rPr lang="en-GB" dirty="0">
                <a:ea typeface="+mn-lt"/>
                <a:cs typeface="+mn-lt"/>
              </a:rPr>
              <a:t>Lockwood 2018.</a:t>
            </a:r>
          </a:p>
        </p:txBody>
      </p:sp>
    </p:spTree>
    <p:extLst>
      <p:ext uri="{BB962C8B-B14F-4D97-AF65-F5344CB8AC3E}">
        <p14:creationId xmlns:p14="http://schemas.microsoft.com/office/powerpoint/2010/main" val="102776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8AC1-94AE-40BE-B39C-EF23B0F74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Plenary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457F7-AF81-49A1-8DAE-B5414D25D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Other areas of discussion- refugee crisis?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How could in the Institutions help this </a:t>
            </a:r>
            <a:r>
              <a:rPr lang="en-US">
                <a:cs typeface="Calibri"/>
              </a:rPr>
              <a:t>issue.</a:t>
            </a:r>
          </a:p>
        </p:txBody>
      </p:sp>
    </p:spTree>
    <p:extLst>
      <p:ext uri="{BB962C8B-B14F-4D97-AF65-F5344CB8AC3E}">
        <p14:creationId xmlns:p14="http://schemas.microsoft.com/office/powerpoint/2010/main" val="137660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AFAD8A3C57149B1A488FD8BA91346" ma:contentTypeVersion="14" ma:contentTypeDescription="Create a new document." ma:contentTypeScope="" ma:versionID="a8c88ad3aec8c5971604ef9b2c108cf0">
  <xsd:schema xmlns:xsd="http://www.w3.org/2001/XMLSchema" xmlns:xs="http://www.w3.org/2001/XMLSchema" xmlns:p="http://schemas.microsoft.com/office/2006/metadata/properties" xmlns:ns3="6f5e2299-8c3e-4b44-b1e0-9d3ce7368a3c" xmlns:ns4="2e3bdc75-8ef2-4c1f-9e8a-5da286eea36f" targetNamespace="http://schemas.microsoft.com/office/2006/metadata/properties" ma:root="true" ma:fieldsID="11c16f09c960d6f1620bb39fa680bd4e" ns3:_="" ns4:_="">
    <xsd:import namespace="6f5e2299-8c3e-4b44-b1e0-9d3ce7368a3c"/>
    <xsd:import namespace="2e3bdc75-8ef2-4c1f-9e8a-5da286eea3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e2299-8c3e-4b44-b1e0-9d3ce7368a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bdc75-8ef2-4c1f-9e8a-5da286eea36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B321EF-DE2D-412C-8668-6D171B05E8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ABF71A-D623-44AB-A33A-86F4AB83D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e2299-8c3e-4b44-b1e0-9d3ce7368a3c"/>
    <ds:schemaRef ds:uri="2e3bdc75-8ef2-4c1f-9e8a-5da286eea3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213197-3C67-4AFF-8439-3E41706168DE}">
  <ds:schemaRefs>
    <ds:schemaRef ds:uri="http://purl.org/dc/dcmitype/"/>
    <ds:schemaRef ds:uri="http://purl.org/dc/terms/"/>
    <ds:schemaRef ds:uri="http://purl.org/dc/elements/1.1/"/>
    <ds:schemaRef ds:uri="2e3bdc75-8ef2-4c1f-9e8a-5da286eea36f"/>
    <ds:schemaRef ds:uri="http://schemas.microsoft.com/office/2006/documentManagement/types"/>
    <ds:schemaRef ds:uri="http://schemas.microsoft.com/office/2006/metadata/properties"/>
    <ds:schemaRef ds:uri="6f5e2299-8c3e-4b44-b1e0-9d3ce7368a3c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506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Is there Institutional Racism in the UN and Global politics and what can we do about it?</vt:lpstr>
      <vt:lpstr>Aims</vt:lpstr>
      <vt:lpstr>Starter</vt:lpstr>
      <vt:lpstr>PowerPoint Presentation</vt:lpstr>
      <vt:lpstr>The Security Council?</vt:lpstr>
      <vt:lpstr>In what ways does the UN system prejudice against non- western countries?</vt:lpstr>
      <vt:lpstr>Nuclear Weapons?</vt:lpstr>
      <vt:lpstr>Economics</vt:lpstr>
      <vt:lpstr>Plenary</vt:lpstr>
      <vt:lpstr>Tasks.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there Institutional Racism in the UN and Global politics and what can we do about it?</dc:title>
  <dc:creator>S Davis</dc:creator>
  <cp:lastModifiedBy>Simone Piggin</cp:lastModifiedBy>
  <cp:revision>87</cp:revision>
  <dcterms:created xsi:type="dcterms:W3CDTF">2021-09-29T11:48:41Z</dcterms:created>
  <dcterms:modified xsi:type="dcterms:W3CDTF">2021-10-12T19:46:26Z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0x0101009A7AFAD8A3C57149B1A488FD8BA91346</vt:lpwstr>
  </property>
</Properties>
</file>