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702" r:id="rId4"/>
    <p:sldMasterId id="2147483704" r:id="rId5"/>
  </p:sldMasterIdLst>
  <p:notesMasterIdLst>
    <p:notesMasterId r:id="rId28"/>
  </p:notesMasterIdLst>
  <p:sldIdLst>
    <p:sldId id="311" r:id="rId6"/>
    <p:sldId id="335" r:id="rId7"/>
    <p:sldId id="267" r:id="rId8"/>
    <p:sldId id="336" r:id="rId9"/>
    <p:sldId id="337" r:id="rId10"/>
    <p:sldId id="338" r:id="rId11"/>
    <p:sldId id="339" r:id="rId12"/>
    <p:sldId id="340" r:id="rId13"/>
    <p:sldId id="341" r:id="rId14"/>
    <p:sldId id="343" r:id="rId15"/>
    <p:sldId id="324" r:id="rId16"/>
    <p:sldId id="34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</p:sldIdLst>
  <p:sldSz cx="9144000" cy="5143500" type="screen16x9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025749-20CE-46E0-A6CB-D3424E5747F3}">
          <p14:sldIdLst>
            <p14:sldId id="311"/>
            <p14:sldId id="335"/>
            <p14:sldId id="267"/>
            <p14:sldId id="336"/>
            <p14:sldId id="337"/>
            <p14:sldId id="338"/>
            <p14:sldId id="339"/>
            <p14:sldId id="340"/>
            <p14:sldId id="341"/>
            <p14:sldId id="343"/>
            <p14:sldId id="324"/>
            <p14:sldId id="34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8681B-6B22-47B9-B9BB-1B335E56CB34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4F47B-D2E1-4F47-A3B9-6631EB18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9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4F47B-D2E1-4F47-A3B9-6631EB180AD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9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16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7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12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377379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911573945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732616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26484820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3181576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6846476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942914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6265038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60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56541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636519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611512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421304378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8314" y="4839891"/>
            <a:ext cx="8218487" cy="215503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19192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61950" indent="-361950"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70614685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3694131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570525048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31465835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93108417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794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86036811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93615381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1279924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1112384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7342602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2967486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77057345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11071575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8314" y="4839891"/>
            <a:ext cx="8218487" cy="215503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89526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61950" indent="-361950"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2329306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020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B4FB1D4E-57C0-4AFC-A9FE-544F197E9A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4E23FBD-8885-4400-B0A3-09A97E90FB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FDD3739-CB11-4CB3-BF6A-7C696AF266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8Fa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56ABA1D-F723-40E5-873F-BEF27DEABD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687668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BE7F09-079F-4DFF-B34F-6DC2F8AC6C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0383071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5AF5CF-60DA-4E8F-ADCC-204D1B198D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8461540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2D41-55A3-4921-8B43-B5012BEBFA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2046335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1C536D-CBE9-4040-8043-004D92E8E6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6473765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275829-750B-458C-B5D0-0837CCBEF8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6334981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AE17FF-0FB2-40B6-BE4E-1FB5336A28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9899367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EAE515C-301A-48F5-9EF4-4421782132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3520624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4EB2B8-CB3D-479D-AC33-324E5B3824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723069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150F1B-A136-4224-98B9-577798D820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96211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357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0E1CC9-A648-4866-860E-D26E047A41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1559678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852267-6668-4567-A15C-03591DEBD9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950038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6B78A4-41F7-4596-8E21-229FBCBCF5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424702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7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8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9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77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7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1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gray">
          <a:xfrm>
            <a:off x="0" y="4786312"/>
            <a:ext cx="9144000" cy="357188"/>
          </a:xfrm>
          <a:prstGeom prst="rect">
            <a:avLst/>
          </a:prstGeom>
          <a:solidFill>
            <a:srgbClr val="568F8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8314" y="4839891"/>
            <a:ext cx="8218487" cy="21550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  <p:pic>
        <p:nvPicPr>
          <p:cNvPr id="3" name="Picture 2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763688" y="810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pic>
        <p:nvPicPr>
          <p:cNvPr id="14" name="Picture 13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763688" y="93304"/>
            <a:ext cx="1008112" cy="283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5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Microscopes</a:t>
            </a:r>
          </a:p>
        </p:txBody>
      </p:sp>
    </p:spTree>
    <p:extLst>
      <p:ext uri="{BB962C8B-B14F-4D97-AF65-F5344CB8AC3E}">
        <p14:creationId xmlns:p14="http://schemas.microsoft.com/office/powerpoint/2010/main" val="50729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68F86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gray">
          <a:xfrm>
            <a:off x="0" y="4786312"/>
            <a:ext cx="9144000" cy="357188"/>
          </a:xfrm>
          <a:prstGeom prst="rect">
            <a:avLst/>
          </a:prstGeom>
          <a:solidFill>
            <a:srgbClr val="568F8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8314" y="4839891"/>
            <a:ext cx="8218487" cy="21550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  <p:pic>
        <p:nvPicPr>
          <p:cNvPr id="3" name="Picture 2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763688" y="810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pic>
        <p:nvPicPr>
          <p:cNvPr id="14" name="Picture 13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763688" y="93304"/>
            <a:ext cx="1008112" cy="283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5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Microscopes</a:t>
            </a:r>
          </a:p>
        </p:txBody>
      </p:sp>
    </p:spTree>
    <p:extLst>
      <p:ext uri="{BB962C8B-B14F-4D97-AF65-F5344CB8AC3E}">
        <p14:creationId xmlns:p14="http://schemas.microsoft.com/office/powerpoint/2010/main" val="240801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68F86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129DE708-D0CB-48AC-8D6A-DBF5B3B59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36313FF3-7BA7-4DB1-A0BA-866BAC1C4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41C33CD-AAE1-4D44-B661-7BCE9C7A30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6744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>
            <a:extLst>
              <a:ext uri="{FF2B5EF4-FFF2-40B4-BE49-F238E27FC236}">
                <a16:creationId xmlns:a16="http://schemas.microsoft.com/office/drawing/2014/main" id="{9C6845D4-1035-43E3-9DC5-488129795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>
            <a:extLst>
              <a:ext uri="{FF2B5EF4-FFF2-40B4-BE49-F238E27FC236}">
                <a16:creationId xmlns:a16="http://schemas.microsoft.com/office/drawing/2014/main" id="{5D1D4CFB-C984-4A15-99D6-9E33AE9BB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DCE00641-4C20-4E5A-91E7-BE3A2DCC42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7C723E30-C5B2-46DE-9AAC-6339AF4A20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8Fa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9745B253-3655-4F68-91A5-82D41541E9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Dalton’s atomic model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ADD1BD-9F18-4422-B051-59CD6D351D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9688EFCD-5B78-4099-84C0-3D7594F46E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142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hyperlink" Target="https://www.pearsonactivelearn.com/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hyperlink" Target="https://highamspark.fireflycloud.net/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openxmlformats.org/officeDocument/2006/relationships/hyperlink" Target="http://www.twitter.com/hpscience" TargetMode="External"/><Relationship Id="rId9" Type="http://schemas.openxmlformats.org/officeDocument/2006/relationships/hyperlink" Target="https://www.youtube.com/channel/UCuvnztKGXBYUuEm6LUmFLGg" TargetMode="Externa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6915" y="0"/>
            <a:ext cx="8229600" cy="857250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231" y="1060452"/>
            <a:ext cx="2922134" cy="33239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Worksheets</a:t>
            </a:r>
          </a:p>
          <a:p>
            <a:r>
              <a:rPr lang="en-US" sz="2400" b="1" dirty="0"/>
              <a:t>8Fa3</a:t>
            </a:r>
          </a:p>
          <a:p>
            <a:r>
              <a:rPr lang="en-US" sz="2400" b="1" dirty="0"/>
              <a:t>8Fa5</a:t>
            </a:r>
          </a:p>
          <a:p>
            <a:endParaRPr lang="en-US" sz="2400" b="1" dirty="0"/>
          </a:p>
          <a:p>
            <a:r>
              <a:rPr lang="en-US" sz="2400" b="1" dirty="0"/>
              <a:t>h/</a:t>
            </a:r>
            <a:r>
              <a:rPr lang="en-US" sz="2400" b="1"/>
              <a:t>w recommendation 8Fa4 or 7</a:t>
            </a:r>
            <a:endParaRPr lang="en-US" sz="2400" b="1" dirty="0"/>
          </a:p>
          <a:p>
            <a:endParaRPr lang="en-US" sz="2400" b="1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11301" y="1077213"/>
            <a:ext cx="3863634" cy="15696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Practical</a:t>
            </a:r>
          </a:p>
          <a:p>
            <a:r>
              <a:rPr lang="en-GB" sz="1200" b="1" dirty="0"/>
              <a:t>Teacher Demos </a:t>
            </a:r>
          </a:p>
          <a:p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1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eriodic table mass number whole">
            <a:extLst>
              <a:ext uri="{FF2B5EF4-FFF2-40B4-BE49-F238E27FC236}">
                <a16:creationId xmlns:a16="http://schemas.microsoft.com/office/drawing/2014/main" id="{47DE041D-958E-4BBB-ADA4-1367A7F8B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" y="627534"/>
            <a:ext cx="9029161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15AAC4-68AD-431C-B9C7-EE1ABEFD4C41}"/>
              </a:ext>
            </a:extLst>
          </p:cNvPr>
          <p:cNvSpPr txBox="1"/>
          <p:nvPr/>
        </p:nvSpPr>
        <p:spPr>
          <a:xfrm>
            <a:off x="2987824" y="2355726"/>
            <a:ext cx="1584176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</a:t>
            </a:r>
          </a:p>
          <a:p>
            <a:pPr algn="ctr"/>
            <a:r>
              <a:rPr lang="en-GB" sz="2800" b="1" dirty="0"/>
              <a:t>H</a:t>
            </a:r>
          </a:p>
          <a:p>
            <a:pPr algn="ctr"/>
            <a:r>
              <a:rPr lang="en-GB" sz="2800" dirty="0"/>
              <a:t>Hydrogen</a:t>
            </a:r>
          </a:p>
          <a:p>
            <a:pPr algn="ctr"/>
            <a:r>
              <a:rPr lang="en-GB" sz="28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16810-B340-44E7-98CE-9373860C8612}"/>
              </a:ext>
            </a:extLst>
          </p:cNvPr>
          <p:cNvSpPr txBox="1"/>
          <p:nvPr/>
        </p:nvSpPr>
        <p:spPr>
          <a:xfrm>
            <a:off x="5596168" y="2417788"/>
            <a:ext cx="1584176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16</a:t>
            </a:r>
          </a:p>
          <a:p>
            <a:pPr algn="ctr"/>
            <a:r>
              <a:rPr lang="en-GB" sz="2800" b="1" dirty="0"/>
              <a:t>O</a:t>
            </a:r>
          </a:p>
          <a:p>
            <a:pPr algn="ctr"/>
            <a:r>
              <a:rPr lang="en-GB" sz="2800" dirty="0"/>
              <a:t>Oxygen</a:t>
            </a:r>
          </a:p>
          <a:p>
            <a:pPr algn="ctr"/>
            <a:r>
              <a:rPr lang="en-GB" sz="2800" dirty="0"/>
              <a:t>8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E6999D-E554-4D8F-8624-5A702A96FF38}"/>
              </a:ext>
            </a:extLst>
          </p:cNvPr>
          <p:cNvCxnSpPr>
            <a:cxnSpLocks/>
          </p:cNvCxnSpPr>
          <p:nvPr/>
        </p:nvCxnSpPr>
        <p:spPr>
          <a:xfrm>
            <a:off x="3779912" y="1419622"/>
            <a:ext cx="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1A5372-7D8B-42A7-8B3C-73822A0394B9}"/>
              </a:ext>
            </a:extLst>
          </p:cNvPr>
          <p:cNvCxnSpPr>
            <a:cxnSpLocks/>
          </p:cNvCxnSpPr>
          <p:nvPr/>
        </p:nvCxnSpPr>
        <p:spPr>
          <a:xfrm flipH="1">
            <a:off x="6560247" y="1587005"/>
            <a:ext cx="1108097" cy="8912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A6A581C-D48C-475D-8124-B02F362C6513}"/>
              </a:ext>
            </a:extLst>
          </p:cNvPr>
          <p:cNvSpPr txBox="1"/>
          <p:nvPr/>
        </p:nvSpPr>
        <p:spPr>
          <a:xfrm>
            <a:off x="1115619" y="0"/>
            <a:ext cx="802838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The modern periodic table tells us the relative  mass of 1 atom of each element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61B2AD-9084-47F7-991F-B7AE04F4055C}"/>
              </a:ext>
            </a:extLst>
          </p:cNvPr>
          <p:cNvSpPr/>
          <p:nvPr/>
        </p:nvSpPr>
        <p:spPr>
          <a:xfrm>
            <a:off x="3528392" y="2427734"/>
            <a:ext cx="467544" cy="4407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72D467-B81B-4245-9022-3FA81A500E9E}"/>
              </a:ext>
            </a:extLst>
          </p:cNvPr>
          <p:cNvSpPr/>
          <p:nvPr/>
        </p:nvSpPr>
        <p:spPr>
          <a:xfrm>
            <a:off x="6163382" y="2478287"/>
            <a:ext cx="467544" cy="4407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9C2A4F-EB2A-4E24-B27D-D1F069DC6B27}"/>
              </a:ext>
            </a:extLst>
          </p:cNvPr>
          <p:cNvSpPr txBox="1"/>
          <p:nvPr/>
        </p:nvSpPr>
        <p:spPr>
          <a:xfrm>
            <a:off x="7506072" y="2408095"/>
            <a:ext cx="1584176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32</a:t>
            </a:r>
          </a:p>
          <a:p>
            <a:pPr algn="ctr"/>
            <a:r>
              <a:rPr lang="en-GB" sz="2800" b="1" dirty="0"/>
              <a:t>S</a:t>
            </a:r>
          </a:p>
          <a:p>
            <a:pPr algn="ctr"/>
            <a:r>
              <a:rPr lang="en-GB" sz="2800" dirty="0"/>
              <a:t>Sulphur</a:t>
            </a:r>
          </a:p>
          <a:p>
            <a:pPr algn="ctr"/>
            <a:r>
              <a:rPr lang="en-GB" sz="2800" dirty="0"/>
              <a:t>16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1305B47-BCAD-48CD-B7C3-840E61794F47}"/>
              </a:ext>
            </a:extLst>
          </p:cNvPr>
          <p:cNvSpPr/>
          <p:nvPr/>
        </p:nvSpPr>
        <p:spPr>
          <a:xfrm>
            <a:off x="8065209" y="2467642"/>
            <a:ext cx="467544" cy="4407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0F8FE2A-EFEA-46F6-8298-C4ED375A545F}"/>
              </a:ext>
            </a:extLst>
          </p:cNvPr>
          <p:cNvCxnSpPr>
            <a:cxnSpLocks/>
          </p:cNvCxnSpPr>
          <p:nvPr/>
        </p:nvCxnSpPr>
        <p:spPr>
          <a:xfrm>
            <a:off x="7875903" y="2120205"/>
            <a:ext cx="378611" cy="339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1506F9-8EBE-47FC-B4ED-A048C6A57160}"/>
              </a:ext>
            </a:extLst>
          </p:cNvPr>
          <p:cNvCxnSpPr>
            <a:cxnSpLocks/>
          </p:cNvCxnSpPr>
          <p:nvPr/>
        </p:nvCxnSpPr>
        <p:spPr>
          <a:xfrm>
            <a:off x="971600" y="2120205"/>
            <a:ext cx="112187" cy="2355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42A8C82-6481-4037-B876-D57B525A477F}"/>
              </a:ext>
            </a:extLst>
          </p:cNvPr>
          <p:cNvSpPr txBox="1"/>
          <p:nvPr/>
        </p:nvSpPr>
        <p:spPr>
          <a:xfrm>
            <a:off x="7334" y="2433773"/>
            <a:ext cx="2152905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24</a:t>
            </a:r>
          </a:p>
          <a:p>
            <a:pPr algn="ctr"/>
            <a:r>
              <a:rPr lang="en-GB" sz="2800" b="1" dirty="0"/>
              <a:t>Mg</a:t>
            </a:r>
          </a:p>
          <a:p>
            <a:pPr algn="ctr"/>
            <a:r>
              <a:rPr lang="en-GB" sz="2800" dirty="0"/>
              <a:t>Magnesium</a:t>
            </a:r>
          </a:p>
          <a:p>
            <a:pPr algn="ctr"/>
            <a:r>
              <a:rPr lang="en-GB" sz="2800" dirty="0"/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0E66F4-A5A6-43C1-B617-9F30182373AB}"/>
              </a:ext>
            </a:extLst>
          </p:cNvPr>
          <p:cNvSpPr txBox="1"/>
          <p:nvPr/>
        </p:nvSpPr>
        <p:spPr>
          <a:xfrm>
            <a:off x="-5648" y="3843076"/>
            <a:ext cx="91366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Compare H &amp; O – how many times heavier is O?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B1F74DF-9210-4FEC-9422-1C9E4CE11239}"/>
              </a:ext>
            </a:extLst>
          </p:cNvPr>
          <p:cNvSpPr/>
          <p:nvPr/>
        </p:nvSpPr>
        <p:spPr>
          <a:xfrm>
            <a:off x="850014" y="2474374"/>
            <a:ext cx="467544" cy="4407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479E6A-938F-441D-81FB-DCEFB174CA65}"/>
              </a:ext>
            </a:extLst>
          </p:cNvPr>
          <p:cNvSpPr txBox="1"/>
          <p:nvPr/>
        </p:nvSpPr>
        <p:spPr>
          <a:xfrm>
            <a:off x="-46417" y="3807677"/>
            <a:ext cx="91366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Compare O &amp; S – how many times heavier is S?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D30579-9302-4C30-8BCA-4CE027524CEE}"/>
              </a:ext>
            </a:extLst>
          </p:cNvPr>
          <p:cNvSpPr txBox="1"/>
          <p:nvPr/>
        </p:nvSpPr>
        <p:spPr>
          <a:xfrm>
            <a:off x="7335" y="3792697"/>
            <a:ext cx="91366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Compare O &amp; Mg – how many times heavier is Mg?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325C95-57F5-49EF-AF17-4AE5C555562E}"/>
              </a:ext>
            </a:extLst>
          </p:cNvPr>
          <p:cNvSpPr txBox="1"/>
          <p:nvPr/>
        </p:nvSpPr>
        <p:spPr>
          <a:xfrm>
            <a:off x="-16281" y="3821515"/>
            <a:ext cx="913666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Dalton used data from experiments to work out these masses – w/s 8Fa7</a:t>
            </a:r>
          </a:p>
        </p:txBody>
      </p:sp>
    </p:spTree>
    <p:extLst>
      <p:ext uri="{BB962C8B-B14F-4D97-AF65-F5344CB8AC3E}">
        <p14:creationId xmlns:p14="http://schemas.microsoft.com/office/powerpoint/2010/main" val="261738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76056" y="123478"/>
            <a:ext cx="3816424" cy="41549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4400" b="1" dirty="0"/>
              <a:t>Homework:</a:t>
            </a:r>
          </a:p>
          <a:p>
            <a:endParaRPr lang="en-GB" dirty="0"/>
          </a:p>
          <a:p>
            <a:r>
              <a:rPr lang="en-US" dirty="0"/>
              <a:t>w/s 8Fa5 – complete remaining questions</a:t>
            </a:r>
          </a:p>
          <a:p>
            <a:r>
              <a:rPr lang="en-US" dirty="0"/>
              <a:t>w/s 8Fa4 – relative masses bar chart</a:t>
            </a:r>
          </a:p>
          <a:p>
            <a:r>
              <a:rPr lang="en-US" dirty="0"/>
              <a:t>w/s 8Fa7 – relative masses using experimental data</a:t>
            </a:r>
          </a:p>
          <a:p>
            <a:endParaRPr lang="en-US" dirty="0"/>
          </a:p>
          <a:p>
            <a:r>
              <a:rPr lang="en-US" dirty="0"/>
              <a:t>Active learn: Exercises 8Fa developing, secure &amp; exceeding</a:t>
            </a:r>
          </a:p>
          <a:p>
            <a:endParaRPr lang="en-US" dirty="0"/>
          </a:p>
          <a:p>
            <a:r>
              <a:rPr lang="en-US" sz="4000" b="1" dirty="0"/>
              <a:t>Date due: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87569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2306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words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40192"/>
            <a:ext cx="8856984" cy="435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28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9">
            <a:extLst>
              <a:ext uri="{FF2B5EF4-FFF2-40B4-BE49-F238E27FC236}">
                <a16:creationId xmlns:a16="http://schemas.microsoft.com/office/drawing/2014/main" id="{F0F14EFA-2351-45B6-A9CD-3297ED50B18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57350" y="1597819"/>
            <a:ext cx="5829300" cy="1102519"/>
          </a:xfrm>
        </p:spPr>
        <p:txBody>
          <a:bodyPr/>
          <a:lstStyle/>
          <a:p>
            <a:r>
              <a:rPr lang="en-GB" altLang="en-US"/>
              <a:t>Thinking skills</a:t>
            </a:r>
          </a:p>
        </p:txBody>
      </p:sp>
      <p:sp>
        <p:nvSpPr>
          <p:cNvPr id="117763" name="Subtitle 10">
            <a:extLst>
              <a:ext uri="{FF2B5EF4-FFF2-40B4-BE49-F238E27FC236}">
                <a16:creationId xmlns:a16="http://schemas.microsoft.com/office/drawing/2014/main" id="{6E2EE451-AC3B-4703-84F4-60975812383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171700" y="2914650"/>
            <a:ext cx="4800600" cy="1314450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/>
              <a:t>Thinking about Dalton’s ideas</a:t>
            </a:r>
          </a:p>
        </p:txBody>
      </p:sp>
      <p:sp>
        <p:nvSpPr>
          <p:cNvPr id="117764" name="Rectangle 5">
            <a:extLst>
              <a:ext uri="{FF2B5EF4-FFF2-40B4-BE49-F238E27FC236}">
                <a16:creationId xmlns:a16="http://schemas.microsoft.com/office/drawing/2014/main" id="{4719A981-60EC-4BA9-B25E-EB729AC12E4D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70468031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>
            <a:extLst>
              <a:ext uri="{FF2B5EF4-FFF2-40B4-BE49-F238E27FC236}">
                <a16:creationId xmlns:a16="http://schemas.microsoft.com/office/drawing/2014/main" id="{D619AB55-FAF7-424C-A0D2-2754A2752111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8787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E672917-CBD1-4DD6-A43B-1C882DE4E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8788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9AB35A2-1FC6-4B78-9A10-E60E4E4FA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8789" name="Rectangle 4">
            <a:extLst>
              <a:ext uri="{FF2B5EF4-FFF2-40B4-BE49-F238E27FC236}">
                <a16:creationId xmlns:a16="http://schemas.microsoft.com/office/drawing/2014/main" id="{8D33A756-BEA7-4C53-ADD7-6C7EA19B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17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589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161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33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indent="-333375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Which is the odd one out in this list?</a:t>
            </a:r>
          </a:p>
        </p:txBody>
      </p:sp>
      <p:sp>
        <p:nvSpPr>
          <p:cNvPr id="118790" name="Content Placeholder 5">
            <a:extLst>
              <a:ext uri="{FF2B5EF4-FFF2-40B4-BE49-F238E27FC236}">
                <a16:creationId xmlns:a16="http://schemas.microsoft.com/office/drawing/2014/main" id="{B4A022FD-DC12-4250-A438-C4FA2CA41CE3}"/>
              </a:ext>
            </a:extLst>
          </p:cNvPr>
          <p:cNvSpPr>
            <a:spLocks/>
          </p:cNvSpPr>
          <p:nvPr/>
        </p:nvSpPr>
        <p:spPr bwMode="auto">
          <a:xfrm>
            <a:off x="1331119" y="1133475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Element</a:t>
            </a:r>
            <a:r>
              <a:rPr lang="en-US" altLang="en-US" sz="2100">
                <a:cs typeface="Arial" panose="020B0604020202020204" pitchFamily="34" charset="0"/>
              </a:rPr>
              <a:t>         Compound         Mixture</a:t>
            </a:r>
          </a:p>
        </p:txBody>
      </p:sp>
    </p:spTree>
    <p:extLst>
      <p:ext uri="{BB962C8B-B14F-4D97-AF65-F5344CB8AC3E}">
        <p14:creationId xmlns:p14="http://schemas.microsoft.com/office/powerpoint/2010/main" val="295346278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9E3F1A02-F8B8-4B94-BE8F-31A56A70F6A0}"/>
              </a:ext>
            </a:extLst>
          </p:cNvPr>
          <p:cNvSpPr>
            <a:spLocks/>
          </p:cNvSpPr>
          <p:nvPr/>
        </p:nvSpPr>
        <p:spPr bwMode="auto">
          <a:xfrm>
            <a:off x="1331119" y="1708548"/>
            <a:ext cx="6265069" cy="199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338138" indent="-338138" defTabSz="685800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Element contains only one kind of atom. </a:t>
            </a:r>
          </a:p>
          <a:p>
            <a:pPr marL="338138" indent="-338138" defTabSz="685800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Compound contains different atoms joined together to make one substance.</a:t>
            </a:r>
          </a:p>
          <a:p>
            <a:pPr marL="338138" indent="-338138" defTabSz="685800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Mixture contains two or more different substances.</a:t>
            </a:r>
          </a:p>
        </p:txBody>
      </p:sp>
      <p:sp>
        <p:nvSpPr>
          <p:cNvPr id="119811" name="Rectangle 5">
            <a:extLst>
              <a:ext uri="{FF2B5EF4-FFF2-40B4-BE49-F238E27FC236}">
                <a16:creationId xmlns:a16="http://schemas.microsoft.com/office/drawing/2014/main" id="{DB1943DA-7489-4E99-89AE-CA3E12DEE088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9812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7579F4B-8D3D-4C2F-85D6-C9F3EAC84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9813" name="Rectangle 4">
            <a:extLst>
              <a:ext uri="{FF2B5EF4-FFF2-40B4-BE49-F238E27FC236}">
                <a16:creationId xmlns:a16="http://schemas.microsoft.com/office/drawing/2014/main" id="{385F60AE-E722-462D-9ACB-7B7A18190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3881"/>
            <a:ext cx="6172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17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589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161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33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indent="-333375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Which is the odd one out in this list?</a:t>
            </a:r>
          </a:p>
        </p:txBody>
      </p:sp>
      <p:sp>
        <p:nvSpPr>
          <p:cNvPr id="11981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B27C620-D6C8-45A8-B5B6-0437E017C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9815" name="Content Placeholder 5">
            <a:extLst>
              <a:ext uri="{FF2B5EF4-FFF2-40B4-BE49-F238E27FC236}">
                <a16:creationId xmlns:a16="http://schemas.microsoft.com/office/drawing/2014/main" id="{363AE0CD-2CAE-4574-B431-870954C06DD3}"/>
              </a:ext>
            </a:extLst>
          </p:cNvPr>
          <p:cNvSpPr>
            <a:spLocks/>
          </p:cNvSpPr>
          <p:nvPr/>
        </p:nvSpPr>
        <p:spPr bwMode="auto">
          <a:xfrm>
            <a:off x="1331119" y="1133475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Element</a:t>
            </a:r>
            <a:r>
              <a:rPr lang="en-US" altLang="en-US" sz="2100">
                <a:cs typeface="Arial" panose="020B0604020202020204" pitchFamily="34" charset="0"/>
              </a:rPr>
              <a:t>         Compound         Mixture</a:t>
            </a:r>
          </a:p>
        </p:txBody>
      </p:sp>
    </p:spTree>
    <p:extLst>
      <p:ext uri="{BB962C8B-B14F-4D97-AF65-F5344CB8AC3E}">
        <p14:creationId xmlns:p14="http://schemas.microsoft.com/office/powerpoint/2010/main" val="586351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98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2"/>
                  </p:tgtEl>
                </p:cond>
              </p:nextCondLst>
            </p:seq>
          </p:childTnLst>
        </p:cTn>
      </p:par>
    </p:tnLst>
    <p:bldLst>
      <p:bldP spid="1198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>
            <a:extLst>
              <a:ext uri="{FF2B5EF4-FFF2-40B4-BE49-F238E27FC236}">
                <a16:creationId xmlns:a16="http://schemas.microsoft.com/office/drawing/2014/main" id="{99092538-E3CC-4E34-A326-FB0E22E3E9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0"/>
            <a:ext cx="6318647" cy="485775"/>
          </a:xfrm>
        </p:spPr>
        <p:txBody>
          <a:bodyPr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120835" name="Rectangle 5">
            <a:extLst>
              <a:ext uri="{FF2B5EF4-FFF2-40B4-BE49-F238E27FC236}">
                <a16:creationId xmlns:a16="http://schemas.microsoft.com/office/drawing/2014/main" id="{1864CA42-A6DF-4295-8C80-6200680FA583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0836" name="Content Placeholder 5">
            <a:extLst>
              <a:ext uri="{FF2B5EF4-FFF2-40B4-BE49-F238E27FC236}">
                <a16:creationId xmlns:a16="http://schemas.microsoft.com/office/drawing/2014/main" id="{CFF6A5CB-9847-4AFF-8E64-1BA0565202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9466" y="1133475"/>
            <a:ext cx="6490097" cy="369332"/>
          </a:xfrm>
        </p:spPr>
        <p:txBody>
          <a:bodyPr>
            <a:spAutoFit/>
          </a:bodyPr>
          <a:lstStyle/>
          <a:p>
            <a:pPr marL="0"/>
            <a:r>
              <a:rPr lang="en-GB" altLang="en-US"/>
              <a:t>A substance contains the atoms of three different elements.</a:t>
            </a:r>
          </a:p>
        </p:txBody>
      </p:sp>
      <p:sp>
        <p:nvSpPr>
          <p:cNvPr id="120837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68DA703-DB61-4418-9469-86CF899C5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20838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1C293D0-55B4-41B5-B871-CF919EF58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28799123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4">
            <a:extLst>
              <a:ext uri="{FF2B5EF4-FFF2-40B4-BE49-F238E27FC236}">
                <a16:creationId xmlns:a16="http://schemas.microsoft.com/office/drawing/2014/main" id="{BEC8BEF5-A2BA-4416-9F61-5436C66122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0"/>
            <a:ext cx="6373416" cy="485775"/>
          </a:xfrm>
        </p:spPr>
        <p:txBody>
          <a:bodyPr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121860" name="Rectangle 5">
            <a:extLst>
              <a:ext uri="{FF2B5EF4-FFF2-40B4-BE49-F238E27FC236}">
                <a16:creationId xmlns:a16="http://schemas.microsoft.com/office/drawing/2014/main" id="{62F5B460-002E-4B4D-B87E-85439797A70B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1861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DA09280-CF53-4CF2-BA06-BFADF2EA5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21862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109D941-6D96-4804-B1A7-77416DD35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21863" name="Content Placeholder 5">
            <a:extLst>
              <a:ext uri="{FF2B5EF4-FFF2-40B4-BE49-F238E27FC236}">
                <a16:creationId xmlns:a16="http://schemas.microsoft.com/office/drawing/2014/main" id="{241C6630-C862-4ED1-9F28-9FD2D9BBCCA6}"/>
              </a:ext>
            </a:extLst>
          </p:cNvPr>
          <p:cNvSpPr>
            <a:spLocks/>
          </p:cNvSpPr>
          <p:nvPr/>
        </p:nvSpPr>
        <p:spPr bwMode="auto">
          <a:xfrm>
            <a:off x="1439466" y="1133475"/>
            <a:ext cx="64900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</a:pPr>
            <a:r>
              <a:rPr lang="en-GB" altLang="en-US" sz="1800">
                <a:cs typeface="Arial" panose="020B0604020202020204" pitchFamily="34" charset="0"/>
              </a:rPr>
              <a:t>A substance contains the atoms of three different elements.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C1ABB497-F72C-432B-80A9-AF9590097EAF}"/>
              </a:ext>
            </a:extLst>
          </p:cNvPr>
          <p:cNvSpPr>
            <a:spLocks/>
          </p:cNvSpPr>
          <p:nvPr/>
        </p:nvSpPr>
        <p:spPr bwMode="auto">
          <a:xfrm>
            <a:off x="1331119" y="1732360"/>
            <a:ext cx="6373416" cy="137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It is a mixture of three separate elements.</a:t>
            </a:r>
          </a:p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It is a mixture of one element and one compound.</a:t>
            </a:r>
          </a:p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It is a single compound.</a:t>
            </a:r>
          </a:p>
        </p:txBody>
      </p:sp>
    </p:spTree>
    <p:extLst>
      <p:ext uri="{BB962C8B-B14F-4D97-AF65-F5344CB8AC3E}">
        <p14:creationId xmlns:p14="http://schemas.microsoft.com/office/powerpoint/2010/main" val="19507258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1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61"/>
                  </p:tgtEl>
                </p:cond>
              </p:nextCondLst>
            </p:seq>
          </p:childTnLst>
        </p:cTn>
      </p:par>
    </p:tnLst>
    <p:bldLst>
      <p:bldP spid="1218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>
            <a:extLst>
              <a:ext uri="{FF2B5EF4-FFF2-40B4-BE49-F238E27FC236}">
                <a16:creationId xmlns:a16="http://schemas.microsoft.com/office/drawing/2014/main" id="{671F83F3-C761-4E8E-A227-4A07514E291F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288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2AF93F1-384A-4873-B3C5-D37E2187D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2288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3E870FB-7AD4-40C5-A2C6-A0E8893B4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22885" name="Rectangle 4">
            <a:extLst>
              <a:ext uri="{FF2B5EF4-FFF2-40B4-BE49-F238E27FC236}">
                <a16:creationId xmlns:a16="http://schemas.microsoft.com/office/drawing/2014/main" id="{1E10C1C6-A882-48D0-A6D7-3E3EAC503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22886" name="Content Placeholder 5">
            <a:extLst>
              <a:ext uri="{FF2B5EF4-FFF2-40B4-BE49-F238E27FC236}">
                <a16:creationId xmlns:a16="http://schemas.microsoft.com/office/drawing/2014/main" id="{3E9144D4-DF85-423F-BDBA-F44E9CD08493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333375" defTabSz="685800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There should only be 26 elements.</a:t>
            </a:r>
          </a:p>
        </p:txBody>
      </p:sp>
    </p:spTree>
    <p:extLst>
      <p:ext uri="{BB962C8B-B14F-4D97-AF65-F5344CB8AC3E}">
        <p14:creationId xmlns:p14="http://schemas.microsoft.com/office/powerpoint/2010/main" val="406316385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70635E9A-99CF-40E5-9928-2A0CDE2220C0}"/>
              </a:ext>
            </a:extLst>
          </p:cNvPr>
          <p:cNvSpPr>
            <a:spLocks/>
          </p:cNvSpPr>
          <p:nvPr/>
        </p:nvSpPr>
        <p:spPr bwMode="auto">
          <a:xfrm>
            <a:off x="1385887" y="1734741"/>
            <a:ext cx="61007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</a:pPr>
            <a:r>
              <a:rPr lang="en-GB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Plus: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 Each element could have a different single letter symbol.</a:t>
            </a:r>
          </a:p>
          <a:p>
            <a:pPr defTabSz="685800" fontAlgn="base">
              <a:spcAft>
                <a:spcPct val="0"/>
              </a:spcAft>
            </a:pPr>
            <a:r>
              <a:rPr lang="en-GB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Minus: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 There would be fewer compounds and some useful compounds might not exist.</a:t>
            </a:r>
          </a:p>
          <a:p>
            <a:pPr defTabSz="685800" fontAlgn="base">
              <a:spcAft>
                <a:spcPct val="0"/>
              </a:spcAft>
            </a:pPr>
            <a:r>
              <a:rPr lang="en-GB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Interesting: 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If we can choose which elements to keep, which ones would be most useful? There were 23 elements on the list of known elements</a:t>
            </a:r>
            <a:b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prepared by Lavoisier in 1789.</a:t>
            </a:r>
          </a:p>
        </p:txBody>
      </p:sp>
      <p:sp>
        <p:nvSpPr>
          <p:cNvPr id="123907" name="Rectangle 5">
            <a:extLst>
              <a:ext uri="{FF2B5EF4-FFF2-40B4-BE49-F238E27FC236}">
                <a16:creationId xmlns:a16="http://schemas.microsoft.com/office/drawing/2014/main" id="{65E1F812-5C0D-4A9E-956C-569E58F52BDF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3908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F428E70-71C8-46AB-A4BE-84C6EF618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23910" name="Rectangle 4">
            <a:extLst>
              <a:ext uri="{FF2B5EF4-FFF2-40B4-BE49-F238E27FC236}">
                <a16:creationId xmlns:a16="http://schemas.microsoft.com/office/drawing/2014/main" id="{6C1F290D-887E-4ECF-A374-4CCBC41D5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23911" name="Content Placeholder 5">
            <a:extLst>
              <a:ext uri="{FF2B5EF4-FFF2-40B4-BE49-F238E27FC236}">
                <a16:creationId xmlns:a16="http://schemas.microsoft.com/office/drawing/2014/main" id="{720406C2-81EC-4628-A45A-37457547983C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333375" defTabSz="685800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There should only be 26 elements.</a:t>
            </a:r>
          </a:p>
        </p:txBody>
      </p:sp>
      <p:sp>
        <p:nvSpPr>
          <p:cNvPr id="123909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2F39794-D6D6-424A-B67D-10D5B56D0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1048163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39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09"/>
                  </p:tgtEl>
                </p:cond>
              </p:nextCondLst>
            </p:seq>
          </p:childTnLst>
        </p:cTn>
      </p:par>
    </p:tnLst>
    <p:bldLst>
      <p:bldP spid="1239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1830" y="483518"/>
            <a:ext cx="8424936" cy="622548"/>
          </a:xfrm>
        </p:spPr>
        <p:txBody>
          <a:bodyPr>
            <a:normAutofit/>
          </a:bodyPr>
          <a:lstStyle/>
          <a:p>
            <a:pPr algn="ctr"/>
            <a:r>
              <a:rPr lang="en-GB" sz="3200" u="sng" dirty="0"/>
              <a:t>Objectives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EF605E-FDB3-46B2-AFBC-6550A73CFEBC}"/>
              </a:ext>
            </a:extLst>
          </p:cNvPr>
          <p:cNvSpPr txBox="1">
            <a:spLocks noChangeArrowheads="1"/>
          </p:cNvSpPr>
          <p:nvPr/>
        </p:nvSpPr>
        <p:spPr>
          <a:xfrm>
            <a:off x="99802" y="1347614"/>
            <a:ext cx="8928992" cy="3888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1741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 that different elements have different physical properties.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591741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Identify the chemical symbols for some common elements and vice versa.</a:t>
            </a:r>
          </a:p>
          <a:p>
            <a:pPr marL="591741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Record two letter symbols correctly.</a:t>
            </a:r>
          </a:p>
          <a:p>
            <a:pPr marL="591741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Dalton’s ideas about atoms.</a:t>
            </a:r>
          </a:p>
          <a:p>
            <a:pPr marL="591741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a simple (Dalton’s) atomic model to describe an element.</a:t>
            </a:r>
          </a:p>
          <a:p>
            <a:pPr marL="591741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a simple (Dalton’s) atomic model to describe a compound.</a:t>
            </a:r>
          </a:p>
          <a:p>
            <a:pPr marL="591741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the idea of atoms to explain why different elements have different physical properties.</a:t>
            </a:r>
          </a:p>
          <a:p>
            <a:pPr marL="591741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Use information about reaction ratios to calculate atomic masses.</a:t>
            </a:r>
            <a:endParaRPr kumimoji="0" lang="en-GB" altLang="en-US" sz="1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871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>
            <a:extLst>
              <a:ext uri="{FF2B5EF4-FFF2-40B4-BE49-F238E27FC236}">
                <a16:creationId xmlns:a16="http://schemas.microsoft.com/office/drawing/2014/main" id="{81987C07-BBC7-4C28-82C8-B76C595D09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0"/>
            <a:ext cx="6318647" cy="485775"/>
          </a:xfrm>
        </p:spPr>
        <p:txBody>
          <a:bodyPr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124931" name="Rectangle 5">
            <a:extLst>
              <a:ext uri="{FF2B5EF4-FFF2-40B4-BE49-F238E27FC236}">
                <a16:creationId xmlns:a16="http://schemas.microsoft.com/office/drawing/2014/main" id="{9CA23923-6FD2-4139-BDEC-1BAC5177EE9B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4932" name="Content Placeholder 5">
            <a:extLst>
              <a:ext uri="{FF2B5EF4-FFF2-40B4-BE49-F238E27FC236}">
                <a16:creationId xmlns:a16="http://schemas.microsoft.com/office/drawing/2014/main" id="{F10D9570-2E92-4280-A4C9-D105022B83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9466" y="1087042"/>
            <a:ext cx="6490097" cy="923330"/>
          </a:xfrm>
        </p:spPr>
        <p:txBody>
          <a:bodyPr>
            <a:spAutoFit/>
          </a:bodyPr>
          <a:lstStyle/>
          <a:p>
            <a:pPr marL="0"/>
            <a:r>
              <a:rPr lang="en-GB" altLang="en-US"/>
              <a:t>In one experiment 4</a:t>
            </a:r>
            <a:r>
              <a:rPr lang="en-GB" altLang="en-US" sz="900"/>
              <a:t> </a:t>
            </a:r>
            <a:r>
              <a:rPr lang="en-GB" altLang="en-US"/>
              <a:t>g of oxygen reacts with an unknown element. In another experiment 8</a:t>
            </a:r>
            <a:r>
              <a:rPr lang="en-GB" altLang="en-US" sz="900"/>
              <a:t> </a:t>
            </a:r>
            <a:r>
              <a:rPr lang="en-GB" altLang="en-US"/>
              <a:t>g of oxygen reacts with the same unknown element.</a:t>
            </a:r>
          </a:p>
        </p:txBody>
      </p:sp>
      <p:sp>
        <p:nvSpPr>
          <p:cNvPr id="124933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D359A04-F3B3-4CCB-B170-3EE976FF3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24934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73B659F3-03D9-4577-8DDF-BF2BE22FD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End show</a:t>
            </a:r>
          </a:p>
        </p:txBody>
      </p:sp>
    </p:spTree>
    <p:extLst>
      <p:ext uri="{BB962C8B-B14F-4D97-AF65-F5344CB8AC3E}">
        <p14:creationId xmlns:p14="http://schemas.microsoft.com/office/powerpoint/2010/main" val="172232766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28BD595E-8FA8-42AE-BC25-43AAB0F0FC6B}"/>
              </a:ext>
            </a:extLst>
          </p:cNvPr>
          <p:cNvSpPr>
            <a:spLocks/>
          </p:cNvSpPr>
          <p:nvPr/>
        </p:nvSpPr>
        <p:spPr bwMode="auto">
          <a:xfrm>
            <a:off x="1331119" y="2085975"/>
            <a:ext cx="6155531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Twice the mass of the unknown element was used the second time.</a:t>
            </a:r>
          </a:p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A different compound was formed the second time (with twice the number of atoms in it. </a:t>
            </a:r>
          </a:p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An error was made in measuring the masses.</a:t>
            </a:r>
          </a:p>
        </p:txBody>
      </p:sp>
      <p:sp>
        <p:nvSpPr>
          <p:cNvPr id="125955" name="Rectangle 4">
            <a:extLst>
              <a:ext uri="{FF2B5EF4-FFF2-40B4-BE49-F238E27FC236}">
                <a16:creationId xmlns:a16="http://schemas.microsoft.com/office/drawing/2014/main" id="{98D2DD16-A99A-448C-8A16-24A5C78D0C1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0"/>
            <a:ext cx="6373416" cy="485775"/>
          </a:xfrm>
        </p:spPr>
        <p:txBody>
          <a:bodyPr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125956" name="Rectangle 5">
            <a:extLst>
              <a:ext uri="{FF2B5EF4-FFF2-40B4-BE49-F238E27FC236}">
                <a16:creationId xmlns:a16="http://schemas.microsoft.com/office/drawing/2014/main" id="{FDA30A5E-8770-4DB6-AB2B-65E4C02E3E42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5958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E9810D28-6F6E-486E-BC47-29D46812E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9344" y="4245769"/>
            <a:ext cx="1591866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25959" name="AutoShap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9B86D89-6AA4-4F87-ADA7-FB017F86F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125960" name="Content Placeholder 5">
            <a:extLst>
              <a:ext uri="{FF2B5EF4-FFF2-40B4-BE49-F238E27FC236}">
                <a16:creationId xmlns:a16="http://schemas.microsoft.com/office/drawing/2014/main" id="{98D259A0-AE36-4121-BE31-A35CAC3B664B}"/>
              </a:ext>
            </a:extLst>
          </p:cNvPr>
          <p:cNvSpPr>
            <a:spLocks/>
          </p:cNvSpPr>
          <p:nvPr/>
        </p:nvSpPr>
        <p:spPr bwMode="auto">
          <a:xfrm>
            <a:off x="1439466" y="1087042"/>
            <a:ext cx="64900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</a:pPr>
            <a:r>
              <a:rPr lang="en-GB" altLang="en-US" sz="1800">
                <a:cs typeface="Arial" panose="020B0604020202020204" pitchFamily="34" charset="0"/>
              </a:rPr>
              <a:t>In one experiment 4</a:t>
            </a:r>
            <a:r>
              <a:rPr lang="en-GB" altLang="en-US" sz="900">
                <a:cs typeface="Arial" panose="020B0604020202020204" pitchFamily="34" charset="0"/>
              </a:rPr>
              <a:t> </a:t>
            </a:r>
            <a:r>
              <a:rPr lang="en-GB" altLang="en-US" sz="1800">
                <a:cs typeface="Arial" panose="020B0604020202020204" pitchFamily="34" charset="0"/>
              </a:rPr>
              <a:t>g of oxygen reacts with an unknown element. In another experiment 8</a:t>
            </a:r>
            <a:r>
              <a:rPr lang="en-GB" altLang="en-US" sz="900">
                <a:cs typeface="Arial" panose="020B0604020202020204" pitchFamily="34" charset="0"/>
              </a:rPr>
              <a:t> </a:t>
            </a:r>
            <a:r>
              <a:rPr lang="en-GB" altLang="en-US" sz="1800">
                <a:cs typeface="Arial" panose="020B0604020202020204" pitchFamily="34" charset="0"/>
              </a:rPr>
              <a:t>g of oxygen reacts with the same unknown element.</a:t>
            </a:r>
          </a:p>
        </p:txBody>
      </p:sp>
      <p:sp>
        <p:nvSpPr>
          <p:cNvPr id="125957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D20FFC8-9A07-4E2E-829F-64F871251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9344" y="3706416"/>
            <a:ext cx="1591866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36816510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59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957"/>
                  </p:tgtEl>
                </p:cond>
              </p:nextCondLst>
            </p:seq>
          </p:childTnLst>
        </p:cTn>
      </p:par>
    </p:tnLst>
    <p:bldLst>
      <p:bldP spid="125959" grpId="0" animBg="1"/>
      <p:bldP spid="1259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1830" y="483518"/>
            <a:ext cx="8424936" cy="622548"/>
          </a:xfrm>
        </p:spPr>
        <p:txBody>
          <a:bodyPr>
            <a:normAutofit/>
          </a:bodyPr>
          <a:lstStyle/>
          <a:p>
            <a:pPr algn="ctr"/>
            <a:r>
              <a:rPr lang="en-GB" sz="3200" u="sng" dirty="0"/>
              <a:t>Objectives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EF605E-FDB3-46B2-AFBC-6550A73CFEBC}"/>
              </a:ext>
            </a:extLst>
          </p:cNvPr>
          <p:cNvSpPr txBox="1">
            <a:spLocks noChangeArrowheads="1"/>
          </p:cNvSpPr>
          <p:nvPr/>
        </p:nvSpPr>
        <p:spPr>
          <a:xfrm>
            <a:off x="99802" y="1347614"/>
            <a:ext cx="8928992" cy="3888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1741" lvl="1" indent="-457200">
              <a:buFont typeface="Arial" panose="020B0604020202020204" pitchFamily="34" charset="0"/>
              <a:buChar char="•"/>
            </a:pPr>
            <a:r>
              <a:rPr lang="en-US" altLang="en-US" dirty="0"/>
              <a:t>Recall that different elements have different physical properties.</a:t>
            </a:r>
            <a:r>
              <a:rPr lang="en-GB" altLang="en-US" dirty="0"/>
              <a:t> </a:t>
            </a:r>
          </a:p>
          <a:p>
            <a:pPr marL="591741" lvl="1" indent="-457200">
              <a:buFont typeface="Arial" panose="020B0604020202020204" pitchFamily="34" charset="0"/>
              <a:buChar char="•"/>
            </a:pPr>
            <a:r>
              <a:rPr lang="en-US" altLang="en-US" dirty="0"/>
              <a:t>Identify the chemical symbols for some common elements and vice versa.</a:t>
            </a:r>
          </a:p>
          <a:p>
            <a:pPr marL="591741" lvl="1" indent="-457200">
              <a:buFont typeface="Arial" panose="020B0604020202020204" pitchFamily="34" charset="0"/>
              <a:buChar char="•"/>
            </a:pPr>
            <a:r>
              <a:rPr lang="en-US" altLang="en-US" dirty="0"/>
              <a:t>Record two letter symbols correctly.</a:t>
            </a:r>
          </a:p>
          <a:p>
            <a:pPr marL="591741" lvl="1" indent="-457200">
              <a:buFont typeface="Arial" panose="020B0604020202020204" pitchFamily="34" charset="0"/>
              <a:buChar char="•"/>
            </a:pPr>
            <a:r>
              <a:rPr lang="en-US" altLang="en-US" dirty="0"/>
              <a:t>Describe Dalton’s ideas about atoms.</a:t>
            </a:r>
          </a:p>
          <a:p>
            <a:pPr marL="591741" lvl="1" indent="-457200">
              <a:buFont typeface="Arial" panose="020B0604020202020204" pitchFamily="34" charset="0"/>
              <a:buChar char="•"/>
            </a:pPr>
            <a:r>
              <a:rPr lang="en-US" altLang="en-US" dirty="0"/>
              <a:t>Use a simple (Dalton’s) atomic model to describe an element.</a:t>
            </a:r>
          </a:p>
          <a:p>
            <a:pPr marL="591741" lvl="1" indent="-457200">
              <a:buFont typeface="Arial" panose="020B0604020202020204" pitchFamily="34" charset="0"/>
              <a:buChar char="•"/>
            </a:pPr>
            <a:r>
              <a:rPr lang="en-US" altLang="en-US" dirty="0"/>
              <a:t>Use a simple (Dalton’s) atomic model to describe a compound.</a:t>
            </a:r>
          </a:p>
          <a:p>
            <a:pPr marL="591741" lvl="1" indent="-457200">
              <a:buFont typeface="Arial" panose="020B0604020202020204" pitchFamily="34" charset="0"/>
              <a:buChar char="•"/>
            </a:pPr>
            <a:r>
              <a:rPr lang="en-US" altLang="en-US" dirty="0"/>
              <a:t>Use the idea of atoms to explain why different elements have different physical properties.</a:t>
            </a:r>
          </a:p>
          <a:p>
            <a:pPr marL="591741" lvl="1" indent="-457200">
              <a:buFont typeface="Arial" panose="020B0604020202020204" pitchFamily="34" charset="0"/>
              <a:buChar char="•"/>
            </a:pPr>
            <a:r>
              <a:rPr lang="en-US" altLang="ja-JP" dirty="0">
                <a:ea typeface="ＭＳ Ｐゴシック" panose="020B0600070205080204" pitchFamily="34" charset="-128"/>
              </a:rPr>
              <a:t>Use information about reaction ratios to calculate atomic masses.</a:t>
            </a:r>
            <a:endParaRPr lang="en-GB" altLang="en-US" sz="1950" dirty="0"/>
          </a:p>
        </p:txBody>
      </p:sp>
    </p:spTree>
    <p:extLst>
      <p:ext uri="{BB962C8B-B14F-4D97-AF65-F5344CB8AC3E}">
        <p14:creationId xmlns:p14="http://schemas.microsoft.com/office/powerpoint/2010/main" val="3431337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12" y="56753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u="sng" kern="0" dirty="0">
                <a:solidFill>
                  <a:srgbClr val="000000"/>
                </a:solidFill>
              </a:rPr>
              <a:t>8Fa Dalton’s atomic model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88024" y="39459"/>
            <a:ext cx="4350221" cy="534070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4000" u="sng" smtClean="0">
                <a:solidFill>
                  <a:schemeClr val="tx1"/>
                </a:solidFill>
              </a:rPr>
              <a:pPr algn="ctr"/>
              <a:t>06 August 2018</a:t>
            </a:fld>
            <a:endParaRPr lang="en-GB" sz="4000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26640" y="33468"/>
            <a:ext cx="1305000" cy="534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u="sng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860" y="4700935"/>
            <a:ext cx="1809015" cy="415498"/>
            <a:chOff x="253025" y="5447323"/>
            <a:chExt cx="2412020" cy="553997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dirty="0">
                  <a:latin typeface="Trebuchet MS" pitchFamily="34" charset="0"/>
                </a:rPr>
                <a:t>@</a:t>
              </a:r>
              <a:r>
                <a:rPr lang="en-GB" sz="2100" b="1" dirty="0" err="1"/>
                <a:t>hpscience</a:t>
              </a:r>
              <a:endParaRPr lang="en-GB" sz="21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486" y="4723833"/>
            <a:ext cx="2845978" cy="327029"/>
          </a:xfrm>
          <a:prstGeom prst="rect">
            <a:avLst/>
          </a:prstGeom>
        </p:spPr>
      </p:pic>
      <p:pic>
        <p:nvPicPr>
          <p:cNvPr id="15" name="Picture 14" descr="yt-brand-standard-logo-95x40.pn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47702" y="4698919"/>
            <a:ext cx="857891" cy="361217"/>
          </a:xfrm>
          <a:prstGeom prst="rect">
            <a:avLst/>
          </a:prstGeom>
        </p:spPr>
      </p:pic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104860" y="1419622"/>
            <a:ext cx="8935520" cy="599325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Wingdings 2"/>
              <a:buChar char="!"/>
              <a:tabLst>
                <a:tab pos="407074" algn="l"/>
              </a:tabLst>
            </a:pPr>
            <a:r>
              <a:rPr lang="en-GB" altLang="en-US" sz="2800" dirty="0">
                <a:solidFill>
                  <a:schemeClr val="bg1"/>
                </a:solidFill>
                <a:sym typeface="Wingdings 2" pitchFamily="18" charset="2"/>
              </a:rPr>
              <a:t>Draw particle pictures for the following substances</a:t>
            </a:r>
          </a:p>
        </p:txBody>
      </p:sp>
      <p:pic>
        <p:nvPicPr>
          <p:cNvPr id="5122" name="Picture 2" descr="https://cdn.businessnews.com.au/articles-2018-06/Gold-bullion-vault_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9" y="2387260"/>
            <a:ext cx="2436976" cy="16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460" y="2303228"/>
            <a:ext cx="2696352" cy="1817365"/>
          </a:xfrm>
          <a:prstGeom prst="rect">
            <a:avLst/>
          </a:prstGeom>
        </p:spPr>
      </p:pic>
      <p:pic>
        <p:nvPicPr>
          <p:cNvPr id="5126" name="Picture 6" descr="Pouring liquid mercury bioner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03228"/>
            <a:ext cx="1884539" cy="183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3887" y="2305033"/>
            <a:ext cx="1884539" cy="1833615"/>
          </a:xfrm>
          <a:prstGeom prst="rect">
            <a:avLst/>
          </a:prstGeom>
        </p:spPr>
      </p:pic>
      <p:pic>
        <p:nvPicPr>
          <p:cNvPr id="1030" name="Picture 6" descr="Image result for smok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35922"/>
            <a:ext cx="2631894" cy="177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rownian motio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6" y="2356449"/>
            <a:ext cx="2631896" cy="17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3235" y="2080882"/>
            <a:ext cx="8540562" cy="263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ohn dal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478"/>
            <a:ext cx="77048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49" y="3219822"/>
            <a:ext cx="73533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204" y="3834832"/>
            <a:ext cx="746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3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l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" y="2"/>
            <a:ext cx="9141940" cy="247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51470"/>
            <a:ext cx="1584176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41441"/>
            <a:ext cx="1584176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8432" y="2151734"/>
            <a:ext cx="20882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837475" y="2135389"/>
            <a:ext cx="273630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4590" y="1772636"/>
            <a:ext cx="2952328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5004048" y="2835841"/>
            <a:ext cx="4176464" cy="2179055"/>
          </a:xfrm>
          <a:prstGeom prst="cloudCallout">
            <a:avLst>
              <a:gd name="adj1" fmla="val 48853"/>
              <a:gd name="adj2" fmla="val -10885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b="1" kern="0" dirty="0">
                <a:solidFill>
                  <a:sysClr val="windowText" lastClr="000000"/>
                </a:solidFill>
                <a:latin typeface="Trebuchet MS" pitchFamily="34" charset="0"/>
              </a:rPr>
              <a:t>What is the difference between these particles?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1741"/>
            <a:ext cx="9144000" cy="1120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16" y="4065859"/>
            <a:ext cx="9151416" cy="99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magnesium me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49" y="2337190"/>
            <a:ext cx="2621293" cy="262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580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Physical properties</a:t>
            </a:r>
          </a:p>
        </p:txBody>
      </p:sp>
      <p:pic>
        <p:nvPicPr>
          <p:cNvPr id="3074" name="Picture 2" descr="Image result for sulphur pow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0579"/>
            <a:ext cx="2457619" cy="262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79912" y="0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</a:rPr>
              <a:t>These substances are all </a:t>
            </a:r>
            <a:r>
              <a:rPr lang="en-GB" sz="2400" b="1" kern="0" dirty="0">
                <a:solidFill>
                  <a:sysClr val="windowText" lastClr="000000"/>
                </a:solidFill>
              </a:rPr>
              <a:t>elements</a:t>
            </a:r>
            <a:r>
              <a:rPr lang="en-GB" sz="2400" kern="0" dirty="0">
                <a:solidFill>
                  <a:sysClr val="windowText" lastClr="000000"/>
                </a:solidFill>
              </a:rPr>
              <a:t>, how are they different from each other?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D5005C-64BF-4D08-B262-C8A6B2FF343B}"/>
              </a:ext>
            </a:extLst>
          </p:cNvPr>
          <p:cNvGrpSpPr/>
          <p:nvPr/>
        </p:nvGrpSpPr>
        <p:grpSpPr>
          <a:xfrm>
            <a:off x="6480212" y="1779662"/>
            <a:ext cx="2584842" cy="3147814"/>
            <a:chOff x="6156176" y="1131590"/>
            <a:chExt cx="2822345" cy="3147814"/>
          </a:xfrm>
        </p:grpSpPr>
        <p:pic>
          <p:nvPicPr>
            <p:cNvPr id="1028" name="Picture 4" descr="Image result for bromine liquid">
              <a:extLst>
                <a:ext uri="{FF2B5EF4-FFF2-40B4-BE49-F238E27FC236}">
                  <a16:creationId xmlns:a16="http://schemas.microsoft.com/office/drawing/2014/main" id="{F1FD7309-59EA-4538-AE6F-DAC4810815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131590"/>
              <a:ext cx="2822345" cy="3147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9FB52E-FDF4-4894-BEA7-AFC794272D89}"/>
                </a:ext>
              </a:extLst>
            </p:cNvPr>
            <p:cNvSpPr txBox="1"/>
            <p:nvPr/>
          </p:nvSpPr>
          <p:spPr>
            <a:xfrm>
              <a:off x="6391448" y="1131590"/>
              <a:ext cx="13034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Bromine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0E2F07A-9B24-483A-BA44-A5319542F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065" y="1038844"/>
            <a:ext cx="1193774" cy="303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2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B666FD-56EF-4CB1-9577-81F376E6E265}"/>
              </a:ext>
            </a:extLst>
          </p:cNvPr>
          <p:cNvSpPr txBox="1"/>
          <p:nvPr/>
        </p:nvSpPr>
        <p:spPr>
          <a:xfrm>
            <a:off x="0" y="53685"/>
            <a:ext cx="774035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800" dirty="0"/>
              <a:t>The differences in the atoms give each element its own, distinct </a:t>
            </a:r>
            <a:r>
              <a:rPr lang="en-GB" sz="2800" b="1" dirty="0"/>
              <a:t>properties, such as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393F6-E9BE-4465-AD97-E85CA6A85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8" y="973015"/>
            <a:ext cx="3024154" cy="2139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4D00DB-0AA3-4DE3-9FD0-89BB9A7E6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934264"/>
            <a:ext cx="4344036" cy="2139702"/>
          </a:xfrm>
          <a:prstGeom prst="rect">
            <a:avLst/>
          </a:prstGeom>
        </p:spPr>
      </p:pic>
      <p:pic>
        <p:nvPicPr>
          <p:cNvPr id="2054" name="Picture 6" descr="Image result for density">
            <a:extLst>
              <a:ext uri="{FF2B5EF4-FFF2-40B4-BE49-F238E27FC236}">
                <a16:creationId xmlns:a16="http://schemas.microsoft.com/office/drawing/2014/main" id="{E136F634-62DC-46B8-8574-2AFD2BEF4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616" y="627534"/>
            <a:ext cx="3672829" cy="309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3D4DAB-9235-47FA-B2B5-775E584B0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97509"/>
            <a:ext cx="4571999" cy="15764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FEBC85-8820-4788-BCF2-154863ECE443}"/>
              </a:ext>
            </a:extLst>
          </p:cNvPr>
          <p:cNvSpPr txBox="1"/>
          <p:nvPr/>
        </p:nvSpPr>
        <p:spPr>
          <a:xfrm>
            <a:off x="7884368" y="69534"/>
            <a:ext cx="11521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w/s 8Fa3</a:t>
            </a:r>
          </a:p>
        </p:txBody>
      </p:sp>
    </p:spTree>
    <p:extLst>
      <p:ext uri="{BB962C8B-B14F-4D97-AF65-F5344CB8AC3E}">
        <p14:creationId xmlns:p14="http://schemas.microsoft.com/office/powerpoint/2010/main" val="358310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583539-BECC-4B80-932D-449F5D58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35586" cy="4454054"/>
          </a:xfrm>
          <a:prstGeom prst="rect">
            <a:avLst/>
          </a:prstGeom>
        </p:spPr>
      </p:pic>
      <p:pic>
        <p:nvPicPr>
          <p:cNvPr id="3074" name="Picture 2" descr="Image result for iupac periodic table of the elements">
            <a:extLst>
              <a:ext uri="{FF2B5EF4-FFF2-40B4-BE49-F238E27FC236}">
                <a16:creationId xmlns:a16="http://schemas.microsoft.com/office/drawing/2014/main" id="{C9FFEB52-3BA9-4F9C-B41D-A9AC986A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87" y="51470"/>
            <a:ext cx="6008414" cy="44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6436C3-0C59-4D25-9602-6709315C25B3}"/>
              </a:ext>
            </a:extLst>
          </p:cNvPr>
          <p:cNvSpPr txBox="1"/>
          <p:nvPr/>
        </p:nvSpPr>
        <p:spPr>
          <a:xfrm>
            <a:off x="3135587" y="3715728"/>
            <a:ext cx="600841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3600" i="1" dirty="0"/>
              <a:t>How are these tables similar?</a:t>
            </a:r>
          </a:p>
          <a:p>
            <a:endParaRPr lang="en-GB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642E82-69E0-4845-B500-7FBC306ABEC6}"/>
              </a:ext>
            </a:extLst>
          </p:cNvPr>
          <p:cNvSpPr/>
          <p:nvPr/>
        </p:nvSpPr>
        <p:spPr>
          <a:xfrm>
            <a:off x="0" y="51470"/>
            <a:ext cx="313558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B2575B-2848-43C8-A882-A8B764C3B4A8}"/>
              </a:ext>
            </a:extLst>
          </p:cNvPr>
          <p:cNvSpPr/>
          <p:nvPr/>
        </p:nvSpPr>
        <p:spPr>
          <a:xfrm>
            <a:off x="5004048" y="0"/>
            <a:ext cx="2232248" cy="350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6F366-01AD-4151-A3B2-A80E3DA4D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284" y="3795911"/>
            <a:ext cx="9070504" cy="14192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862F95-039F-46C4-841C-46EFB42CD59A}"/>
              </a:ext>
            </a:extLst>
          </p:cNvPr>
          <p:cNvSpPr/>
          <p:nvPr/>
        </p:nvSpPr>
        <p:spPr>
          <a:xfrm>
            <a:off x="0" y="3715728"/>
            <a:ext cx="1547664" cy="44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99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084C88-AA9B-4DC7-8C11-67E080C4F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80" y="0"/>
            <a:ext cx="9207992" cy="37482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0D4378-FB72-4ABB-B4C2-7980DBD5C09E}"/>
              </a:ext>
            </a:extLst>
          </p:cNvPr>
          <p:cNvSpPr txBox="1"/>
          <p:nvPr/>
        </p:nvSpPr>
        <p:spPr>
          <a:xfrm>
            <a:off x="89635" y="4129217"/>
            <a:ext cx="903649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i="1" dirty="0"/>
              <a:t>Use the Periodic table in your planner to answer Qs 7 – 9 on w/s 8Fa5 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1CFB0-1532-469E-A0A7-F36786B6646D}"/>
              </a:ext>
            </a:extLst>
          </p:cNvPr>
          <p:cNvSpPr txBox="1"/>
          <p:nvPr/>
        </p:nvSpPr>
        <p:spPr>
          <a:xfrm>
            <a:off x="2627784" y="411510"/>
            <a:ext cx="57606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56B3F2-3CE4-40E3-A5A3-B94ADA3DBF6C}"/>
              </a:ext>
            </a:extLst>
          </p:cNvPr>
          <p:cNvSpPr txBox="1"/>
          <p:nvPr/>
        </p:nvSpPr>
        <p:spPr>
          <a:xfrm>
            <a:off x="4283968" y="394380"/>
            <a:ext cx="57606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27A772-519A-4EEF-869C-57B28B452F63}"/>
              </a:ext>
            </a:extLst>
          </p:cNvPr>
          <p:cNvSpPr txBox="1"/>
          <p:nvPr/>
        </p:nvSpPr>
        <p:spPr>
          <a:xfrm>
            <a:off x="5827744" y="394379"/>
            <a:ext cx="68847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Ca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739F4F-2FAE-43E6-BDD2-3CF7C89E949E}"/>
              </a:ext>
            </a:extLst>
          </p:cNvPr>
          <p:cNvSpPr txBox="1"/>
          <p:nvPr/>
        </p:nvSpPr>
        <p:spPr>
          <a:xfrm>
            <a:off x="7483929" y="380587"/>
            <a:ext cx="68847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0443F9-34D9-43D8-9B65-183264352541}"/>
              </a:ext>
            </a:extLst>
          </p:cNvPr>
          <p:cNvSpPr txBox="1"/>
          <p:nvPr/>
        </p:nvSpPr>
        <p:spPr>
          <a:xfrm>
            <a:off x="539552" y="1921894"/>
            <a:ext cx="45665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A7364A-BEC5-4ABF-B9F5-C6526CD2B3FB}"/>
              </a:ext>
            </a:extLst>
          </p:cNvPr>
          <p:cNvSpPr txBox="1"/>
          <p:nvPr/>
        </p:nvSpPr>
        <p:spPr>
          <a:xfrm>
            <a:off x="2194810" y="1935510"/>
            <a:ext cx="37737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5D9DDE-B835-47C2-A2CA-6533366B86C6}"/>
              </a:ext>
            </a:extLst>
          </p:cNvPr>
          <p:cNvSpPr txBox="1"/>
          <p:nvPr/>
        </p:nvSpPr>
        <p:spPr>
          <a:xfrm>
            <a:off x="3770784" y="1949775"/>
            <a:ext cx="5131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576B7D-3EAB-4054-A75B-4F1D56A37C44}"/>
              </a:ext>
            </a:extLst>
          </p:cNvPr>
          <p:cNvSpPr txBox="1"/>
          <p:nvPr/>
        </p:nvSpPr>
        <p:spPr>
          <a:xfrm>
            <a:off x="5346758" y="1921524"/>
            <a:ext cx="37737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512143-1D18-4F24-A678-50FD385F161D}"/>
              </a:ext>
            </a:extLst>
          </p:cNvPr>
          <p:cNvSpPr txBox="1"/>
          <p:nvPr/>
        </p:nvSpPr>
        <p:spPr>
          <a:xfrm>
            <a:off x="539552" y="3342280"/>
            <a:ext cx="57606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Si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5BAC78-8CF7-4601-B454-55192DFB0C7A}"/>
              </a:ext>
            </a:extLst>
          </p:cNvPr>
          <p:cNvSpPr txBox="1"/>
          <p:nvPr/>
        </p:nvSpPr>
        <p:spPr>
          <a:xfrm>
            <a:off x="2194810" y="3342282"/>
            <a:ext cx="57606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err="1"/>
              <a:t>Ar</a:t>
            </a:r>
            <a:endParaRPr lang="en-GB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6EC081-8075-48BD-B707-F7DD6826B94C}"/>
              </a:ext>
            </a:extLst>
          </p:cNvPr>
          <p:cNvSpPr txBox="1"/>
          <p:nvPr/>
        </p:nvSpPr>
        <p:spPr>
          <a:xfrm>
            <a:off x="3829884" y="3342281"/>
            <a:ext cx="74211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15C43-1814-4FE9-97A5-3A5771B2F839}"/>
              </a:ext>
            </a:extLst>
          </p:cNvPr>
          <p:cNvSpPr txBox="1"/>
          <p:nvPr/>
        </p:nvSpPr>
        <p:spPr>
          <a:xfrm>
            <a:off x="5346757" y="3342283"/>
            <a:ext cx="74211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241697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958</Words>
  <Application>Microsoft Office PowerPoint</Application>
  <PresentationFormat>On-screen Show (16:9)</PresentationFormat>
  <Paragraphs>140</Paragraphs>
  <Slides>22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ＭＳ Ｐゴシック</vt:lpstr>
      <vt:lpstr>Arial</vt:lpstr>
      <vt:lpstr>Arial Black</vt:lpstr>
      <vt:lpstr>Calibri</vt:lpstr>
      <vt:lpstr>Trebuchet MS</vt:lpstr>
      <vt:lpstr>Verdana</vt:lpstr>
      <vt:lpstr>Wingdings</vt:lpstr>
      <vt:lpstr>Wingdings 2</vt:lpstr>
      <vt:lpstr>Office Theme</vt:lpstr>
      <vt:lpstr>3_Default Design</vt:lpstr>
      <vt:lpstr>4_Default Design</vt:lpstr>
      <vt:lpstr>5_Default Design</vt:lpstr>
      <vt:lpstr>6_Default Design</vt:lpstr>
      <vt:lpstr>Resources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Thinking skills</vt:lpstr>
      <vt:lpstr>PowerPoint Presentation</vt:lpstr>
      <vt:lpstr>PowerPoint Presentation</vt:lpstr>
      <vt:lpstr>Consider all the possible answers to this statement:</vt:lpstr>
      <vt:lpstr>Consider all the possible answers to this statement:</vt:lpstr>
      <vt:lpstr>PowerPoint Presentation</vt:lpstr>
      <vt:lpstr>PowerPoint Presentation</vt:lpstr>
      <vt:lpstr>Consider all the possible answers to this statement:</vt:lpstr>
      <vt:lpstr>Consider all the possible answers to this statement:</vt:lpstr>
      <vt:lpstr>Objectives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morag mccallum</cp:lastModifiedBy>
  <cp:revision>133</cp:revision>
  <cp:lastPrinted>2017-10-17T09:10:55Z</cp:lastPrinted>
  <dcterms:created xsi:type="dcterms:W3CDTF">2016-06-16T11:38:20Z</dcterms:created>
  <dcterms:modified xsi:type="dcterms:W3CDTF">2018-08-06T15:55:21Z</dcterms:modified>
</cp:coreProperties>
</file>