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comments/modernComment_115_41275999.xml" ContentType="application/vnd.ms-powerpoint.comments+xml"/>
  <Override PartName="/ppt/comments/modernComment_102_B165A63A.xml" ContentType="application/vnd.ms-powerpoint.comments+xml"/>
  <Override PartName="/ppt/authors.xml" ContentType="application/vnd.ms-powerpoint.auth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660" r:id="rId2"/>
  </p:sldMasterIdLst>
  <p:notesMasterIdLst>
    <p:notesMasterId r:id="rId23"/>
  </p:notesMasterIdLst>
  <p:sldIdLst>
    <p:sldId id="256" r:id="rId3"/>
    <p:sldId id="277" r:id="rId4"/>
    <p:sldId id="258" r:id="rId5"/>
    <p:sldId id="259" r:id="rId6"/>
    <p:sldId id="260" r:id="rId7"/>
    <p:sldId id="266" r:id="rId8"/>
    <p:sldId id="267" r:id="rId9"/>
    <p:sldId id="270" r:id="rId10"/>
    <p:sldId id="268" r:id="rId11"/>
    <p:sldId id="278" r:id="rId12"/>
    <p:sldId id="269" r:id="rId13"/>
    <p:sldId id="261" r:id="rId14"/>
    <p:sldId id="262" r:id="rId15"/>
    <p:sldId id="263" r:id="rId16"/>
    <p:sldId id="264" r:id="rId17"/>
    <p:sldId id="265" r:id="rId18"/>
    <p:sldId id="271" r:id="rId19"/>
    <p:sldId id="272" r:id="rId20"/>
    <p:sldId id="273" r:id="rId21"/>
    <p:sldId id="275"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80B1575-05D9-A56C-8898-851A8C2323A2}" name="Daniel Higginson" initials="DH" userId="S::dh6124@highamsparkschool.co.uk::47bc6092-54d4-40f6-938f-e7762e52398f" providerId="AD"/>
  <p188:author id="{3ED91A8E-D6F7-9570-9A9C-239A6462CD3D}" name="Nathaniel Afriyie Kyere" initials="NK" userId="S::na6007@highamsparkschool.co.uk::56fe829c-ce56-4107-9af3-5eb052e283ff" providerId="AD"/>
  <p188:author id="{6C3691EC-20BF-6C90-FBF3-3A0216B53CE2}" name="J Barker" initials="JB" userId="S::jbarker@highamsparkschool.co.uk::8227ee0e-fd3b-4e42-9476-b3edf034b415"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615F497-D41D-4F83-8DEC-CCDF542B8599}" v="6" dt="2022-06-22T11:26:28.358"/>
    <p1510:client id="{67B2DE18-4BCF-568D-BD8C-03CEEADA572C}" v="64" dt="2022-06-22T09:50:05.434"/>
    <p1510:client id="{3C6DB746-47D9-9540-9331-E2CAFF6E05F9}" v="461" dt="2022-06-22T11:05:48.562"/>
    <p1510:client id="{1BDFCFF7-2184-ED45-9542-D979C511FDF9}" v="14" dt="2022-06-22T10:49:12.316"/>
    <p1510:client id="{B0342231-4B88-10EC-8840-6CAD909018A3}" v="8" dt="2022-06-22T09:15:33.591"/>
    <p1510:client id="{76F27F20-A95F-40CC-9B32-93E29C73B883}" v="419" dt="2022-06-22T11:41:34.239"/>
    <p1510:client id="{43FD25F9-7570-49ED-9D11-0E6EEE68D941}" v="1026" dt="2022-06-22T08:50:28.170"/>
    <p1510:client id="{51782B01-6F89-4939-A731-1CCBDE562FE1}" v="626" dt="2022-06-22T11:58:22.281"/>
    <p1510:client id="{D60E0B06-E9B9-1567-992D-3D9D90607770}" v="89" dt="2022-06-22T09:45:05.516"/>
    <p1510:client id="{469891D2-FD48-13C4-3559-B1C70F0AD371}" v="990" dt="2022-06-22T09:55:30.294"/>
    <p1510:client id="{81D14E3B-93C9-2E39-239E-F90711F6E0D6}" v="338" dt="2022-06-22T12:18:28.209"/>
    <p1510:client id="{85C67F0B-B510-4E8A-8C99-56ED08540C93}" v="225" dt="2022-06-22T09:54:58.504"/>
    <p1510:client id="{8807536C-18E1-9E34-FEEA-23C85074E225}" v="368" dt="2022-06-21T20:33:31.176"/>
    <p1510:client id="{934D4212-35B9-E6A5-0206-C0D8B2797178}" v="44" dt="2022-06-21T15:28:36.657"/>
    <p1510:client id="{AE4A78CB-A16C-52B9-A5DE-DFA918CA69DB}" v="72" dt="2022-06-22T09:10:45.215"/>
    <p1510:client id="{BEEB97AC-D48E-7685-C88C-A99521570FD6}" v="12" dt="2022-06-22T09:53:22.990"/>
    <p1510:client id="{C75387AB-32AF-70C4-E348-6522D714E46A}" v="495" dt="2022-06-22T12:17:12.719"/>
    <p1510:client id="{C79FADD7-7D58-D049-8CC1-2684C5B9FAD0}" v="343" dt="2022-06-22T10:57:54.843"/>
    <p1510:client id="{DF7CCCD7-945A-6D1E-F34F-921EF13C6DA3}" v="7" dt="2022-06-22T09:13:00.078"/>
    <p1510:client id="{F46D3B4B-28E0-C6DA-79BF-93FCDE6ABCAE}" v="9" dt="2022-06-22T09:40:14.80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2" d="100"/>
          <a:sy n="82" d="100"/>
        </p:scale>
        <p:origin x="378"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microsoft.com/office/2015/10/relationships/revisionInfo" Target="revisionInfo.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 Id="rId30" Type="http://schemas.microsoft.com/office/2018/10/relationships/authors" Target="authors.xml"/></Relationships>
</file>

<file path=ppt/comments/modernComment_102_B165A63A.xml><?xml version="1.0" encoding="utf-8"?>
<p188:cmLst xmlns:a="http://schemas.openxmlformats.org/drawingml/2006/main" xmlns:r="http://schemas.openxmlformats.org/officeDocument/2006/relationships" xmlns:p188="http://schemas.microsoft.com/office/powerpoint/2018/8/main">
  <p188:cm id="{A785F409-A156-4737-BBC3-6049174FA135}" authorId="{6C3691EC-20BF-6C90-FBF3-3A0216B53CE2}" created="2022-06-22T09:45:05.516">
    <pc:sldMkLst xmlns:pc="http://schemas.microsoft.com/office/powerpoint/2013/main/command">
      <pc:docMk/>
      <pc:sldMk cId="2976228922" sldId="258"/>
    </pc:sldMkLst>
    <p188:txBody>
      <a:bodyPr/>
      <a:lstStyle/>
      <a:p>
        <a:r>
          <a:rPr lang="en-US"/>
          <a:t>If you can I would do similar with the rest of the slides...</a:t>
        </a:r>
      </a:p>
    </p188:txBody>
  </p188:cm>
</p188:cmLst>
</file>

<file path=ppt/comments/modernComment_115_41275999.xml><?xml version="1.0" encoding="utf-8"?>
<p188:cmLst xmlns:a="http://schemas.openxmlformats.org/drawingml/2006/main" xmlns:r="http://schemas.openxmlformats.org/officeDocument/2006/relationships" xmlns:p188="http://schemas.microsoft.com/office/powerpoint/2018/8/main">
  <p188:cm id="{84E41BA3-7DA3-4FFA-99EB-DDABEFB50FEF}" authorId="{6C3691EC-20BF-6C90-FBF3-3A0216B53CE2}" created="2022-06-22T09:38:51.405">
    <pc:sldMkLst xmlns:pc="http://schemas.microsoft.com/office/powerpoint/2013/main/command">
      <pc:docMk/>
      <pc:sldMk cId="1537493002" sldId="257"/>
    </pc:sldMkLst>
    <p188:txBody>
      <a:bodyPr/>
      <a:lstStyle/>
      <a:p>
        <a:r>
          <a:rPr lang="en-US"/>
          <a:t>This would be my suggestion for what to have as bullet points and you read out the fuller version that I have left for the moment on slide 2. You want them to listen to what you are saying, not read the bullet points whilst ignoring you!</a:t>
        </a:r>
      </a:p>
    </p188:txBody>
  </p188:cm>
</p188:cmLst>
</file>

<file path=ppt/diagrams/_rels/data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svg"/><Relationship Id="rId1" Type="http://schemas.openxmlformats.org/officeDocument/2006/relationships/image" Target="../media/image11.png"/><Relationship Id="rId4" Type="http://schemas.openxmlformats.org/officeDocument/2006/relationships/image" Target="../media/image14.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svg"/><Relationship Id="rId1" Type="http://schemas.openxmlformats.org/officeDocument/2006/relationships/image" Target="../media/image11.png"/><Relationship Id="rId4" Type="http://schemas.openxmlformats.org/officeDocument/2006/relationships/image" Target="../media/image14.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FCA9B80-F817-4763-AA6F-63DC5203733B}"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E533DA12-D2F8-4647-8E17-F842F7F0C961}">
      <dgm:prSet/>
      <dgm:spPr/>
      <dgm:t>
        <a:bodyPr/>
        <a:lstStyle/>
        <a:p>
          <a:pPr>
            <a:lnSpc>
              <a:spcPct val="100000"/>
            </a:lnSpc>
          </a:pPr>
          <a:r>
            <a:rPr lang="en-US"/>
            <a:t>Earths atmosphere</a:t>
          </a:r>
        </a:p>
      </dgm:t>
    </dgm:pt>
    <dgm:pt modelId="{722AB3E8-1D82-4AA5-B890-03D7A76914E4}" type="parTrans" cxnId="{6D936B90-7496-4126-9A61-A175C58214F8}">
      <dgm:prSet/>
      <dgm:spPr/>
      <dgm:t>
        <a:bodyPr/>
        <a:lstStyle/>
        <a:p>
          <a:endParaRPr lang="en-US"/>
        </a:p>
      </dgm:t>
    </dgm:pt>
    <dgm:pt modelId="{3A9767E8-02EB-4AE7-966D-1018FB987E89}" type="sibTrans" cxnId="{6D936B90-7496-4126-9A61-A175C58214F8}">
      <dgm:prSet/>
      <dgm:spPr/>
      <dgm:t>
        <a:bodyPr/>
        <a:lstStyle/>
        <a:p>
          <a:endParaRPr lang="en-US"/>
        </a:p>
      </dgm:t>
    </dgm:pt>
    <dgm:pt modelId="{53F7E09A-8015-4886-9B41-BFCBEBA73DF3}">
      <dgm:prSet/>
      <dgm:spPr/>
      <dgm:t>
        <a:bodyPr/>
        <a:lstStyle/>
        <a:p>
          <a:pPr>
            <a:lnSpc>
              <a:spcPct val="100000"/>
            </a:lnSpc>
          </a:pPr>
          <a:r>
            <a:rPr lang="en-US"/>
            <a:t>Distance from earth</a:t>
          </a:r>
        </a:p>
      </dgm:t>
    </dgm:pt>
    <dgm:pt modelId="{1C02281E-3CEA-4D8C-83DC-087FA4137E6A}" type="parTrans" cxnId="{52DEF321-4856-4ECE-BBAC-140667DAE4AD}">
      <dgm:prSet/>
      <dgm:spPr/>
      <dgm:t>
        <a:bodyPr/>
        <a:lstStyle/>
        <a:p>
          <a:endParaRPr lang="en-US"/>
        </a:p>
      </dgm:t>
    </dgm:pt>
    <dgm:pt modelId="{6CBD44EF-7781-4A76-AB20-CE8EB73007E8}" type="sibTrans" cxnId="{52DEF321-4856-4ECE-BBAC-140667DAE4AD}">
      <dgm:prSet/>
      <dgm:spPr/>
      <dgm:t>
        <a:bodyPr/>
        <a:lstStyle/>
        <a:p>
          <a:endParaRPr lang="en-US"/>
        </a:p>
      </dgm:t>
    </dgm:pt>
    <dgm:pt modelId="{A5AAED74-BE1F-4D92-8631-29352F245755}" type="pres">
      <dgm:prSet presAssocID="{FFCA9B80-F817-4763-AA6F-63DC5203733B}" presName="root" presStyleCnt="0">
        <dgm:presLayoutVars>
          <dgm:dir/>
          <dgm:resizeHandles val="exact"/>
        </dgm:presLayoutVars>
      </dgm:prSet>
      <dgm:spPr/>
    </dgm:pt>
    <dgm:pt modelId="{D5E72234-B4D1-4F51-98B4-9C411CADB630}" type="pres">
      <dgm:prSet presAssocID="{E533DA12-D2F8-4647-8E17-F842F7F0C961}" presName="compNode" presStyleCnt="0"/>
      <dgm:spPr/>
    </dgm:pt>
    <dgm:pt modelId="{ACFCBF63-EC04-483F-9729-94199DE7078D}" type="pres">
      <dgm:prSet presAssocID="{E533DA12-D2F8-4647-8E17-F842F7F0C961}" presName="bgRect" presStyleLbl="bgShp" presStyleIdx="0" presStyleCnt="2"/>
      <dgm:spPr/>
    </dgm:pt>
    <dgm:pt modelId="{98A4B671-90FC-4410-8E98-656EB862E5CA}" type="pres">
      <dgm:prSet presAssocID="{E533DA12-D2F8-4647-8E17-F842F7F0C961}"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Earth Globe Americas"/>
        </a:ext>
      </dgm:extLst>
    </dgm:pt>
    <dgm:pt modelId="{5F45BE82-2D08-41A9-BED1-FC57E2C80469}" type="pres">
      <dgm:prSet presAssocID="{E533DA12-D2F8-4647-8E17-F842F7F0C961}" presName="spaceRect" presStyleCnt="0"/>
      <dgm:spPr/>
    </dgm:pt>
    <dgm:pt modelId="{48336FD9-14FB-495A-B746-929925F01479}" type="pres">
      <dgm:prSet presAssocID="{E533DA12-D2F8-4647-8E17-F842F7F0C961}" presName="parTx" presStyleLbl="revTx" presStyleIdx="0" presStyleCnt="2">
        <dgm:presLayoutVars>
          <dgm:chMax val="0"/>
          <dgm:chPref val="0"/>
        </dgm:presLayoutVars>
      </dgm:prSet>
      <dgm:spPr/>
    </dgm:pt>
    <dgm:pt modelId="{B4689CD5-7C00-45B0-9F49-4B0DA680BCC5}" type="pres">
      <dgm:prSet presAssocID="{3A9767E8-02EB-4AE7-966D-1018FB987E89}" presName="sibTrans" presStyleCnt="0"/>
      <dgm:spPr/>
    </dgm:pt>
    <dgm:pt modelId="{65B515D7-2862-47FB-AE1C-33ED7CE421BD}" type="pres">
      <dgm:prSet presAssocID="{53F7E09A-8015-4886-9B41-BFCBEBA73DF3}" presName="compNode" presStyleCnt="0"/>
      <dgm:spPr/>
    </dgm:pt>
    <dgm:pt modelId="{B57A738F-82C9-43DC-949F-5BB963288247}" type="pres">
      <dgm:prSet presAssocID="{53F7E09A-8015-4886-9B41-BFCBEBA73DF3}" presName="bgRect" presStyleLbl="bgShp" presStyleIdx="1" presStyleCnt="2"/>
      <dgm:spPr/>
    </dgm:pt>
    <dgm:pt modelId="{3AD70AD9-016F-4C72-A4C0-214ACE96DDA9}" type="pres">
      <dgm:prSet presAssocID="{53F7E09A-8015-4886-9B41-BFCBEBA73DF3}"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Earth Globe Europe-Africa"/>
        </a:ext>
      </dgm:extLst>
    </dgm:pt>
    <dgm:pt modelId="{D8A65297-9795-40A1-BDED-33CA0BE21F00}" type="pres">
      <dgm:prSet presAssocID="{53F7E09A-8015-4886-9B41-BFCBEBA73DF3}" presName="spaceRect" presStyleCnt="0"/>
      <dgm:spPr/>
    </dgm:pt>
    <dgm:pt modelId="{C92AD237-85F0-4EF6-A9C8-44D117CB826E}" type="pres">
      <dgm:prSet presAssocID="{53F7E09A-8015-4886-9B41-BFCBEBA73DF3}" presName="parTx" presStyleLbl="revTx" presStyleIdx="1" presStyleCnt="2">
        <dgm:presLayoutVars>
          <dgm:chMax val="0"/>
          <dgm:chPref val="0"/>
        </dgm:presLayoutVars>
      </dgm:prSet>
      <dgm:spPr/>
    </dgm:pt>
  </dgm:ptLst>
  <dgm:cxnLst>
    <dgm:cxn modelId="{B6E6C410-3BB3-4B28-A3A3-50581809724B}" type="presOf" srcId="{E533DA12-D2F8-4647-8E17-F842F7F0C961}" destId="{48336FD9-14FB-495A-B746-929925F01479}" srcOrd="0" destOrd="0" presId="urn:microsoft.com/office/officeart/2018/2/layout/IconVerticalSolidList"/>
    <dgm:cxn modelId="{52DEF321-4856-4ECE-BBAC-140667DAE4AD}" srcId="{FFCA9B80-F817-4763-AA6F-63DC5203733B}" destId="{53F7E09A-8015-4886-9B41-BFCBEBA73DF3}" srcOrd="1" destOrd="0" parTransId="{1C02281E-3CEA-4D8C-83DC-087FA4137E6A}" sibTransId="{6CBD44EF-7781-4A76-AB20-CE8EB73007E8}"/>
    <dgm:cxn modelId="{B4A4073D-ED98-491F-ACE0-D4FD55136DA7}" type="presOf" srcId="{53F7E09A-8015-4886-9B41-BFCBEBA73DF3}" destId="{C92AD237-85F0-4EF6-A9C8-44D117CB826E}" srcOrd="0" destOrd="0" presId="urn:microsoft.com/office/officeart/2018/2/layout/IconVerticalSolidList"/>
    <dgm:cxn modelId="{6D936B90-7496-4126-9A61-A175C58214F8}" srcId="{FFCA9B80-F817-4763-AA6F-63DC5203733B}" destId="{E533DA12-D2F8-4647-8E17-F842F7F0C961}" srcOrd="0" destOrd="0" parTransId="{722AB3E8-1D82-4AA5-B890-03D7A76914E4}" sibTransId="{3A9767E8-02EB-4AE7-966D-1018FB987E89}"/>
    <dgm:cxn modelId="{EEEC5BA1-3EEF-4443-A7DA-3879C6019D66}" type="presOf" srcId="{FFCA9B80-F817-4763-AA6F-63DC5203733B}" destId="{A5AAED74-BE1F-4D92-8631-29352F245755}" srcOrd="0" destOrd="0" presId="urn:microsoft.com/office/officeart/2018/2/layout/IconVerticalSolidList"/>
    <dgm:cxn modelId="{F84158BA-050E-4DB9-A20E-4ACDB0D3BF42}" type="presParOf" srcId="{A5AAED74-BE1F-4D92-8631-29352F245755}" destId="{D5E72234-B4D1-4F51-98B4-9C411CADB630}" srcOrd="0" destOrd="0" presId="urn:microsoft.com/office/officeart/2018/2/layout/IconVerticalSolidList"/>
    <dgm:cxn modelId="{F92345A2-B98B-4C8C-A8E9-0C468CC14D76}" type="presParOf" srcId="{D5E72234-B4D1-4F51-98B4-9C411CADB630}" destId="{ACFCBF63-EC04-483F-9729-94199DE7078D}" srcOrd="0" destOrd="0" presId="urn:microsoft.com/office/officeart/2018/2/layout/IconVerticalSolidList"/>
    <dgm:cxn modelId="{A79FAA5E-7014-423E-9E6B-ED6F8D70F8FB}" type="presParOf" srcId="{D5E72234-B4D1-4F51-98B4-9C411CADB630}" destId="{98A4B671-90FC-4410-8E98-656EB862E5CA}" srcOrd="1" destOrd="0" presId="urn:microsoft.com/office/officeart/2018/2/layout/IconVerticalSolidList"/>
    <dgm:cxn modelId="{CDE61254-27D1-4A73-93A2-CA146E0D3E93}" type="presParOf" srcId="{D5E72234-B4D1-4F51-98B4-9C411CADB630}" destId="{5F45BE82-2D08-41A9-BED1-FC57E2C80469}" srcOrd="2" destOrd="0" presId="urn:microsoft.com/office/officeart/2018/2/layout/IconVerticalSolidList"/>
    <dgm:cxn modelId="{A8AD2187-E024-494C-A5F9-5ACB5E8958E3}" type="presParOf" srcId="{D5E72234-B4D1-4F51-98B4-9C411CADB630}" destId="{48336FD9-14FB-495A-B746-929925F01479}" srcOrd="3" destOrd="0" presId="urn:microsoft.com/office/officeart/2018/2/layout/IconVerticalSolidList"/>
    <dgm:cxn modelId="{EB20BD6F-4795-47ED-8A0F-487240175FF0}" type="presParOf" srcId="{A5AAED74-BE1F-4D92-8631-29352F245755}" destId="{B4689CD5-7C00-45B0-9F49-4B0DA680BCC5}" srcOrd="1" destOrd="0" presId="urn:microsoft.com/office/officeart/2018/2/layout/IconVerticalSolidList"/>
    <dgm:cxn modelId="{24E9DF04-AA28-437B-AC69-249559AF5396}" type="presParOf" srcId="{A5AAED74-BE1F-4D92-8631-29352F245755}" destId="{65B515D7-2862-47FB-AE1C-33ED7CE421BD}" srcOrd="2" destOrd="0" presId="urn:microsoft.com/office/officeart/2018/2/layout/IconVerticalSolidList"/>
    <dgm:cxn modelId="{C410A761-DB79-42E3-B29F-F0029FA9C6A7}" type="presParOf" srcId="{65B515D7-2862-47FB-AE1C-33ED7CE421BD}" destId="{B57A738F-82C9-43DC-949F-5BB963288247}" srcOrd="0" destOrd="0" presId="urn:microsoft.com/office/officeart/2018/2/layout/IconVerticalSolidList"/>
    <dgm:cxn modelId="{329DCF5A-DC8A-4454-A102-347F7D106408}" type="presParOf" srcId="{65B515D7-2862-47FB-AE1C-33ED7CE421BD}" destId="{3AD70AD9-016F-4C72-A4C0-214ACE96DDA9}" srcOrd="1" destOrd="0" presId="urn:microsoft.com/office/officeart/2018/2/layout/IconVerticalSolidList"/>
    <dgm:cxn modelId="{142E4190-3774-4F2A-B5D6-BE2B475F6198}" type="presParOf" srcId="{65B515D7-2862-47FB-AE1C-33ED7CE421BD}" destId="{D8A65297-9795-40A1-BDED-33CA0BE21F00}" srcOrd="2" destOrd="0" presId="urn:microsoft.com/office/officeart/2018/2/layout/IconVerticalSolidList"/>
    <dgm:cxn modelId="{02AED66B-25AA-44F3-B4A3-E396D33E65A5}" type="presParOf" srcId="{65B515D7-2862-47FB-AE1C-33ED7CE421BD}" destId="{C92AD237-85F0-4EF6-A9C8-44D117CB826E}"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FCBF63-EC04-483F-9729-94199DE7078D}">
      <dsp:nvSpPr>
        <dsp:cNvPr id="0" name=""/>
        <dsp:cNvSpPr/>
      </dsp:nvSpPr>
      <dsp:spPr>
        <a:xfrm>
          <a:off x="0" y="958220"/>
          <a:ext cx="6588691" cy="176902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8A4B671-90FC-4410-8E98-656EB862E5CA}">
      <dsp:nvSpPr>
        <dsp:cNvPr id="0" name=""/>
        <dsp:cNvSpPr/>
      </dsp:nvSpPr>
      <dsp:spPr>
        <a:xfrm>
          <a:off x="535129" y="1356250"/>
          <a:ext cx="972962" cy="97296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8336FD9-14FB-495A-B746-929925F01479}">
      <dsp:nvSpPr>
        <dsp:cNvPr id="0" name=""/>
        <dsp:cNvSpPr/>
      </dsp:nvSpPr>
      <dsp:spPr>
        <a:xfrm>
          <a:off x="2043221" y="958220"/>
          <a:ext cx="4545469" cy="17690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7222" tIns="187222" rIns="187222" bIns="187222" numCol="1" spcCol="1270" anchor="ctr" anchorCtr="0">
          <a:noAutofit/>
        </a:bodyPr>
        <a:lstStyle/>
        <a:p>
          <a:pPr marL="0" lvl="0" indent="0" algn="l" defTabSz="1111250">
            <a:lnSpc>
              <a:spcPct val="100000"/>
            </a:lnSpc>
            <a:spcBef>
              <a:spcPct val="0"/>
            </a:spcBef>
            <a:spcAft>
              <a:spcPct val="35000"/>
            </a:spcAft>
            <a:buNone/>
          </a:pPr>
          <a:r>
            <a:rPr lang="en-US" sz="2500" kern="1200"/>
            <a:t>Earths atmosphere</a:t>
          </a:r>
        </a:p>
      </dsp:txBody>
      <dsp:txXfrm>
        <a:off x="2043221" y="958220"/>
        <a:ext cx="4545469" cy="1769022"/>
      </dsp:txXfrm>
    </dsp:sp>
    <dsp:sp modelId="{B57A738F-82C9-43DC-949F-5BB963288247}">
      <dsp:nvSpPr>
        <dsp:cNvPr id="0" name=""/>
        <dsp:cNvSpPr/>
      </dsp:nvSpPr>
      <dsp:spPr>
        <a:xfrm>
          <a:off x="0" y="3169499"/>
          <a:ext cx="6588691" cy="176902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AD70AD9-016F-4C72-A4C0-214ACE96DDA9}">
      <dsp:nvSpPr>
        <dsp:cNvPr id="0" name=""/>
        <dsp:cNvSpPr/>
      </dsp:nvSpPr>
      <dsp:spPr>
        <a:xfrm>
          <a:off x="535129" y="3567529"/>
          <a:ext cx="972962" cy="97296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92AD237-85F0-4EF6-A9C8-44D117CB826E}">
      <dsp:nvSpPr>
        <dsp:cNvPr id="0" name=""/>
        <dsp:cNvSpPr/>
      </dsp:nvSpPr>
      <dsp:spPr>
        <a:xfrm>
          <a:off x="2043221" y="3169499"/>
          <a:ext cx="4545469" cy="17690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7222" tIns="187222" rIns="187222" bIns="187222" numCol="1" spcCol="1270" anchor="ctr" anchorCtr="0">
          <a:noAutofit/>
        </a:bodyPr>
        <a:lstStyle/>
        <a:p>
          <a:pPr marL="0" lvl="0" indent="0" algn="l" defTabSz="1111250">
            <a:lnSpc>
              <a:spcPct val="100000"/>
            </a:lnSpc>
            <a:spcBef>
              <a:spcPct val="0"/>
            </a:spcBef>
            <a:spcAft>
              <a:spcPct val="35000"/>
            </a:spcAft>
            <a:buNone/>
          </a:pPr>
          <a:r>
            <a:rPr lang="en-US" sz="2500" kern="1200"/>
            <a:t>Distance from earth</a:t>
          </a:r>
        </a:p>
      </dsp:txBody>
      <dsp:txXfrm>
        <a:off x="2043221" y="3169499"/>
        <a:ext cx="4545469" cy="1769022"/>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C22AFC0-3EF7-47DE-94B0-41C67AD0CB31}" type="datetimeFigureOut">
              <a:rPr lang="en-GB" smtClean="0"/>
              <a:t>23/06/2022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0AF8379-69F6-4F33-8827-FDCA59C1484F}" type="slidenum">
              <a:rPr lang="en-GB" smtClean="0"/>
              <a:t>‹#›</a:t>
            </a:fld>
            <a:endParaRPr lang="en-GB"/>
          </a:p>
        </p:txBody>
      </p:sp>
    </p:spTree>
    <p:extLst>
      <p:ext uri="{BB962C8B-B14F-4D97-AF65-F5344CB8AC3E}">
        <p14:creationId xmlns:p14="http://schemas.microsoft.com/office/powerpoint/2010/main" val="8731126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0AF8379-69F6-4F33-8827-FDCA59C1484F}" type="slidenum">
              <a:rPr lang="en-GB" smtClean="0"/>
              <a:t>1</a:t>
            </a:fld>
            <a:endParaRPr lang="en-GB"/>
          </a:p>
        </p:txBody>
      </p:sp>
    </p:spTree>
    <p:extLst>
      <p:ext uri="{BB962C8B-B14F-4D97-AF65-F5344CB8AC3E}">
        <p14:creationId xmlns:p14="http://schemas.microsoft.com/office/powerpoint/2010/main" val="12125552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dirty="0"/>
              <a:t>6/23/2022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2288674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6/23/2022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5545609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6/23/2022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650837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GB" smtClean="0"/>
              <a:t>23/06/2022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3853878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p>
            <a:fld id="{846CE7D5-CF57-46EF-B807-FDD0502418D4}" type="datetimeFigureOut">
              <a:rPr lang="en-GB" smtClean="0"/>
              <a:t>23/06/2022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9491384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GB" smtClean="0"/>
              <a:t>23/06/2022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5915245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p:cNvSpPr>
            <a:spLocks noGrp="1"/>
          </p:cNvSpPr>
          <p:nvPr>
            <p:ph type="dt" sz="half" idx="10"/>
          </p:nvPr>
        </p:nvSpPr>
        <p:spPr/>
        <p:txBody>
          <a:bodyPr/>
          <a:lstStyle/>
          <a:p>
            <a:fld id="{846CE7D5-CF57-46EF-B807-FDD0502418D4}" type="datetimeFigureOut">
              <a:rPr lang="en-GB" smtClean="0"/>
              <a:t>23/06/2022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2030920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p:cNvSpPr>
            <a:spLocks noGrp="1"/>
          </p:cNvSpPr>
          <p:nvPr>
            <p:ph type="dt" sz="half" idx="10"/>
          </p:nvPr>
        </p:nvSpPr>
        <p:spPr/>
        <p:txBody>
          <a:bodyPr/>
          <a:lstStyle/>
          <a:p>
            <a:fld id="{846CE7D5-CF57-46EF-B807-FDD0502418D4}" type="datetimeFigureOut">
              <a:rPr lang="en-GB" smtClean="0"/>
              <a:t>23/06/2022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7331723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GB" smtClean="0"/>
              <a:t>23/06/2022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2103125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GB" smtClean="0"/>
              <a:t>23/06/2022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1463889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GB" smtClean="0"/>
              <a:t>23/06/2022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1718414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6/23/2022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52062525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GB" smtClean="0"/>
              <a:t>23/06/2022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7189582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p>
            <a:fld id="{846CE7D5-CF57-46EF-B807-FDD0502418D4}" type="datetimeFigureOut">
              <a:rPr lang="en-GB" smtClean="0"/>
              <a:t>23/06/2022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20290545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p>
            <a:fld id="{846CE7D5-CF57-46EF-B807-FDD0502418D4}" type="datetimeFigureOut">
              <a:rPr lang="en-GB" smtClean="0"/>
              <a:t>23/06/2022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4794456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6/23/2022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7278724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764DE79-268F-4C1A-8933-263129D2AF90}" type="datetimeFigureOut">
              <a:rPr lang="en-US" dirty="0"/>
              <a:t>6/23/2022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1543184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764DE79-268F-4C1A-8933-263129D2AF90}" type="datetimeFigureOut">
              <a:rPr lang="en-US" dirty="0"/>
              <a:t>6/23/2022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2620719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dirty="0"/>
              <a:t>6/23/2022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108045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6/23/2022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8643725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6/23/2022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0291144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6/23/2022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6649340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6/23/2022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a:p>
        </p:txBody>
      </p:sp>
    </p:spTree>
    <p:extLst>
      <p:ext uri="{BB962C8B-B14F-4D97-AF65-F5344CB8AC3E}">
        <p14:creationId xmlns:p14="http://schemas.microsoft.com/office/powerpoint/2010/main" val="114529730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GB" smtClean="0"/>
              <a:t>23/06/2022</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GB" smtClean="0"/>
              <a:t>‹#›</a:t>
            </a:fld>
            <a:endParaRPr lang="en-GB"/>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5.png"/><Relationship Id="rId4" Type="http://schemas.openxmlformats.org/officeDocument/2006/relationships/image" Target="../media/image28.png"/></Relationships>
</file>

<file path=ppt/slides/_rels/slide1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1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1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microsoft.com/office/2018/10/relationships/comments" Target="../comments/modernComment_115_41275999.xml"/></Relationships>
</file>

<file path=ppt/slides/_rels/slide2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18/10/relationships/comments" Target="../comments/modernComment_102_B165A63A.xml"/><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3.xml"/><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61147" y="2313046"/>
            <a:ext cx="7982322" cy="1366955"/>
          </a:xfrm>
        </p:spPr>
        <p:txBody>
          <a:bodyPr vert="horz" lIns="91440" tIns="45720" rIns="91440" bIns="45720" rtlCol="0" anchor="b">
            <a:noAutofit/>
          </a:bodyPr>
          <a:lstStyle/>
          <a:p>
            <a:pPr algn="l"/>
            <a:r>
              <a:rPr lang="en-US" sz="4000" b="1" i="1">
                <a:cs typeface="Calibri Light"/>
              </a:rPr>
              <a:t>ORBYTS  2022 – PLANET FORMATION</a:t>
            </a:r>
            <a:br>
              <a:rPr lang="en-US" sz="4000" b="1" i="1">
                <a:cs typeface="Calibri Light"/>
              </a:rPr>
            </a:br>
            <a:r>
              <a:rPr lang="en-US" sz="4000" b="1" i="1">
                <a:cs typeface="Calibri Light"/>
              </a:rPr>
              <a:t>HIGHAMS PARK SCHOOL</a:t>
            </a:r>
          </a:p>
        </p:txBody>
      </p:sp>
      <p:sp>
        <p:nvSpPr>
          <p:cNvPr id="3" name="Subtitle 2"/>
          <p:cNvSpPr>
            <a:spLocks noGrp="1"/>
          </p:cNvSpPr>
          <p:nvPr>
            <p:ph type="subTitle" idx="1"/>
          </p:nvPr>
        </p:nvSpPr>
        <p:spPr>
          <a:xfrm>
            <a:off x="661147" y="3675751"/>
            <a:ext cx="6255870" cy="911117"/>
          </a:xfrm>
        </p:spPr>
        <p:txBody>
          <a:bodyPr vert="horz" lIns="91440" tIns="45720" rIns="91440" bIns="45720" rtlCol="0" anchor="t">
            <a:noAutofit/>
          </a:bodyPr>
          <a:lstStyle/>
          <a:p>
            <a:pPr algn="l"/>
            <a:r>
              <a:rPr lang="en-US">
                <a:cs typeface="Calibri"/>
              </a:rPr>
              <a:t>Daniel Higginson, Huzaifah Zahid , Eli Naylor, Nathaniel Kyere, Maggie Mckeon, </a:t>
            </a:r>
            <a:r>
              <a:rPr lang="en-US" err="1">
                <a:cs typeface="Calibri"/>
              </a:rPr>
              <a:t>Sumyat</a:t>
            </a:r>
            <a:r>
              <a:rPr lang="en-US">
                <a:cs typeface="Calibri"/>
              </a:rPr>
              <a:t> Kyaw</a:t>
            </a:r>
            <a:endParaRPr lang="en-US">
              <a:ea typeface="Calibri"/>
              <a:cs typeface="Calibri"/>
            </a:endParaRPr>
          </a:p>
        </p:txBody>
      </p:sp>
      <p:sp>
        <p:nvSpPr>
          <p:cNvPr id="47" name="Freeform 17">
            <a:extLst>
              <a:ext uri="{FF2B5EF4-FFF2-40B4-BE49-F238E27FC236}">
                <a16:creationId xmlns:a16="http://schemas.microsoft.com/office/drawing/2014/main" id="{41F18803-BE79-4916-AE6B-5DE238B367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663110" cy="2130951"/>
          </a:xfrm>
          <a:custGeom>
            <a:avLst/>
            <a:gdLst>
              <a:gd name="connsiteX0" fmla="*/ 0 w 8663110"/>
              <a:gd name="connsiteY0" fmla="*/ 0 h 2130951"/>
              <a:gd name="connsiteX1" fmla="*/ 819150 w 8663110"/>
              <a:gd name="connsiteY1" fmla="*/ 0 h 2130951"/>
              <a:gd name="connsiteX2" fmla="*/ 1028700 w 8663110"/>
              <a:gd name="connsiteY2" fmla="*/ 0 h 2130951"/>
              <a:gd name="connsiteX3" fmla="*/ 4187970 w 8663110"/>
              <a:gd name="connsiteY3" fmla="*/ 0 h 2130951"/>
              <a:gd name="connsiteX4" fmla="*/ 4400550 w 8663110"/>
              <a:gd name="connsiteY4" fmla="*/ 0 h 2130951"/>
              <a:gd name="connsiteX5" fmla="*/ 5262791 w 8663110"/>
              <a:gd name="connsiteY5" fmla="*/ 0 h 2130951"/>
              <a:gd name="connsiteX6" fmla="*/ 5262791 w 8663110"/>
              <a:gd name="connsiteY6" fmla="*/ 478 h 2130951"/>
              <a:gd name="connsiteX7" fmla="*/ 8663110 w 8663110"/>
              <a:gd name="connsiteY7" fmla="*/ 478 h 2130951"/>
              <a:gd name="connsiteX8" fmla="*/ 7676422 w 8663110"/>
              <a:gd name="connsiteY8" fmla="*/ 2130951 h 2130951"/>
              <a:gd name="connsiteX9" fmla="*/ 4400550 w 8663110"/>
              <a:gd name="connsiteY9" fmla="*/ 2130951 h 2130951"/>
              <a:gd name="connsiteX10" fmla="*/ 4187970 w 8663110"/>
              <a:gd name="connsiteY10" fmla="*/ 2130951 h 2130951"/>
              <a:gd name="connsiteX11" fmla="*/ 1028700 w 8663110"/>
              <a:gd name="connsiteY11" fmla="*/ 2130951 h 2130951"/>
              <a:gd name="connsiteX12" fmla="*/ 819150 w 8663110"/>
              <a:gd name="connsiteY12" fmla="*/ 2130951 h 2130951"/>
              <a:gd name="connsiteX13" fmla="*/ 0 w 8663110"/>
              <a:gd name="connsiteY13" fmla="*/ 2130951 h 2130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663110" h="2130951">
                <a:moveTo>
                  <a:pt x="0" y="0"/>
                </a:moveTo>
                <a:lnTo>
                  <a:pt x="819150" y="0"/>
                </a:lnTo>
                <a:lnTo>
                  <a:pt x="1028700" y="0"/>
                </a:lnTo>
                <a:lnTo>
                  <a:pt x="4187970" y="0"/>
                </a:lnTo>
                <a:lnTo>
                  <a:pt x="4400550" y="0"/>
                </a:lnTo>
                <a:lnTo>
                  <a:pt x="5262791" y="0"/>
                </a:lnTo>
                <a:lnTo>
                  <a:pt x="5262791" y="478"/>
                </a:lnTo>
                <a:lnTo>
                  <a:pt x="8663110" y="478"/>
                </a:lnTo>
                <a:lnTo>
                  <a:pt x="7676422" y="2130951"/>
                </a:lnTo>
                <a:lnTo>
                  <a:pt x="4400550" y="2130951"/>
                </a:lnTo>
                <a:lnTo>
                  <a:pt x="4187970" y="2130951"/>
                </a:lnTo>
                <a:lnTo>
                  <a:pt x="1028700" y="2130951"/>
                </a:lnTo>
                <a:lnTo>
                  <a:pt x="819150" y="2130951"/>
                </a:lnTo>
                <a:lnTo>
                  <a:pt x="0" y="2130951"/>
                </a:lnTo>
                <a:close/>
              </a:path>
            </a:pathLst>
          </a:custGeom>
          <a:solidFill>
            <a:srgbClr val="4E44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a:extLst>
              <a:ext uri="{FF2B5EF4-FFF2-40B4-BE49-F238E27FC236}">
                <a16:creationId xmlns:a16="http://schemas.microsoft.com/office/drawing/2014/main" id="{EDEF271F-D53E-966D-3B25-325FDF0141DF}"/>
              </a:ext>
            </a:extLst>
          </p:cNvPr>
          <p:cNvPicPr>
            <a:picLocks noChangeAspect="1"/>
          </p:cNvPicPr>
          <p:nvPr/>
        </p:nvPicPr>
        <p:blipFill>
          <a:blip r:embed="rId3"/>
          <a:stretch>
            <a:fillRect/>
          </a:stretch>
        </p:blipFill>
        <p:spPr>
          <a:xfrm>
            <a:off x="9111345" y="196534"/>
            <a:ext cx="2754545" cy="2743341"/>
          </a:xfrm>
          <a:prstGeom prst="rect">
            <a:avLst/>
          </a:prstGeom>
        </p:spPr>
      </p:pic>
      <p:sp>
        <p:nvSpPr>
          <p:cNvPr id="48" name="Freeform 18">
            <a:extLst>
              <a:ext uri="{FF2B5EF4-FFF2-40B4-BE49-F238E27FC236}">
                <a16:creationId xmlns:a16="http://schemas.microsoft.com/office/drawing/2014/main" id="{C15229F3-7A2E-4558-98FE-7A5F69409D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4683319"/>
            <a:ext cx="6516874" cy="2174681"/>
          </a:xfrm>
          <a:custGeom>
            <a:avLst/>
            <a:gdLst>
              <a:gd name="connsiteX0" fmla="*/ 0 w 6516874"/>
              <a:gd name="connsiteY0" fmla="*/ 0 h 2174681"/>
              <a:gd name="connsiteX1" fmla="*/ 819150 w 6516874"/>
              <a:gd name="connsiteY1" fmla="*/ 0 h 2174681"/>
              <a:gd name="connsiteX2" fmla="*/ 1038225 w 6516874"/>
              <a:gd name="connsiteY2" fmla="*/ 0 h 2174681"/>
              <a:gd name="connsiteX3" fmla="*/ 6516874 w 6516874"/>
              <a:gd name="connsiteY3" fmla="*/ 0 h 2174681"/>
              <a:gd name="connsiteX4" fmla="*/ 5509712 w 6516874"/>
              <a:gd name="connsiteY4" fmla="*/ 2174681 h 2174681"/>
              <a:gd name="connsiteX5" fmla="*/ 1038225 w 6516874"/>
              <a:gd name="connsiteY5" fmla="*/ 2174681 h 2174681"/>
              <a:gd name="connsiteX6" fmla="*/ 947987 w 6516874"/>
              <a:gd name="connsiteY6" fmla="*/ 2174681 h 2174681"/>
              <a:gd name="connsiteX7" fmla="*/ 819150 w 6516874"/>
              <a:gd name="connsiteY7" fmla="*/ 2174681 h 2174681"/>
              <a:gd name="connsiteX8" fmla="*/ 0 w 6516874"/>
              <a:gd name="connsiteY8" fmla="*/ 2174681 h 2174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16874" h="2174681">
                <a:moveTo>
                  <a:pt x="0" y="0"/>
                </a:moveTo>
                <a:lnTo>
                  <a:pt x="819150" y="0"/>
                </a:lnTo>
                <a:lnTo>
                  <a:pt x="1038225" y="0"/>
                </a:lnTo>
                <a:lnTo>
                  <a:pt x="6516874" y="0"/>
                </a:lnTo>
                <a:lnTo>
                  <a:pt x="5509712" y="2174681"/>
                </a:lnTo>
                <a:lnTo>
                  <a:pt x="1038225" y="2174681"/>
                </a:lnTo>
                <a:lnTo>
                  <a:pt x="947987" y="2174681"/>
                </a:lnTo>
                <a:lnTo>
                  <a:pt x="819150" y="2174681"/>
                </a:lnTo>
                <a:lnTo>
                  <a:pt x="0" y="2174681"/>
                </a:lnTo>
                <a:close/>
              </a:path>
            </a:pathLst>
          </a:custGeom>
          <a:solidFill>
            <a:srgbClr val="4A4A4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7" name="Picture 7" descr="A picture containing outdoor object, nature, star, night sky&#10;&#10;Description automatically generated">
            <a:extLst>
              <a:ext uri="{FF2B5EF4-FFF2-40B4-BE49-F238E27FC236}">
                <a16:creationId xmlns:a16="http://schemas.microsoft.com/office/drawing/2014/main" id="{F6F82317-32EF-29C1-B2E9-FC7EE13AA747}"/>
              </a:ext>
            </a:extLst>
          </p:cNvPr>
          <p:cNvPicPr>
            <a:picLocks noChangeAspect="1"/>
          </p:cNvPicPr>
          <p:nvPr/>
        </p:nvPicPr>
        <p:blipFill>
          <a:blip r:embed="rId4"/>
          <a:stretch>
            <a:fillRect/>
          </a:stretch>
        </p:blipFill>
        <p:spPr>
          <a:xfrm>
            <a:off x="6968498" y="3866031"/>
            <a:ext cx="4995589" cy="277927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728D088-1BD4-4D39-9A20-4F87BA4EA1DC}"/>
              </a:ext>
            </a:extLst>
          </p:cNvPr>
          <p:cNvPicPr>
            <a:picLocks noChangeAspect="1"/>
          </p:cNvPicPr>
          <p:nvPr/>
        </p:nvPicPr>
        <p:blipFill>
          <a:blip r:embed="rId2"/>
          <a:stretch>
            <a:fillRect/>
          </a:stretch>
        </p:blipFill>
        <p:spPr>
          <a:xfrm>
            <a:off x="2197012" y="0"/>
            <a:ext cx="10342598" cy="6857999"/>
          </a:xfrm>
          <a:prstGeom prst="rect">
            <a:avLst/>
          </a:prstGeom>
        </p:spPr>
      </p:pic>
      <p:sp>
        <p:nvSpPr>
          <p:cNvPr id="6" name="Rectangle 5">
            <a:extLst>
              <a:ext uri="{FF2B5EF4-FFF2-40B4-BE49-F238E27FC236}">
                <a16:creationId xmlns:a16="http://schemas.microsoft.com/office/drawing/2014/main" id="{E48EEDAB-30F7-1EFD-834F-9286CD885314}"/>
              </a:ext>
            </a:extLst>
          </p:cNvPr>
          <p:cNvSpPr/>
          <p:nvPr/>
        </p:nvSpPr>
        <p:spPr>
          <a:xfrm>
            <a:off x="1276911" y="-560"/>
            <a:ext cx="918882" cy="6857999"/>
          </a:xfrm>
          <a:prstGeom prst="rect">
            <a:avLst/>
          </a:prstGeom>
          <a:solidFill>
            <a:srgbClr val="7030A0"/>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7B84820F-81CC-7E5E-DD7C-9B8703094A83}"/>
              </a:ext>
            </a:extLst>
          </p:cNvPr>
          <p:cNvSpPr/>
          <p:nvPr/>
        </p:nvSpPr>
        <p:spPr>
          <a:xfrm>
            <a:off x="2241" y="2242"/>
            <a:ext cx="1961029" cy="6857999"/>
          </a:xfrm>
          <a:prstGeom prst="rect">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74E63F7-6C30-4E20-98FC-0E7BF40F7180}"/>
              </a:ext>
            </a:extLst>
          </p:cNvPr>
          <p:cNvSpPr>
            <a:spLocks noGrp="1"/>
          </p:cNvSpPr>
          <p:nvPr>
            <p:ph type="title"/>
          </p:nvPr>
        </p:nvSpPr>
        <p:spPr>
          <a:xfrm>
            <a:off x="758010" y="1715872"/>
            <a:ext cx="2565400" cy="2540000"/>
          </a:xfrm>
          <a:prstGeom prst="ellipse">
            <a:avLst/>
          </a:prstGeom>
          <a:solidFill>
            <a:srgbClr val="262626"/>
          </a:solidFill>
          <a:ln w="174625" cmpd="thinThick">
            <a:solidFill>
              <a:srgbClr val="262626"/>
            </a:solidFill>
          </a:ln>
        </p:spPr>
        <p:txBody>
          <a:bodyPr>
            <a:normAutofit/>
          </a:bodyPr>
          <a:lstStyle/>
          <a:p>
            <a:pPr algn="ctr"/>
            <a:r>
              <a:rPr lang="en-US" sz="2000">
                <a:solidFill>
                  <a:srgbClr val="FFFFFF"/>
                </a:solidFill>
                <a:latin typeface="Calibri"/>
                <a:cs typeface="Calibri Light"/>
              </a:rPr>
              <a:t>Substructures in protoplanetary discs</a:t>
            </a:r>
            <a:endParaRPr lang="en-US" sz="2000">
              <a:solidFill>
                <a:srgbClr val="FFFFFF"/>
              </a:solidFill>
              <a:latin typeface="Calibri"/>
            </a:endParaRPr>
          </a:p>
        </p:txBody>
      </p:sp>
      <p:cxnSp>
        <p:nvCxnSpPr>
          <p:cNvPr id="5" name="Straight Arrow Connector 4">
            <a:extLst>
              <a:ext uri="{FF2B5EF4-FFF2-40B4-BE49-F238E27FC236}">
                <a16:creationId xmlns:a16="http://schemas.microsoft.com/office/drawing/2014/main" id="{28F9CA2F-E1A7-4213-A224-536AE9154724}"/>
              </a:ext>
            </a:extLst>
          </p:cNvPr>
          <p:cNvCxnSpPr>
            <a:cxnSpLocks/>
          </p:cNvCxnSpPr>
          <p:nvPr/>
        </p:nvCxnSpPr>
        <p:spPr>
          <a:xfrm>
            <a:off x="3470167" y="837614"/>
            <a:ext cx="804238" cy="654492"/>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CD59240C-2E81-44A4-8ED4-34283DDBD0BB}"/>
              </a:ext>
            </a:extLst>
          </p:cNvPr>
          <p:cNvSpPr/>
          <p:nvPr/>
        </p:nvSpPr>
        <p:spPr>
          <a:xfrm>
            <a:off x="2284783" y="277303"/>
            <a:ext cx="1682271" cy="584775"/>
          </a:xfrm>
          <a:prstGeom prst="rect">
            <a:avLst/>
          </a:prstGeom>
          <a:noFill/>
        </p:spPr>
        <p:txBody>
          <a:bodyPr wrap="square" lIns="91440" tIns="45720" rIns="91440" bIns="45720" anchor="t">
            <a:spAutoFit/>
          </a:bodyPr>
          <a:lstStyle/>
          <a:p>
            <a:pPr algn="ctr"/>
            <a:r>
              <a:rPr lang="en-US" sz="1600" b="0" cap="none" spc="0">
                <a:ln w="0"/>
                <a:solidFill>
                  <a:schemeClr val="bg1"/>
                </a:solidFill>
                <a:effectLst>
                  <a:outerShdw blurRad="38100" dist="19050" dir="2700000" algn="tl" rotWithShape="0">
                    <a:schemeClr val="dk1">
                      <a:alpha val="40000"/>
                    </a:schemeClr>
                  </a:outerShdw>
                </a:effectLst>
              </a:rPr>
              <a:t>Large gap</a:t>
            </a:r>
            <a:r>
              <a:rPr lang="en-US" sz="1600">
                <a:ln w="0"/>
                <a:solidFill>
                  <a:schemeClr val="bg1"/>
                </a:solidFill>
                <a:effectLst>
                  <a:outerShdw blurRad="38100" dist="19050" dir="2700000" algn="tl" rotWithShape="0">
                    <a:schemeClr val="dk1">
                      <a:alpha val="40000"/>
                    </a:schemeClr>
                  </a:outerShdw>
                </a:effectLst>
              </a:rPr>
              <a:t> nearer to rim of disc</a:t>
            </a:r>
            <a:endParaRPr lang="en-US" sz="1600" b="0" cap="none" spc="0">
              <a:ln w="0"/>
              <a:solidFill>
                <a:schemeClr val="bg1"/>
              </a:solidFill>
              <a:effectLst>
                <a:outerShdw blurRad="38100" dist="19050" dir="2700000" algn="tl" rotWithShape="0">
                  <a:schemeClr val="dk1">
                    <a:alpha val="40000"/>
                  </a:schemeClr>
                </a:outerShdw>
              </a:effectLst>
            </a:endParaRPr>
          </a:p>
        </p:txBody>
      </p:sp>
      <p:cxnSp>
        <p:nvCxnSpPr>
          <p:cNvPr id="16" name="Straight Arrow Connector 15">
            <a:extLst>
              <a:ext uri="{FF2B5EF4-FFF2-40B4-BE49-F238E27FC236}">
                <a16:creationId xmlns:a16="http://schemas.microsoft.com/office/drawing/2014/main" id="{7B9ED4B5-41B3-4E70-A849-D7A4FE95C13F}"/>
              </a:ext>
            </a:extLst>
          </p:cNvPr>
          <p:cNvCxnSpPr>
            <a:cxnSpLocks/>
          </p:cNvCxnSpPr>
          <p:nvPr/>
        </p:nvCxnSpPr>
        <p:spPr>
          <a:xfrm flipH="1" flipV="1">
            <a:off x="8347487" y="4220343"/>
            <a:ext cx="1002356" cy="1192374"/>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0B4CDF5E-39FF-40FA-AD39-A6E4930A3BDF}"/>
              </a:ext>
            </a:extLst>
          </p:cNvPr>
          <p:cNvSpPr/>
          <p:nvPr/>
        </p:nvSpPr>
        <p:spPr>
          <a:xfrm>
            <a:off x="8632220" y="5438594"/>
            <a:ext cx="2187458" cy="338554"/>
          </a:xfrm>
          <a:prstGeom prst="rect">
            <a:avLst/>
          </a:prstGeom>
          <a:noFill/>
        </p:spPr>
        <p:txBody>
          <a:bodyPr wrap="none" lIns="91440" tIns="45720" rIns="91440" bIns="45720" anchor="t">
            <a:spAutoFit/>
          </a:bodyPr>
          <a:lstStyle/>
          <a:p>
            <a:pPr algn="ctr"/>
            <a:r>
              <a:rPr lang="en-US" sz="1600">
                <a:ln w="0"/>
                <a:solidFill>
                  <a:schemeClr val="bg1"/>
                </a:solidFill>
                <a:effectLst>
                  <a:outerShdw blurRad="38100" dist="19050" dir="2700000" algn="tl" rotWithShape="0">
                    <a:schemeClr val="dk1">
                      <a:alpha val="40000"/>
                    </a:schemeClr>
                  </a:outerShdw>
                </a:effectLst>
              </a:rPr>
              <a:t>Smaller gap</a:t>
            </a:r>
            <a:r>
              <a:rPr lang="en-US" sz="1600" b="0" cap="none" spc="0">
                <a:ln w="0"/>
                <a:solidFill>
                  <a:schemeClr val="bg1"/>
                </a:solidFill>
                <a:effectLst>
                  <a:outerShdw blurRad="38100" dist="19050" dir="2700000" algn="tl" rotWithShape="0">
                    <a:schemeClr val="dk1">
                      <a:alpha val="40000"/>
                    </a:schemeClr>
                  </a:outerShdw>
                </a:effectLst>
              </a:rPr>
              <a:t> close to sun</a:t>
            </a:r>
          </a:p>
        </p:txBody>
      </p:sp>
    </p:spTree>
    <p:extLst>
      <p:ext uri="{BB962C8B-B14F-4D97-AF65-F5344CB8AC3E}">
        <p14:creationId xmlns:p14="http://schemas.microsoft.com/office/powerpoint/2010/main" val="33911339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CF36879D-AA6C-99C9-82F4-B3347DC87151}"/>
              </a:ext>
            </a:extLst>
          </p:cNvPr>
          <p:cNvPicPr>
            <a:picLocks noChangeAspect="1"/>
          </p:cNvPicPr>
          <p:nvPr/>
        </p:nvPicPr>
        <p:blipFill rotWithShape="1">
          <a:blip r:embed="rId2"/>
          <a:srcRect t="2167" r="2" b="2"/>
          <a:stretch/>
        </p:blipFill>
        <p:spPr>
          <a:xfrm>
            <a:off x="-359414" y="10"/>
            <a:ext cx="7153650" cy="6857990"/>
          </a:xfrm>
          <a:custGeom>
            <a:avLst/>
            <a:gdLst/>
            <a:ahLst/>
            <a:cxnLst/>
            <a:rect l="l" t="t" r="r" b="b"/>
            <a:pathLst>
              <a:path w="7009896" h="6858000">
                <a:moveTo>
                  <a:pt x="0" y="0"/>
                </a:moveTo>
                <a:lnTo>
                  <a:pt x="7009896" y="0"/>
                </a:lnTo>
                <a:lnTo>
                  <a:pt x="7009896" y="1"/>
                </a:lnTo>
                <a:lnTo>
                  <a:pt x="6295211" y="1"/>
                </a:lnTo>
                <a:lnTo>
                  <a:pt x="6195255" y="380651"/>
                </a:lnTo>
                <a:cubicBezTo>
                  <a:pt x="5677600" y="2559611"/>
                  <a:pt x="5966601" y="4758249"/>
                  <a:pt x="6880029" y="6647018"/>
                </a:cubicBezTo>
                <a:lnTo>
                  <a:pt x="6988280" y="6858000"/>
                </a:lnTo>
                <a:lnTo>
                  <a:pt x="0" y="6858000"/>
                </a:lnTo>
                <a:close/>
              </a:path>
            </a:pathLst>
          </a:custGeom>
        </p:spPr>
      </p:pic>
      <p:sp>
        <p:nvSpPr>
          <p:cNvPr id="11" name="Freeform: Shape 10">
            <a:extLst>
              <a:ext uri="{FF2B5EF4-FFF2-40B4-BE49-F238E27FC236}">
                <a16:creationId xmlns:a16="http://schemas.microsoft.com/office/drawing/2014/main" id="{5FDF4720-5445-47BE-89FE-E40D1AE6F6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711927" y="-1"/>
            <a:ext cx="6480073" cy="6858002"/>
          </a:xfrm>
          <a:custGeom>
            <a:avLst/>
            <a:gdLst>
              <a:gd name="connsiteX0" fmla="*/ 6130244 w 6480073"/>
              <a:gd name="connsiteY0" fmla="*/ 0 h 6858002"/>
              <a:gd name="connsiteX1" fmla="*/ 6212951 w 6480073"/>
              <a:gd name="connsiteY1" fmla="*/ 314584 h 6858002"/>
              <a:gd name="connsiteX2" fmla="*/ 5540779 w 6480073"/>
              <a:gd name="connsiteY2" fmla="*/ 6756649 h 6858002"/>
              <a:gd name="connsiteX3" fmla="*/ 5489971 w 6480073"/>
              <a:gd name="connsiteY3" fmla="*/ 6858002 h 6858002"/>
              <a:gd name="connsiteX4" fmla="*/ 0 w 6480073"/>
              <a:gd name="connsiteY4" fmla="*/ 6858002 h 6858002"/>
              <a:gd name="connsiteX5" fmla="*/ 0 w 6480073"/>
              <a:gd name="connsiteY5" fmla="*/ 0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80073" h="6858002">
                <a:moveTo>
                  <a:pt x="6130244" y="0"/>
                </a:moveTo>
                <a:lnTo>
                  <a:pt x="6212951" y="314584"/>
                </a:lnTo>
                <a:cubicBezTo>
                  <a:pt x="6745828" y="2551616"/>
                  <a:pt x="6460994" y="4808873"/>
                  <a:pt x="5540779" y="6756649"/>
                </a:cubicBezTo>
                <a:lnTo>
                  <a:pt x="5489971" y="6858002"/>
                </a:lnTo>
                <a:lnTo>
                  <a:pt x="0" y="6858002"/>
                </a:lnTo>
                <a:lnTo>
                  <a:pt x="0"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13" name="Freeform: Shape 12">
            <a:extLst>
              <a:ext uri="{FF2B5EF4-FFF2-40B4-BE49-F238E27FC236}">
                <a16:creationId xmlns:a16="http://schemas.microsoft.com/office/drawing/2014/main" id="{AC8710B4-A815-4082-9E4F-F13A000709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942784" y="0"/>
            <a:ext cx="6249216" cy="6858001"/>
          </a:xfrm>
          <a:custGeom>
            <a:avLst/>
            <a:gdLst>
              <a:gd name="connsiteX0" fmla="*/ 0 w 6249216"/>
              <a:gd name="connsiteY0" fmla="*/ 0 h 6858001"/>
              <a:gd name="connsiteX1" fmla="*/ 5893742 w 6249216"/>
              <a:gd name="connsiteY1" fmla="*/ 1 h 6858001"/>
              <a:gd name="connsiteX2" fmla="*/ 5993697 w 6249216"/>
              <a:gd name="connsiteY2" fmla="*/ 380651 h 6858001"/>
              <a:gd name="connsiteX3" fmla="*/ 5308924 w 6249216"/>
              <a:gd name="connsiteY3" fmla="*/ 6647018 h 6858001"/>
              <a:gd name="connsiteX4" fmla="*/ 5200672 w 6249216"/>
              <a:gd name="connsiteY4" fmla="*/ 6858001 h 6858001"/>
              <a:gd name="connsiteX5" fmla="*/ 1 w 6249216"/>
              <a:gd name="connsiteY5" fmla="*/ 685800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49216" h="6858001">
                <a:moveTo>
                  <a:pt x="0" y="0"/>
                </a:moveTo>
                <a:lnTo>
                  <a:pt x="5893742" y="1"/>
                </a:lnTo>
                <a:lnTo>
                  <a:pt x="5993697" y="380651"/>
                </a:lnTo>
                <a:cubicBezTo>
                  <a:pt x="6511353" y="2559611"/>
                  <a:pt x="6222352" y="4758249"/>
                  <a:pt x="5308924" y="6647018"/>
                </a:cubicBezTo>
                <a:lnTo>
                  <a:pt x="5200672" y="6858001"/>
                </a:lnTo>
                <a:lnTo>
                  <a:pt x="1" y="6858001"/>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98F8A177-1494-77FF-A1DA-39B35FFE454E}"/>
              </a:ext>
            </a:extLst>
          </p:cNvPr>
          <p:cNvSpPr>
            <a:spLocks noGrp="1"/>
          </p:cNvSpPr>
          <p:nvPr>
            <p:ph type="title"/>
          </p:nvPr>
        </p:nvSpPr>
        <p:spPr>
          <a:xfrm>
            <a:off x="6799109" y="2757064"/>
            <a:ext cx="4688863" cy="1471239"/>
          </a:xfrm>
        </p:spPr>
        <p:txBody>
          <a:bodyPr>
            <a:noAutofit/>
          </a:bodyPr>
          <a:lstStyle/>
          <a:p>
            <a:r>
              <a:rPr lang="en-US" sz="4800">
                <a:latin typeface="Calibri"/>
                <a:cs typeface="Calibri Light"/>
              </a:rPr>
              <a:t>"Spiral arms" in protoplanetary discs</a:t>
            </a:r>
          </a:p>
        </p:txBody>
      </p:sp>
      <p:pic>
        <p:nvPicPr>
          <p:cNvPr id="6" name="Picture 6">
            <a:extLst>
              <a:ext uri="{FF2B5EF4-FFF2-40B4-BE49-F238E27FC236}">
                <a16:creationId xmlns:a16="http://schemas.microsoft.com/office/drawing/2014/main" id="{C0911EAC-8FEA-4EA1-4B52-D36608427050}"/>
              </a:ext>
            </a:extLst>
          </p:cNvPr>
          <p:cNvPicPr>
            <a:picLocks noChangeAspect="1"/>
          </p:cNvPicPr>
          <p:nvPr/>
        </p:nvPicPr>
        <p:blipFill>
          <a:blip r:embed="rId3"/>
          <a:stretch>
            <a:fillRect/>
          </a:stretch>
        </p:blipFill>
        <p:spPr>
          <a:xfrm>
            <a:off x="380641" y="560628"/>
            <a:ext cx="5262832" cy="5851764"/>
          </a:xfrm>
          <a:prstGeom prst="rect">
            <a:avLst/>
          </a:prstGeom>
        </p:spPr>
      </p:pic>
      <p:pic>
        <p:nvPicPr>
          <p:cNvPr id="5" name="Picture 5">
            <a:extLst>
              <a:ext uri="{FF2B5EF4-FFF2-40B4-BE49-F238E27FC236}">
                <a16:creationId xmlns:a16="http://schemas.microsoft.com/office/drawing/2014/main" id="{2BCEDA91-6CCF-06DB-223C-BB1C54D3EFA6}"/>
              </a:ext>
            </a:extLst>
          </p:cNvPr>
          <p:cNvPicPr>
            <a:picLocks noGrp="1" noChangeAspect="1"/>
          </p:cNvPicPr>
          <p:nvPr>
            <p:ph idx="1"/>
          </p:nvPr>
        </p:nvPicPr>
        <p:blipFill>
          <a:blip r:embed="rId4"/>
          <a:stretch>
            <a:fillRect/>
          </a:stretch>
        </p:blipFill>
        <p:spPr>
          <a:xfrm>
            <a:off x="116074" y="456586"/>
            <a:ext cx="5322937" cy="6057154"/>
          </a:xfrm>
        </p:spPr>
      </p:pic>
    </p:spTree>
    <p:extLst>
      <p:ext uri="{BB962C8B-B14F-4D97-AF65-F5344CB8AC3E}">
        <p14:creationId xmlns:p14="http://schemas.microsoft.com/office/powerpoint/2010/main" val="854784442"/>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D8E49BE-2697-B152-16E1-F4F9BC6839DA}"/>
              </a:ext>
            </a:extLst>
          </p:cNvPr>
          <p:cNvSpPr>
            <a:spLocks noGrp="1"/>
          </p:cNvSpPr>
          <p:nvPr>
            <p:ph type="title"/>
          </p:nvPr>
        </p:nvSpPr>
        <p:spPr>
          <a:xfrm>
            <a:off x="838200" y="365125"/>
            <a:ext cx="4384964" cy="1348653"/>
          </a:xfrm>
        </p:spPr>
        <p:txBody>
          <a:bodyPr/>
          <a:lstStyle/>
          <a:p>
            <a:r>
              <a:rPr lang="en-GB">
                <a:solidFill>
                  <a:schemeClr val="bg1"/>
                </a:solidFill>
                <a:cs typeface="Calibri Light"/>
              </a:rPr>
              <a:t>AS 209</a:t>
            </a:r>
            <a:endParaRPr lang="en-GB">
              <a:cs typeface="Calibri Light"/>
            </a:endParaRPr>
          </a:p>
        </p:txBody>
      </p:sp>
      <p:sp>
        <p:nvSpPr>
          <p:cNvPr id="9" name="TextBox 8">
            <a:extLst>
              <a:ext uri="{FF2B5EF4-FFF2-40B4-BE49-F238E27FC236}">
                <a16:creationId xmlns:a16="http://schemas.microsoft.com/office/drawing/2014/main" id="{6CDAF937-0779-E257-F73C-2E1D40553C44}"/>
              </a:ext>
            </a:extLst>
          </p:cNvPr>
          <p:cNvSpPr txBox="1"/>
          <p:nvPr/>
        </p:nvSpPr>
        <p:spPr>
          <a:xfrm>
            <a:off x="173423" y="1393526"/>
            <a:ext cx="6892795" cy="166199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GB" sz="3300">
                <a:solidFill>
                  <a:schemeClr val="bg1"/>
                </a:solidFill>
                <a:cs typeface="Calibri"/>
              </a:rPr>
              <a:t>400 light years from earth</a:t>
            </a:r>
          </a:p>
          <a:p>
            <a:pPr marL="285750" indent="-285750">
              <a:buFont typeface="Arial"/>
              <a:buChar char="•"/>
            </a:pPr>
            <a:r>
              <a:rPr lang="en-GB" sz="3300">
                <a:solidFill>
                  <a:schemeClr val="bg1"/>
                </a:solidFill>
                <a:cs typeface="Calibri"/>
              </a:rPr>
              <a:t>Surrounded by a large </a:t>
            </a:r>
            <a:r>
              <a:rPr lang="en-GB" sz="3300" err="1">
                <a:solidFill>
                  <a:schemeClr val="bg1"/>
                </a:solidFill>
                <a:cs typeface="Calibri"/>
              </a:rPr>
              <a:t>protoplanetary</a:t>
            </a:r>
            <a:r>
              <a:rPr lang="en-GB" sz="3300">
                <a:solidFill>
                  <a:schemeClr val="bg1"/>
                </a:solidFill>
                <a:cs typeface="Calibri"/>
              </a:rPr>
              <a:t> disk</a:t>
            </a:r>
          </a:p>
        </p:txBody>
      </p:sp>
      <p:pic>
        <p:nvPicPr>
          <p:cNvPr id="12" name="Picture 12" descr="A picture containing night sky&#10;&#10;Description automatically generated">
            <a:extLst>
              <a:ext uri="{FF2B5EF4-FFF2-40B4-BE49-F238E27FC236}">
                <a16:creationId xmlns:a16="http://schemas.microsoft.com/office/drawing/2014/main" id="{B70DAEAF-F604-6DB7-6378-63D3FF7544C9}"/>
              </a:ext>
            </a:extLst>
          </p:cNvPr>
          <p:cNvPicPr>
            <a:picLocks noGrp="1" noChangeAspect="1"/>
          </p:cNvPicPr>
          <p:nvPr>
            <p:ph idx="1"/>
          </p:nvPr>
        </p:nvPicPr>
        <p:blipFill>
          <a:blip r:embed="rId2"/>
          <a:stretch>
            <a:fillRect/>
          </a:stretch>
        </p:blipFill>
        <p:spPr>
          <a:xfrm>
            <a:off x="5321733" y="1517"/>
            <a:ext cx="6729555" cy="6729555"/>
          </a:xfrm>
        </p:spPr>
      </p:pic>
      <p:pic>
        <p:nvPicPr>
          <p:cNvPr id="14" name="Picture 4" descr="A picture containing text, night sky&#10;&#10;Description automatically generated">
            <a:extLst>
              <a:ext uri="{FF2B5EF4-FFF2-40B4-BE49-F238E27FC236}">
                <a16:creationId xmlns:a16="http://schemas.microsoft.com/office/drawing/2014/main" id="{78707B28-4546-CC08-255A-EB61EC8931EB}"/>
              </a:ext>
            </a:extLst>
          </p:cNvPr>
          <p:cNvPicPr>
            <a:picLocks noChangeAspect="1"/>
          </p:cNvPicPr>
          <p:nvPr/>
        </p:nvPicPr>
        <p:blipFill>
          <a:blip r:embed="rId3"/>
          <a:stretch>
            <a:fillRect/>
          </a:stretch>
        </p:blipFill>
        <p:spPr>
          <a:xfrm>
            <a:off x="-38390" y="3442194"/>
            <a:ext cx="3608120" cy="3423088"/>
          </a:xfrm>
          <a:prstGeom prst="rect">
            <a:avLst/>
          </a:prstGeom>
        </p:spPr>
      </p:pic>
      <p:sp>
        <p:nvSpPr>
          <p:cNvPr id="15" name="TextBox 14">
            <a:extLst>
              <a:ext uri="{FF2B5EF4-FFF2-40B4-BE49-F238E27FC236}">
                <a16:creationId xmlns:a16="http://schemas.microsoft.com/office/drawing/2014/main" id="{51089F98-50FF-477D-9A30-2935DE822897}"/>
              </a:ext>
            </a:extLst>
          </p:cNvPr>
          <p:cNvSpPr txBox="1"/>
          <p:nvPr/>
        </p:nvSpPr>
        <p:spPr>
          <a:xfrm>
            <a:off x="4724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GB"/>
              <a:t>Click to add text</a:t>
            </a:r>
          </a:p>
        </p:txBody>
      </p:sp>
      <p:sp>
        <p:nvSpPr>
          <p:cNvPr id="16" name="TextBox 15">
            <a:extLst>
              <a:ext uri="{FF2B5EF4-FFF2-40B4-BE49-F238E27FC236}">
                <a16:creationId xmlns:a16="http://schemas.microsoft.com/office/drawing/2014/main" id="{D290A9E8-9071-4BEC-97BB-8511093BC83D}"/>
              </a:ext>
            </a:extLst>
          </p:cNvPr>
          <p:cNvSpPr txBox="1"/>
          <p:nvPr/>
        </p:nvSpPr>
        <p:spPr>
          <a:xfrm>
            <a:off x="3548513" y="4262905"/>
            <a:ext cx="3354309" cy="178510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200">
                <a:solidFill>
                  <a:schemeClr val="bg1"/>
                </a:solidFill>
                <a:cs typeface="Calibri"/>
              </a:rPr>
              <a:t>This is an observation of AS 209 in which we can see the rings of dust around the bright central point of the disc.</a:t>
            </a:r>
          </a:p>
        </p:txBody>
      </p:sp>
    </p:spTree>
    <p:extLst>
      <p:ext uri="{BB962C8B-B14F-4D97-AF65-F5344CB8AC3E}">
        <p14:creationId xmlns:p14="http://schemas.microsoft.com/office/powerpoint/2010/main" val="25684468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983F6295-00E0-8557-7EB6-96BDC79F70A9}"/>
              </a:ext>
            </a:extLst>
          </p:cNvPr>
          <p:cNvSpPr>
            <a:spLocks noGrp="1"/>
          </p:cNvSpPr>
          <p:nvPr>
            <p:ph idx="1"/>
          </p:nvPr>
        </p:nvSpPr>
        <p:spPr>
          <a:xfrm>
            <a:off x="2959100" y="1622425"/>
            <a:ext cx="2734095" cy="2480125"/>
          </a:xfrm>
        </p:spPr>
        <p:txBody>
          <a:bodyPr vert="horz" lIns="91440" tIns="45720" rIns="91440" bIns="45720" rtlCol="0" anchor="t">
            <a:normAutofit/>
          </a:bodyPr>
          <a:lstStyle/>
          <a:p>
            <a:r>
              <a:rPr lang="en-GB" sz="4000">
                <a:solidFill>
                  <a:schemeClr val="bg1"/>
                </a:solidFill>
                <a:cs typeface="Calibri" panose="020F0502020204030204"/>
              </a:rPr>
              <a:t>Very clear structures in dust image</a:t>
            </a:r>
          </a:p>
        </p:txBody>
      </p:sp>
      <p:sp>
        <p:nvSpPr>
          <p:cNvPr id="8" name="Title 7">
            <a:extLst>
              <a:ext uri="{FF2B5EF4-FFF2-40B4-BE49-F238E27FC236}">
                <a16:creationId xmlns:a16="http://schemas.microsoft.com/office/drawing/2014/main" id="{876E1633-01E7-5811-E312-EFD29DBE840D}"/>
              </a:ext>
            </a:extLst>
          </p:cNvPr>
          <p:cNvSpPr>
            <a:spLocks noGrp="1"/>
          </p:cNvSpPr>
          <p:nvPr>
            <p:ph type="title"/>
          </p:nvPr>
        </p:nvSpPr>
        <p:spPr>
          <a:xfrm>
            <a:off x="389965" y="297890"/>
            <a:ext cx="10515600" cy="1325563"/>
          </a:xfrm>
        </p:spPr>
        <p:txBody>
          <a:bodyPr>
            <a:normAutofit/>
          </a:bodyPr>
          <a:lstStyle/>
          <a:p>
            <a:r>
              <a:rPr lang="en-GB" sz="4800">
                <a:solidFill>
                  <a:schemeClr val="bg1"/>
                </a:solidFill>
                <a:cs typeface="Calibri Light"/>
              </a:rPr>
              <a:t>What makes up AS 209?</a:t>
            </a:r>
          </a:p>
        </p:txBody>
      </p:sp>
      <p:pic>
        <p:nvPicPr>
          <p:cNvPr id="9" name="Picture 9" descr="A screenshot of a computer&#10;&#10;Description automatically generated">
            <a:extLst>
              <a:ext uri="{FF2B5EF4-FFF2-40B4-BE49-F238E27FC236}">
                <a16:creationId xmlns:a16="http://schemas.microsoft.com/office/drawing/2014/main" id="{26135773-096D-648C-CD0C-F5089E4073C2}"/>
              </a:ext>
            </a:extLst>
          </p:cNvPr>
          <p:cNvPicPr>
            <a:picLocks noChangeAspect="1"/>
          </p:cNvPicPr>
          <p:nvPr/>
        </p:nvPicPr>
        <p:blipFill rotWithShape="1">
          <a:blip r:embed="rId2"/>
          <a:srcRect l="8824" t="31044" r="57585" b="10823"/>
          <a:stretch/>
        </p:blipFill>
        <p:spPr>
          <a:xfrm>
            <a:off x="655606" y="4377008"/>
            <a:ext cx="2191828" cy="2122247"/>
          </a:xfrm>
          <a:prstGeom prst="rect">
            <a:avLst/>
          </a:prstGeom>
        </p:spPr>
      </p:pic>
      <p:pic>
        <p:nvPicPr>
          <p:cNvPr id="10" name="Picture 10" descr="A screenshot of a computer&#10;&#10;Description automatically generated">
            <a:extLst>
              <a:ext uri="{FF2B5EF4-FFF2-40B4-BE49-F238E27FC236}">
                <a16:creationId xmlns:a16="http://schemas.microsoft.com/office/drawing/2014/main" id="{2BF92406-322C-23F6-52EC-25EDE0CC22DB}"/>
              </a:ext>
            </a:extLst>
          </p:cNvPr>
          <p:cNvPicPr>
            <a:picLocks noChangeAspect="1"/>
          </p:cNvPicPr>
          <p:nvPr/>
        </p:nvPicPr>
        <p:blipFill rotWithShape="1">
          <a:blip r:embed="rId3"/>
          <a:srcRect l="8707" t="29092" r="57234" b="11415"/>
          <a:stretch/>
        </p:blipFill>
        <p:spPr>
          <a:xfrm>
            <a:off x="5117733" y="4378798"/>
            <a:ext cx="2112984" cy="2108096"/>
          </a:xfrm>
          <a:prstGeom prst="rect">
            <a:avLst/>
          </a:prstGeom>
        </p:spPr>
      </p:pic>
      <p:pic>
        <p:nvPicPr>
          <p:cNvPr id="11" name="Picture 11" descr="A screenshot of a computer&#10;&#10;Description automatically generated">
            <a:extLst>
              <a:ext uri="{FF2B5EF4-FFF2-40B4-BE49-F238E27FC236}">
                <a16:creationId xmlns:a16="http://schemas.microsoft.com/office/drawing/2014/main" id="{CC1228E0-AECF-2DFA-623B-919F1BBFCA8C}"/>
              </a:ext>
            </a:extLst>
          </p:cNvPr>
          <p:cNvPicPr>
            <a:picLocks noChangeAspect="1"/>
          </p:cNvPicPr>
          <p:nvPr/>
        </p:nvPicPr>
        <p:blipFill rotWithShape="1">
          <a:blip r:embed="rId4"/>
          <a:srcRect l="8683" t="29851" r="58263" b="10945"/>
          <a:stretch/>
        </p:blipFill>
        <p:spPr>
          <a:xfrm>
            <a:off x="3002358" y="4473561"/>
            <a:ext cx="2006548" cy="2018715"/>
          </a:xfrm>
          <a:prstGeom prst="rect">
            <a:avLst/>
          </a:prstGeom>
        </p:spPr>
      </p:pic>
      <p:sp>
        <p:nvSpPr>
          <p:cNvPr id="12" name="TextBox 11">
            <a:extLst>
              <a:ext uri="{FF2B5EF4-FFF2-40B4-BE49-F238E27FC236}">
                <a16:creationId xmlns:a16="http://schemas.microsoft.com/office/drawing/2014/main" id="{1A313654-0839-F145-7A7F-E9EE68A551EA}"/>
              </a:ext>
            </a:extLst>
          </p:cNvPr>
          <p:cNvSpPr txBox="1"/>
          <p:nvPr/>
        </p:nvSpPr>
        <p:spPr>
          <a:xfrm>
            <a:off x="660400" y="43815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a:solidFill>
                  <a:schemeClr val="bg1"/>
                </a:solidFill>
                <a:cs typeface="Calibri"/>
              </a:rPr>
              <a:t>C0 gas</a:t>
            </a:r>
          </a:p>
        </p:txBody>
      </p:sp>
      <p:sp>
        <p:nvSpPr>
          <p:cNvPr id="13" name="TextBox 12">
            <a:extLst>
              <a:ext uri="{FF2B5EF4-FFF2-40B4-BE49-F238E27FC236}">
                <a16:creationId xmlns:a16="http://schemas.microsoft.com/office/drawing/2014/main" id="{C5FCAAA9-89C3-AAA8-54F0-EDBBE5A9554F}"/>
              </a:ext>
            </a:extLst>
          </p:cNvPr>
          <p:cNvSpPr txBox="1"/>
          <p:nvPr/>
        </p:nvSpPr>
        <p:spPr>
          <a:xfrm>
            <a:off x="5121087" y="4382246"/>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a:solidFill>
                  <a:schemeClr val="bg1"/>
                </a:solidFill>
                <a:cs typeface="Calibri"/>
              </a:rPr>
              <a:t>H</a:t>
            </a:r>
            <a:r>
              <a:rPr lang="en-GB" sz="1100">
                <a:solidFill>
                  <a:schemeClr val="bg1"/>
                </a:solidFill>
                <a:cs typeface="Calibri"/>
              </a:rPr>
              <a:t>2</a:t>
            </a:r>
            <a:r>
              <a:rPr lang="en-GB">
                <a:solidFill>
                  <a:schemeClr val="bg1"/>
                </a:solidFill>
                <a:cs typeface="Calibri"/>
              </a:rPr>
              <a:t>CO gas</a:t>
            </a:r>
          </a:p>
        </p:txBody>
      </p:sp>
      <p:sp>
        <p:nvSpPr>
          <p:cNvPr id="14" name="TextBox 13">
            <a:extLst>
              <a:ext uri="{FF2B5EF4-FFF2-40B4-BE49-F238E27FC236}">
                <a16:creationId xmlns:a16="http://schemas.microsoft.com/office/drawing/2014/main" id="{ECB6448F-39C5-23A0-CFFB-D68084A3669D}"/>
              </a:ext>
            </a:extLst>
          </p:cNvPr>
          <p:cNvSpPr txBox="1"/>
          <p:nvPr/>
        </p:nvSpPr>
        <p:spPr>
          <a:xfrm>
            <a:off x="2962088" y="4386728"/>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a:solidFill>
                  <a:schemeClr val="bg1"/>
                </a:solidFill>
                <a:cs typeface="Calibri"/>
              </a:rPr>
              <a:t>C</a:t>
            </a:r>
            <a:r>
              <a:rPr lang="en-GB" sz="1200">
                <a:solidFill>
                  <a:schemeClr val="bg1"/>
                </a:solidFill>
                <a:cs typeface="Calibri"/>
              </a:rPr>
              <a:t>2</a:t>
            </a:r>
            <a:r>
              <a:rPr lang="en-GB">
                <a:solidFill>
                  <a:schemeClr val="bg1"/>
                </a:solidFill>
                <a:cs typeface="Calibri"/>
              </a:rPr>
              <a:t>H gas</a:t>
            </a:r>
          </a:p>
        </p:txBody>
      </p:sp>
      <p:pic>
        <p:nvPicPr>
          <p:cNvPr id="16" name="Picture 4" descr="A picture containing text, night sky&#10;&#10;Description automatically generated">
            <a:extLst>
              <a:ext uri="{FF2B5EF4-FFF2-40B4-BE49-F238E27FC236}">
                <a16:creationId xmlns:a16="http://schemas.microsoft.com/office/drawing/2014/main" id="{8063150A-C367-4021-2160-30FAB80DD564}"/>
              </a:ext>
            </a:extLst>
          </p:cNvPr>
          <p:cNvPicPr>
            <a:picLocks noChangeAspect="1"/>
          </p:cNvPicPr>
          <p:nvPr/>
        </p:nvPicPr>
        <p:blipFill>
          <a:blip r:embed="rId5"/>
          <a:stretch>
            <a:fillRect/>
          </a:stretch>
        </p:blipFill>
        <p:spPr>
          <a:xfrm>
            <a:off x="426478" y="1562690"/>
            <a:ext cx="2616200" cy="2475523"/>
          </a:xfrm>
          <a:prstGeom prst="rect">
            <a:avLst/>
          </a:prstGeom>
        </p:spPr>
      </p:pic>
      <p:sp>
        <p:nvSpPr>
          <p:cNvPr id="17" name="TextBox 16">
            <a:extLst>
              <a:ext uri="{FF2B5EF4-FFF2-40B4-BE49-F238E27FC236}">
                <a16:creationId xmlns:a16="http://schemas.microsoft.com/office/drawing/2014/main" id="{1E494539-D932-4CE5-F8F3-BCDEBECBB032}"/>
              </a:ext>
            </a:extLst>
          </p:cNvPr>
          <p:cNvSpPr txBox="1"/>
          <p:nvPr/>
        </p:nvSpPr>
        <p:spPr>
          <a:xfrm>
            <a:off x="7339544" y="4771126"/>
            <a:ext cx="4610100" cy="132343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4000">
                <a:solidFill>
                  <a:schemeClr val="bg1"/>
                </a:solidFill>
              </a:rPr>
              <a:t>Different gases show different patterns</a:t>
            </a:r>
          </a:p>
        </p:txBody>
      </p:sp>
      <p:pic>
        <p:nvPicPr>
          <p:cNvPr id="19" name="Picture 19" descr="Graphical user interface, application&#10;&#10;Description automatically generated">
            <a:extLst>
              <a:ext uri="{FF2B5EF4-FFF2-40B4-BE49-F238E27FC236}">
                <a16:creationId xmlns:a16="http://schemas.microsoft.com/office/drawing/2014/main" id="{8989726D-24D3-9AEE-325F-17FB8C865119}"/>
              </a:ext>
            </a:extLst>
          </p:cNvPr>
          <p:cNvPicPr>
            <a:picLocks noChangeAspect="1"/>
          </p:cNvPicPr>
          <p:nvPr/>
        </p:nvPicPr>
        <p:blipFill rotWithShape="1">
          <a:blip r:embed="rId6"/>
          <a:srcRect l="5161" t="37992" r="56942" b="15129"/>
          <a:stretch/>
        </p:blipFill>
        <p:spPr>
          <a:xfrm>
            <a:off x="7027011" y="229544"/>
            <a:ext cx="4452495" cy="3095304"/>
          </a:xfrm>
          <a:prstGeom prst="rect">
            <a:avLst/>
          </a:prstGeom>
        </p:spPr>
      </p:pic>
      <p:sp>
        <p:nvSpPr>
          <p:cNvPr id="20" name="TextBox 19">
            <a:extLst>
              <a:ext uri="{FF2B5EF4-FFF2-40B4-BE49-F238E27FC236}">
                <a16:creationId xmlns:a16="http://schemas.microsoft.com/office/drawing/2014/main" id="{D081853F-3531-9021-00EA-09AD8878B85B}"/>
              </a:ext>
            </a:extLst>
          </p:cNvPr>
          <p:cNvSpPr txBox="1"/>
          <p:nvPr/>
        </p:nvSpPr>
        <p:spPr>
          <a:xfrm>
            <a:off x="6893107" y="3348487"/>
            <a:ext cx="3066473" cy="56938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100">
                <a:solidFill>
                  <a:schemeClr val="bg1"/>
                </a:solidFill>
              </a:rPr>
              <a:t>Dust radial plot</a:t>
            </a:r>
            <a:endParaRPr lang="en-GB" sz="3100">
              <a:solidFill>
                <a:schemeClr val="bg1"/>
              </a:solidFill>
              <a:cs typeface="Calibri"/>
            </a:endParaRPr>
          </a:p>
        </p:txBody>
      </p:sp>
    </p:spTree>
    <p:extLst>
      <p:ext uri="{BB962C8B-B14F-4D97-AF65-F5344CB8AC3E}">
        <p14:creationId xmlns:p14="http://schemas.microsoft.com/office/powerpoint/2010/main" val="40090997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33CD251C-A887-4D2F-925B-FC09719853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B19D093C-27FB-4032-B282-42C4563F2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94548"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E2CED67-2CAD-2062-0769-0E77C8E03B4C}"/>
              </a:ext>
            </a:extLst>
          </p:cNvPr>
          <p:cNvSpPr>
            <a:spLocks noGrp="1"/>
          </p:cNvSpPr>
          <p:nvPr>
            <p:ph type="title"/>
          </p:nvPr>
        </p:nvSpPr>
        <p:spPr>
          <a:xfrm>
            <a:off x="767290" y="1780661"/>
            <a:ext cx="3582073" cy="1463472"/>
          </a:xfrm>
        </p:spPr>
        <p:txBody>
          <a:bodyPr anchor="t">
            <a:normAutofit/>
          </a:bodyPr>
          <a:lstStyle/>
          <a:p>
            <a:r>
              <a:rPr lang="en-US" sz="2600" b="1">
                <a:solidFill>
                  <a:schemeClr val="bg1"/>
                </a:solidFill>
                <a:cs typeface="Calibri Light"/>
              </a:rPr>
              <a:t>How comparisons were produced using ALMA images and radial cuts</a:t>
            </a:r>
            <a:endParaRPr lang="en-US" sz="2600" b="1">
              <a:solidFill>
                <a:schemeClr val="bg1"/>
              </a:solidFill>
            </a:endParaRPr>
          </a:p>
        </p:txBody>
      </p:sp>
      <p:grpSp>
        <p:nvGrpSpPr>
          <p:cNvPr id="22" name="Group 21">
            <a:extLst>
              <a:ext uri="{FF2B5EF4-FFF2-40B4-BE49-F238E27FC236}">
                <a16:creationId xmlns:a16="http://schemas.microsoft.com/office/drawing/2014/main" id="{35EE815E-1BD3-4777-B652-6D98825BF66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67290" y="681628"/>
            <a:ext cx="1128382" cy="847206"/>
            <a:chOff x="668003" y="1684057"/>
            <a:chExt cx="1128382" cy="847206"/>
          </a:xfrm>
        </p:grpSpPr>
        <p:sp>
          <p:nvSpPr>
            <p:cNvPr id="23" name="Freeform 5">
              <a:extLst>
                <a:ext uri="{FF2B5EF4-FFF2-40B4-BE49-F238E27FC236}">
                  <a16:creationId xmlns:a16="http://schemas.microsoft.com/office/drawing/2014/main" id="{E6692982-4A7D-4392-87CD-F0CD4B027DD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68003" y="1935883"/>
              <a:ext cx="675351" cy="595380"/>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bg1"/>
              </a:solidFill>
            </a:ln>
          </p:spPr>
          <p:txBody>
            <a:bodyPr vert="horz" wrap="square" lIns="91440" tIns="45720" rIns="91440" bIns="45720" numCol="1" anchor="t" anchorCtr="0" compatLnSpc="1">
              <a:prstTxWarp prst="textNoShape">
                <a:avLst/>
              </a:prstTxWarp>
            </a:bodyPr>
            <a:lstStyle/>
            <a:p>
              <a:endParaRPr lang="en-US"/>
            </a:p>
          </p:txBody>
        </p:sp>
        <p:sp>
          <p:nvSpPr>
            <p:cNvPr id="24" name="Freeform 5">
              <a:extLst>
                <a:ext uri="{FF2B5EF4-FFF2-40B4-BE49-F238E27FC236}">
                  <a16:creationId xmlns:a16="http://schemas.microsoft.com/office/drawing/2014/main" id="{196485F7-F277-4123-AC53-98EA4C85877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245893" y="1684057"/>
              <a:ext cx="550492" cy="485306"/>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bg1"/>
              </a:solidFill>
            </a:ln>
          </p:spPr>
          <p:txBody>
            <a:bodyPr vert="horz" wrap="square" lIns="91440" tIns="45720" rIns="91440" bIns="45720" numCol="1" anchor="t" anchorCtr="0" compatLnSpc="1">
              <a:prstTxWarp prst="textNoShape">
                <a:avLst/>
              </a:prstTxWarp>
            </a:bodyPr>
            <a:lstStyle/>
            <a:p>
              <a:endParaRPr lang="en-US"/>
            </a:p>
          </p:txBody>
        </p:sp>
      </p:grpSp>
      <p:sp>
        <p:nvSpPr>
          <p:cNvPr id="3" name="Content Placeholder 2">
            <a:extLst>
              <a:ext uri="{FF2B5EF4-FFF2-40B4-BE49-F238E27FC236}">
                <a16:creationId xmlns:a16="http://schemas.microsoft.com/office/drawing/2014/main" id="{5187C6BB-BB29-D401-2F05-9D7760EFA34A}"/>
              </a:ext>
            </a:extLst>
          </p:cNvPr>
          <p:cNvSpPr>
            <a:spLocks noGrp="1"/>
          </p:cNvSpPr>
          <p:nvPr>
            <p:ph idx="1"/>
          </p:nvPr>
        </p:nvSpPr>
        <p:spPr>
          <a:xfrm>
            <a:off x="767290" y="3383121"/>
            <a:ext cx="3582072" cy="2793251"/>
          </a:xfrm>
        </p:spPr>
        <p:txBody>
          <a:bodyPr vert="horz" lIns="91440" tIns="45720" rIns="91440" bIns="45720" rtlCol="0" anchor="t">
            <a:normAutofit/>
          </a:bodyPr>
          <a:lstStyle/>
          <a:p>
            <a:endParaRPr lang="en-US" sz="1700" b="1">
              <a:solidFill>
                <a:schemeClr val="bg1"/>
              </a:solidFill>
              <a:cs typeface="Calibri" panose="020F0502020204030204"/>
            </a:endParaRPr>
          </a:p>
          <a:p>
            <a:r>
              <a:rPr lang="en-US" sz="1700" b="1">
                <a:solidFill>
                  <a:schemeClr val="bg1"/>
                </a:solidFill>
                <a:ea typeface="+mn-lt"/>
                <a:cs typeface="+mn-lt"/>
              </a:rPr>
              <a:t>A FITS file can store lots of additional information about the image, and we can use Python to analyze it.</a:t>
            </a:r>
            <a:endParaRPr lang="en-US" sz="1700" b="1">
              <a:solidFill>
                <a:schemeClr val="bg1"/>
              </a:solidFill>
            </a:endParaRPr>
          </a:p>
          <a:p>
            <a:endParaRPr lang="en-US" sz="1700">
              <a:solidFill>
                <a:schemeClr val="bg1"/>
              </a:solidFill>
              <a:cs typeface="Calibri"/>
            </a:endParaRPr>
          </a:p>
          <a:p>
            <a:endParaRPr lang="en-US" sz="1700">
              <a:solidFill>
                <a:schemeClr val="bg1"/>
              </a:solidFill>
              <a:cs typeface="Calibri"/>
            </a:endParaRPr>
          </a:p>
        </p:txBody>
      </p:sp>
      <p:pic>
        <p:nvPicPr>
          <p:cNvPr id="4" name="Picture 4" descr="Text&#10;&#10;Description automatically generated">
            <a:extLst>
              <a:ext uri="{FF2B5EF4-FFF2-40B4-BE49-F238E27FC236}">
                <a16:creationId xmlns:a16="http://schemas.microsoft.com/office/drawing/2014/main" id="{00AE37A2-C6DC-EB39-AB11-4E22B2964379}"/>
              </a:ext>
            </a:extLst>
          </p:cNvPr>
          <p:cNvPicPr>
            <a:picLocks noChangeAspect="1"/>
          </p:cNvPicPr>
          <p:nvPr/>
        </p:nvPicPr>
        <p:blipFill>
          <a:blip r:embed="rId2"/>
          <a:stretch>
            <a:fillRect/>
          </a:stretch>
        </p:blipFill>
        <p:spPr>
          <a:xfrm>
            <a:off x="5263502" y="635618"/>
            <a:ext cx="6842720" cy="5234306"/>
          </a:xfrm>
          <a:prstGeom prst="rect">
            <a:avLst/>
          </a:prstGeom>
        </p:spPr>
      </p:pic>
    </p:spTree>
    <p:extLst>
      <p:ext uri="{BB962C8B-B14F-4D97-AF65-F5344CB8AC3E}">
        <p14:creationId xmlns:p14="http://schemas.microsoft.com/office/powerpoint/2010/main" val="8531271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6C20283-73E0-40EC-8AD8-057F581F64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28">
            <a:extLst>
              <a:ext uri="{FF2B5EF4-FFF2-40B4-BE49-F238E27FC236}">
                <a16:creationId xmlns:a16="http://schemas.microsoft.com/office/drawing/2014/main" id="{3FCC729B-E528-40C3-82D3-BA4375575E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960120" y="0"/>
            <a:ext cx="11218661" cy="6858000"/>
          </a:xfrm>
          <a:custGeom>
            <a:avLst/>
            <a:gdLst>
              <a:gd name="connsiteX0" fmla="*/ 0 w 11218661"/>
              <a:gd name="connsiteY0" fmla="*/ 0 h 6858000"/>
              <a:gd name="connsiteX1" fmla="*/ 8042507 w 11218661"/>
              <a:gd name="connsiteY1" fmla="*/ 0 h 6858000"/>
              <a:gd name="connsiteX2" fmla="*/ 11218661 w 11218661"/>
              <a:gd name="connsiteY2" fmla="*/ 6858000 h 6858000"/>
              <a:gd name="connsiteX3" fmla="*/ 0 w 1121866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218661" h="6858000">
                <a:moveTo>
                  <a:pt x="0" y="0"/>
                </a:moveTo>
                <a:lnTo>
                  <a:pt x="8042507" y="0"/>
                </a:lnTo>
                <a:lnTo>
                  <a:pt x="11218661" y="6858000"/>
                </a:lnTo>
                <a:lnTo>
                  <a:pt x="0" y="685800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26">
            <a:extLst>
              <a:ext uri="{FF2B5EF4-FFF2-40B4-BE49-F238E27FC236}">
                <a16:creationId xmlns:a16="http://schemas.microsoft.com/office/drawing/2014/main" id="{58F1FB8D-1842-4A04-998D-6CF047AB27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420248" y="0"/>
            <a:ext cx="10771752" cy="6858000"/>
          </a:xfrm>
          <a:custGeom>
            <a:avLst/>
            <a:gdLst>
              <a:gd name="connsiteX0" fmla="*/ 0 w 10771752"/>
              <a:gd name="connsiteY0" fmla="*/ 0 h 6858000"/>
              <a:gd name="connsiteX1" fmla="*/ 7595598 w 10771752"/>
              <a:gd name="connsiteY1" fmla="*/ 0 h 6858000"/>
              <a:gd name="connsiteX2" fmla="*/ 10771752 w 10771752"/>
              <a:gd name="connsiteY2" fmla="*/ 6858000 h 6858000"/>
              <a:gd name="connsiteX3" fmla="*/ 0 w 1077175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0771752" h="6858000">
                <a:moveTo>
                  <a:pt x="0" y="0"/>
                </a:moveTo>
                <a:lnTo>
                  <a:pt x="7595598" y="0"/>
                </a:lnTo>
                <a:lnTo>
                  <a:pt x="10771752" y="6858000"/>
                </a:lnTo>
                <a:lnTo>
                  <a:pt x="0" y="685800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E7E7E030-1786-A8A1-92B6-8C680A235E49}"/>
              </a:ext>
            </a:extLst>
          </p:cNvPr>
          <p:cNvSpPr>
            <a:spLocks noGrp="1"/>
          </p:cNvSpPr>
          <p:nvPr>
            <p:ph type="title"/>
          </p:nvPr>
        </p:nvSpPr>
        <p:spPr>
          <a:xfrm>
            <a:off x="4384039" y="365125"/>
            <a:ext cx="7164493" cy="1325563"/>
          </a:xfrm>
        </p:spPr>
        <p:txBody>
          <a:bodyPr>
            <a:normAutofit/>
          </a:bodyPr>
          <a:lstStyle/>
          <a:p>
            <a:r>
              <a:rPr lang="en-US" sz="3700" b="1">
                <a:ea typeface="+mj-lt"/>
                <a:cs typeface="+mj-lt"/>
              </a:rPr>
              <a:t>How comparisons were produced using ALMA images and radial cuts</a:t>
            </a:r>
            <a:endParaRPr lang="en-US" sz="3700"/>
          </a:p>
        </p:txBody>
      </p:sp>
      <p:pic>
        <p:nvPicPr>
          <p:cNvPr id="4" name="Picture 4">
            <a:extLst>
              <a:ext uri="{FF2B5EF4-FFF2-40B4-BE49-F238E27FC236}">
                <a16:creationId xmlns:a16="http://schemas.microsoft.com/office/drawing/2014/main" id="{AE23BDD8-3E2E-4F81-21C5-A2180662D865}"/>
              </a:ext>
            </a:extLst>
          </p:cNvPr>
          <p:cNvPicPr>
            <a:picLocks noChangeAspect="1"/>
          </p:cNvPicPr>
          <p:nvPr/>
        </p:nvPicPr>
        <p:blipFill>
          <a:blip r:embed="rId2"/>
          <a:stretch>
            <a:fillRect/>
          </a:stretch>
        </p:blipFill>
        <p:spPr>
          <a:xfrm>
            <a:off x="480060" y="987055"/>
            <a:ext cx="3425957" cy="4883408"/>
          </a:xfrm>
          <a:prstGeom prst="rect">
            <a:avLst/>
          </a:prstGeom>
        </p:spPr>
      </p:pic>
      <p:sp>
        <p:nvSpPr>
          <p:cNvPr id="3" name="Content Placeholder 2">
            <a:extLst>
              <a:ext uri="{FF2B5EF4-FFF2-40B4-BE49-F238E27FC236}">
                <a16:creationId xmlns:a16="http://schemas.microsoft.com/office/drawing/2014/main" id="{63A494E0-F3A8-BB0B-66E9-9ACA24806B00}"/>
              </a:ext>
            </a:extLst>
          </p:cNvPr>
          <p:cNvSpPr>
            <a:spLocks noGrp="1"/>
          </p:cNvSpPr>
          <p:nvPr>
            <p:ph idx="1"/>
          </p:nvPr>
        </p:nvSpPr>
        <p:spPr>
          <a:xfrm>
            <a:off x="4866154" y="1685785"/>
            <a:ext cx="5785907" cy="3426618"/>
          </a:xfrm>
        </p:spPr>
        <p:txBody>
          <a:bodyPr vert="horz" lIns="91440" tIns="45720" rIns="91440" bIns="45720" rtlCol="0" anchor="t">
            <a:noAutofit/>
          </a:bodyPr>
          <a:lstStyle/>
          <a:p>
            <a:r>
              <a:rPr lang="en-US" b="1">
                <a:ea typeface="+mn-lt"/>
                <a:cs typeface="+mn-lt"/>
              </a:rPr>
              <a:t>There are many different gas molecules in a protoplanetary disc, which can tell us a lot about the star and be used to make predictions</a:t>
            </a:r>
            <a:endParaRPr lang="en-US" b="1">
              <a:cs typeface="Calibri" panose="020F0502020204030204"/>
            </a:endParaRPr>
          </a:p>
          <a:p>
            <a:endParaRPr lang="en-US">
              <a:cs typeface="Calibri"/>
            </a:endParaRPr>
          </a:p>
          <a:p>
            <a:pPr marL="0" indent="0">
              <a:buNone/>
            </a:pPr>
            <a:endParaRPr lang="en-US" sz="2000">
              <a:cs typeface="Calibri"/>
            </a:endParaRPr>
          </a:p>
        </p:txBody>
      </p:sp>
    </p:spTree>
    <p:extLst>
      <p:ext uri="{BB962C8B-B14F-4D97-AF65-F5344CB8AC3E}">
        <p14:creationId xmlns:p14="http://schemas.microsoft.com/office/powerpoint/2010/main" val="3648754564"/>
      </p:ext>
    </p:extLst>
  </p:cSld>
  <p:clrMapOvr>
    <a:overrideClrMapping bg1="dk1" tx1="lt1" bg2="dk2" tx2="lt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61" name="Rectangle 56">
            <a:extLst>
              <a:ext uri="{FF2B5EF4-FFF2-40B4-BE49-F238E27FC236}">
                <a16:creationId xmlns:a16="http://schemas.microsoft.com/office/drawing/2014/main" id="{0EFD753D-6A49-46DD-9E82-AA6E2C62B4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2" name="Rectangle 58">
            <a:extLst>
              <a:ext uri="{FF2B5EF4-FFF2-40B4-BE49-F238E27FC236}">
                <a16:creationId xmlns:a16="http://schemas.microsoft.com/office/drawing/2014/main" id="{138A5824-1F4A-4EE7-BC13-5BB48FC080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0044" y="321732"/>
            <a:ext cx="4568741" cy="6192603"/>
          </a:xfrm>
          <a:prstGeom prst="rect">
            <a:avLst/>
          </a:prstGeom>
          <a:solidFill>
            <a:srgbClr val="3336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7">
            <a:extLst>
              <a:ext uri="{FF2B5EF4-FFF2-40B4-BE49-F238E27FC236}">
                <a16:creationId xmlns:a16="http://schemas.microsoft.com/office/drawing/2014/main" id="{8731D98A-5550-89E1-5A1A-A96E77BFF575}"/>
              </a:ext>
            </a:extLst>
          </p:cNvPr>
          <p:cNvPicPr>
            <a:picLocks noChangeAspect="1"/>
          </p:cNvPicPr>
          <p:nvPr/>
        </p:nvPicPr>
        <p:blipFill rotWithShape="1">
          <a:blip r:embed="rId2"/>
          <a:srcRect t="3307" r="-6" b="7659"/>
          <a:stretch/>
        </p:blipFill>
        <p:spPr>
          <a:xfrm>
            <a:off x="4968250" y="325905"/>
            <a:ext cx="2249424" cy="2002611"/>
          </a:xfrm>
          <a:prstGeom prst="rect">
            <a:avLst/>
          </a:prstGeom>
        </p:spPr>
      </p:pic>
      <p:sp>
        <p:nvSpPr>
          <p:cNvPr id="8" name="TextBox 7">
            <a:extLst>
              <a:ext uri="{FF2B5EF4-FFF2-40B4-BE49-F238E27FC236}">
                <a16:creationId xmlns:a16="http://schemas.microsoft.com/office/drawing/2014/main" id="{FA74EFC5-568C-ECD4-7DB2-C3A22E237023}"/>
              </a:ext>
            </a:extLst>
          </p:cNvPr>
          <p:cNvSpPr txBox="1"/>
          <p:nvPr/>
        </p:nvSpPr>
        <p:spPr>
          <a:xfrm>
            <a:off x="316403" y="322731"/>
            <a:ext cx="3574313" cy="2668629"/>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Autofit/>
          </a:bodyPr>
          <a:lstStyle/>
          <a:p>
            <a:pPr indent="-228600">
              <a:lnSpc>
                <a:spcPct val="90000"/>
              </a:lnSpc>
              <a:spcAft>
                <a:spcPts val="600"/>
              </a:spcAft>
              <a:buFont typeface="Arial" panose="020B0604020202020204" pitchFamily="34" charset="0"/>
              <a:buChar char="•"/>
            </a:pPr>
            <a:r>
              <a:rPr lang="en-US" sz="3200">
                <a:solidFill>
                  <a:srgbClr val="FFFFFF"/>
                </a:solidFill>
              </a:rPr>
              <a:t>These ALMA images show the radial cuts of various concentrations of gas around the protoplanetary disc, with these images in particular showing very strong concentration in rings around the protoplanetary disc.   </a:t>
            </a:r>
          </a:p>
        </p:txBody>
      </p:sp>
      <p:pic>
        <p:nvPicPr>
          <p:cNvPr id="4" name="Picture 4" descr="A picture containing text, star, outdoor object&#10;&#10;Description automatically generated">
            <a:extLst>
              <a:ext uri="{FF2B5EF4-FFF2-40B4-BE49-F238E27FC236}">
                <a16:creationId xmlns:a16="http://schemas.microsoft.com/office/drawing/2014/main" id="{2C77668C-B508-32FB-CD5D-000E2C929E11}"/>
              </a:ext>
            </a:extLst>
          </p:cNvPr>
          <p:cNvPicPr>
            <a:picLocks noChangeAspect="1"/>
          </p:cNvPicPr>
          <p:nvPr/>
        </p:nvPicPr>
        <p:blipFill rotWithShape="1">
          <a:blip r:embed="rId3"/>
          <a:srcRect t="2833" r="-6" b="8134"/>
          <a:stretch/>
        </p:blipFill>
        <p:spPr>
          <a:xfrm>
            <a:off x="7332692" y="3462100"/>
            <a:ext cx="4490599" cy="3392142"/>
          </a:xfrm>
          <a:prstGeom prst="rect">
            <a:avLst/>
          </a:prstGeom>
        </p:spPr>
      </p:pic>
      <p:pic>
        <p:nvPicPr>
          <p:cNvPr id="6" name="Picture 6">
            <a:extLst>
              <a:ext uri="{FF2B5EF4-FFF2-40B4-BE49-F238E27FC236}">
                <a16:creationId xmlns:a16="http://schemas.microsoft.com/office/drawing/2014/main" id="{913202FE-3CE0-72C5-CA37-3BACF8730C7D}"/>
              </a:ext>
            </a:extLst>
          </p:cNvPr>
          <p:cNvPicPr>
            <a:picLocks noChangeAspect="1"/>
          </p:cNvPicPr>
          <p:nvPr/>
        </p:nvPicPr>
        <p:blipFill rotWithShape="1">
          <a:blip r:embed="rId4"/>
          <a:srcRect t="14946" r="-3" b="17982"/>
          <a:stretch/>
        </p:blipFill>
        <p:spPr>
          <a:xfrm>
            <a:off x="7295203" y="325904"/>
            <a:ext cx="4570677" cy="3065565"/>
          </a:xfrm>
          <a:prstGeom prst="rect">
            <a:avLst/>
          </a:prstGeom>
        </p:spPr>
      </p:pic>
      <p:pic>
        <p:nvPicPr>
          <p:cNvPr id="5" name="Picture 5" descr="A picture containing graphical user interface&#10;&#10;Description automatically generated">
            <a:extLst>
              <a:ext uri="{FF2B5EF4-FFF2-40B4-BE49-F238E27FC236}">
                <a16:creationId xmlns:a16="http://schemas.microsoft.com/office/drawing/2014/main" id="{E1819705-4C23-23ED-5C9A-AE3E2D179699}"/>
              </a:ext>
            </a:extLst>
          </p:cNvPr>
          <p:cNvPicPr>
            <a:picLocks noChangeAspect="1"/>
          </p:cNvPicPr>
          <p:nvPr/>
        </p:nvPicPr>
        <p:blipFill rotWithShape="1">
          <a:blip r:embed="rId5"/>
          <a:srcRect t="3531" r="-6" b="7439"/>
          <a:stretch/>
        </p:blipFill>
        <p:spPr>
          <a:xfrm>
            <a:off x="4976656" y="4511800"/>
            <a:ext cx="2249424" cy="2002536"/>
          </a:xfrm>
          <a:prstGeom prst="rect">
            <a:avLst/>
          </a:prstGeom>
        </p:spPr>
      </p:pic>
      <p:pic>
        <p:nvPicPr>
          <p:cNvPr id="9" name="Picture 9" descr="A picture containing text, star, outdoor object&#10;&#10;Description automatically generated">
            <a:extLst>
              <a:ext uri="{FF2B5EF4-FFF2-40B4-BE49-F238E27FC236}">
                <a16:creationId xmlns:a16="http://schemas.microsoft.com/office/drawing/2014/main" id="{B8A0A3FF-41D1-137E-888D-A2CD722C6D18}"/>
              </a:ext>
            </a:extLst>
          </p:cNvPr>
          <p:cNvPicPr>
            <a:picLocks noChangeAspect="1"/>
          </p:cNvPicPr>
          <p:nvPr/>
        </p:nvPicPr>
        <p:blipFill rotWithShape="1">
          <a:blip r:embed="rId6"/>
          <a:srcRect t="14186" r="-3" b="19007"/>
          <a:stretch/>
        </p:blipFill>
        <p:spPr>
          <a:xfrm>
            <a:off x="4964379" y="2421367"/>
            <a:ext cx="2251060" cy="1809634"/>
          </a:xfrm>
          <a:prstGeom prst="rect">
            <a:avLst/>
          </a:prstGeom>
        </p:spPr>
      </p:pic>
      <p:sp>
        <p:nvSpPr>
          <p:cNvPr id="10" name="TextBox 9">
            <a:extLst>
              <a:ext uri="{FF2B5EF4-FFF2-40B4-BE49-F238E27FC236}">
                <a16:creationId xmlns:a16="http://schemas.microsoft.com/office/drawing/2014/main" id="{926BFFB7-AB26-4D55-1E6D-EE45B53921CB}"/>
              </a:ext>
            </a:extLst>
          </p:cNvPr>
          <p:cNvSpPr txBox="1"/>
          <p:nvPr/>
        </p:nvSpPr>
        <p:spPr>
          <a:xfrm>
            <a:off x="5169200" y="32403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cs typeface="Calibri"/>
              </a:rPr>
              <a:t>CO</a:t>
            </a:r>
          </a:p>
        </p:txBody>
      </p:sp>
      <p:sp>
        <p:nvSpPr>
          <p:cNvPr id="11" name="TextBox 10">
            <a:extLst>
              <a:ext uri="{FF2B5EF4-FFF2-40B4-BE49-F238E27FC236}">
                <a16:creationId xmlns:a16="http://schemas.microsoft.com/office/drawing/2014/main" id="{8285684C-55D5-1E24-95BA-959E213D3D27}"/>
              </a:ext>
            </a:extLst>
          </p:cNvPr>
          <p:cNvSpPr txBox="1"/>
          <p:nvPr/>
        </p:nvSpPr>
        <p:spPr>
          <a:xfrm>
            <a:off x="7644801" y="3464372"/>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t>C2H</a:t>
            </a:r>
          </a:p>
        </p:txBody>
      </p:sp>
      <p:sp>
        <p:nvSpPr>
          <p:cNvPr id="13" name="TextBox 12">
            <a:extLst>
              <a:ext uri="{FF2B5EF4-FFF2-40B4-BE49-F238E27FC236}">
                <a16:creationId xmlns:a16="http://schemas.microsoft.com/office/drawing/2014/main" id="{F3B978AC-3642-0729-FD95-7A7C1095C6A6}"/>
              </a:ext>
            </a:extLst>
          </p:cNvPr>
          <p:cNvSpPr txBox="1"/>
          <p:nvPr/>
        </p:nvSpPr>
        <p:spPr>
          <a:xfrm>
            <a:off x="5167402" y="4563553"/>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t>CN</a:t>
            </a:r>
            <a:endParaRPr lang="en-US">
              <a:cs typeface="Calibri"/>
            </a:endParaRPr>
          </a:p>
        </p:txBody>
      </p:sp>
      <p:sp>
        <p:nvSpPr>
          <p:cNvPr id="15" name="TextBox 14">
            <a:extLst>
              <a:ext uri="{FF2B5EF4-FFF2-40B4-BE49-F238E27FC236}">
                <a16:creationId xmlns:a16="http://schemas.microsoft.com/office/drawing/2014/main" id="{DCA5B527-0BAE-5B83-FAC5-3F5E57789775}"/>
              </a:ext>
            </a:extLst>
          </p:cNvPr>
          <p:cNvSpPr txBox="1"/>
          <p:nvPr/>
        </p:nvSpPr>
        <p:spPr>
          <a:xfrm>
            <a:off x="5099056" y="2416622"/>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cs typeface="Calibri"/>
              </a:rPr>
              <a:t>HCN</a:t>
            </a:r>
          </a:p>
        </p:txBody>
      </p:sp>
      <p:sp>
        <p:nvSpPr>
          <p:cNvPr id="17" name="TextBox 16">
            <a:extLst>
              <a:ext uri="{FF2B5EF4-FFF2-40B4-BE49-F238E27FC236}">
                <a16:creationId xmlns:a16="http://schemas.microsoft.com/office/drawing/2014/main" id="{66107CF5-FC37-1347-44CE-588E520EDE7D}"/>
              </a:ext>
            </a:extLst>
          </p:cNvPr>
          <p:cNvSpPr txBox="1"/>
          <p:nvPr/>
        </p:nvSpPr>
        <p:spPr>
          <a:xfrm>
            <a:off x="7609756" y="320435"/>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t>C3H2</a:t>
            </a:r>
          </a:p>
        </p:txBody>
      </p:sp>
    </p:spTree>
    <p:extLst>
      <p:ext uri="{BB962C8B-B14F-4D97-AF65-F5344CB8AC3E}">
        <p14:creationId xmlns:p14="http://schemas.microsoft.com/office/powerpoint/2010/main" val="2305685013"/>
      </p:ext>
    </p:extLst>
  </p:cSld>
  <p:clrMapOvr>
    <a:overrideClrMapping bg1="dk1" tx1="lt1" bg2="dk2" tx2="lt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CCDD320-F060-4CF7-AE20-8592F7C957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B49AD00-D954-4DA1-88A1-FFCD8F596D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5544" y="685798"/>
            <a:ext cx="4613397" cy="5486399"/>
          </a:xfrm>
          <a:prstGeom prst="rect">
            <a:avLst/>
          </a:prstGeom>
          <a:solidFill>
            <a:schemeClr val="tx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D823810F-F79E-AF1A-1C04-1DD35FD734FF}"/>
              </a:ext>
            </a:extLst>
          </p:cNvPr>
          <p:cNvSpPr txBox="1"/>
          <p:nvPr/>
        </p:nvSpPr>
        <p:spPr>
          <a:xfrm>
            <a:off x="736918" y="691214"/>
            <a:ext cx="4612340" cy="3553530"/>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Autofit/>
          </a:bodyPr>
          <a:lstStyle/>
          <a:p>
            <a:pPr marL="342900" indent="-342900" algn="ctr">
              <a:lnSpc>
                <a:spcPct val="90000"/>
              </a:lnSpc>
              <a:spcAft>
                <a:spcPts val="600"/>
              </a:spcAft>
              <a:buFont typeface="Arial"/>
              <a:buChar char="•"/>
            </a:pPr>
            <a:r>
              <a:rPr lang="en-US" sz="2000">
                <a:solidFill>
                  <a:schemeClr val="bg1"/>
                </a:solidFill>
              </a:rPr>
              <a:t>However, these protoplanetary discs can be observed through plotting the radial profile of the disc and comparing the intensity of the star (which is the concentrations of different gases) to the distance from the center. The plot to the right has some of the gases shown in the discs on the previous slides. With this plot, there is a correlation shown where large intensities of gases around a smaller distance produces strongly defined rings of gases as shown in the previous slide's images</a:t>
            </a:r>
            <a:endParaRPr lang="en-US"/>
          </a:p>
        </p:txBody>
      </p:sp>
      <p:pic>
        <p:nvPicPr>
          <p:cNvPr id="4" name="Picture 4" descr="Chart, line chart, histogram&#10;&#10;Description automatically generated">
            <a:extLst>
              <a:ext uri="{FF2B5EF4-FFF2-40B4-BE49-F238E27FC236}">
                <a16:creationId xmlns:a16="http://schemas.microsoft.com/office/drawing/2014/main" id="{33880A27-502D-DB94-3396-95D4C7CB31B3}"/>
              </a:ext>
            </a:extLst>
          </p:cNvPr>
          <p:cNvPicPr>
            <a:picLocks noChangeAspect="1"/>
          </p:cNvPicPr>
          <p:nvPr/>
        </p:nvPicPr>
        <p:blipFill>
          <a:blip r:embed="rId2"/>
          <a:stretch>
            <a:fillRect/>
          </a:stretch>
        </p:blipFill>
        <p:spPr>
          <a:xfrm>
            <a:off x="6095999" y="1474728"/>
            <a:ext cx="5428121" cy="3799684"/>
          </a:xfrm>
          <a:prstGeom prst="rect">
            <a:avLst/>
          </a:prstGeom>
        </p:spPr>
      </p:pic>
    </p:spTree>
    <p:extLst>
      <p:ext uri="{BB962C8B-B14F-4D97-AF65-F5344CB8AC3E}">
        <p14:creationId xmlns:p14="http://schemas.microsoft.com/office/powerpoint/2010/main" val="26025021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33">
            <a:extLst>
              <a:ext uri="{FF2B5EF4-FFF2-40B4-BE49-F238E27FC236}">
                <a16:creationId xmlns:a16="http://schemas.microsoft.com/office/drawing/2014/main" id="{85016AEC-0320-4ED0-8ECB-FE11DDDFE1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F4B0BE10-11CA-4C3F-A639-C80DB41DA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91540"/>
            <a:ext cx="722376" cy="5071110"/>
          </a:xfrm>
          <a:prstGeom prst="rect">
            <a:avLst/>
          </a:prstGeom>
          <a:solidFill>
            <a:srgbClr val="4C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5" descr="A picture containing graphical user interface&#10;&#10;Description automatically generated">
            <a:extLst>
              <a:ext uri="{FF2B5EF4-FFF2-40B4-BE49-F238E27FC236}">
                <a16:creationId xmlns:a16="http://schemas.microsoft.com/office/drawing/2014/main" id="{480D7C9E-2BA2-5038-B74E-F3A39F76BA7F}"/>
              </a:ext>
            </a:extLst>
          </p:cNvPr>
          <p:cNvPicPr>
            <a:picLocks noChangeAspect="1"/>
          </p:cNvPicPr>
          <p:nvPr/>
        </p:nvPicPr>
        <p:blipFill>
          <a:blip r:embed="rId2"/>
          <a:stretch>
            <a:fillRect/>
          </a:stretch>
        </p:blipFill>
        <p:spPr>
          <a:xfrm>
            <a:off x="712603" y="891252"/>
            <a:ext cx="3042057" cy="3042057"/>
          </a:xfrm>
          <a:prstGeom prst="rect">
            <a:avLst/>
          </a:prstGeom>
          <a:effectLst>
            <a:outerShdw blurRad="406400" dist="317500" dir="5400000" sx="89000" sy="89000" rotWithShape="0">
              <a:prstClr val="black">
                <a:alpha val="15000"/>
              </a:prstClr>
            </a:outerShdw>
          </a:effectLst>
        </p:spPr>
      </p:pic>
      <p:pic>
        <p:nvPicPr>
          <p:cNvPr id="4" name="Picture 4" descr="Chart, line chart&#10;&#10;Description automatically generated">
            <a:extLst>
              <a:ext uri="{FF2B5EF4-FFF2-40B4-BE49-F238E27FC236}">
                <a16:creationId xmlns:a16="http://schemas.microsoft.com/office/drawing/2014/main" id="{ED0A0F68-40CF-573B-0B93-131F05D4362A}"/>
              </a:ext>
            </a:extLst>
          </p:cNvPr>
          <p:cNvPicPr>
            <a:picLocks noChangeAspect="1"/>
          </p:cNvPicPr>
          <p:nvPr/>
        </p:nvPicPr>
        <p:blipFill>
          <a:blip r:embed="rId3"/>
          <a:stretch>
            <a:fillRect/>
          </a:stretch>
        </p:blipFill>
        <p:spPr>
          <a:xfrm>
            <a:off x="3698259" y="322932"/>
            <a:ext cx="5445823" cy="3819263"/>
          </a:xfrm>
          <a:prstGeom prst="rect">
            <a:avLst/>
          </a:prstGeom>
          <a:effectLst>
            <a:outerShdw blurRad="406400" dist="317500" dir="5400000" sx="89000" sy="89000" rotWithShape="0">
              <a:prstClr val="black">
                <a:alpha val="15000"/>
              </a:prstClr>
            </a:outerShdw>
          </a:effectLst>
        </p:spPr>
      </p:pic>
      <p:pic>
        <p:nvPicPr>
          <p:cNvPr id="6" name="Picture 6" descr="A picture containing text&#10;&#10;Description automatically generated">
            <a:extLst>
              <a:ext uri="{FF2B5EF4-FFF2-40B4-BE49-F238E27FC236}">
                <a16:creationId xmlns:a16="http://schemas.microsoft.com/office/drawing/2014/main" id="{EABA75A8-09AD-A5EE-67F9-8A77CF854B4E}"/>
              </a:ext>
            </a:extLst>
          </p:cNvPr>
          <p:cNvPicPr>
            <a:picLocks noChangeAspect="1"/>
          </p:cNvPicPr>
          <p:nvPr/>
        </p:nvPicPr>
        <p:blipFill>
          <a:blip r:embed="rId4"/>
          <a:stretch>
            <a:fillRect/>
          </a:stretch>
        </p:blipFill>
        <p:spPr>
          <a:xfrm>
            <a:off x="9101172" y="905630"/>
            <a:ext cx="3042056" cy="3042056"/>
          </a:xfrm>
          <a:prstGeom prst="rect">
            <a:avLst/>
          </a:prstGeom>
          <a:effectLst>
            <a:outerShdw blurRad="406400" dist="317500" dir="5400000" sx="89000" sy="89000" rotWithShape="0">
              <a:prstClr val="black">
                <a:alpha val="15000"/>
              </a:prstClr>
            </a:outerShdw>
          </a:effectLst>
        </p:spPr>
      </p:pic>
      <p:sp>
        <p:nvSpPr>
          <p:cNvPr id="8" name="TextBox 7">
            <a:extLst>
              <a:ext uri="{FF2B5EF4-FFF2-40B4-BE49-F238E27FC236}">
                <a16:creationId xmlns:a16="http://schemas.microsoft.com/office/drawing/2014/main" id="{91F1EB2D-E05D-985F-9997-7F1DB94FD2D1}"/>
              </a:ext>
            </a:extLst>
          </p:cNvPr>
          <p:cNvSpPr txBox="1"/>
          <p:nvPr/>
        </p:nvSpPr>
        <p:spPr>
          <a:xfrm>
            <a:off x="6417733" y="4212709"/>
            <a:ext cx="5160457" cy="2036742"/>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p>
            <a:pPr indent="-228600">
              <a:lnSpc>
                <a:spcPct val="90000"/>
              </a:lnSpc>
              <a:spcAft>
                <a:spcPts val="600"/>
              </a:spcAft>
              <a:buFont typeface="Arial" panose="020B0604020202020204" pitchFamily="34" charset="0"/>
              <a:buChar char="•"/>
            </a:pPr>
            <a:r>
              <a:rPr lang="en-US" sz="2000"/>
              <a:t>And with this radial plot, when compared to the ALMA images another correlation is suggested as more peaks in the line and more jagged the line the less uniform the gases are dispersed, the gases are throughout the disc </a:t>
            </a:r>
            <a:endParaRPr lang="en-US"/>
          </a:p>
        </p:txBody>
      </p:sp>
    </p:spTree>
    <p:extLst>
      <p:ext uri="{BB962C8B-B14F-4D97-AF65-F5344CB8AC3E}">
        <p14:creationId xmlns:p14="http://schemas.microsoft.com/office/powerpoint/2010/main" val="23444414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A01BD5B-A4B6-9B78-CBF1-029A8294A2E9}"/>
              </a:ext>
            </a:extLst>
          </p:cNvPr>
          <p:cNvSpPr>
            <a:spLocks noGrp="1"/>
          </p:cNvSpPr>
          <p:nvPr>
            <p:ph type="title"/>
          </p:nvPr>
        </p:nvSpPr>
        <p:spPr>
          <a:xfrm>
            <a:off x="838200" y="365125"/>
            <a:ext cx="10515600" cy="1325563"/>
          </a:xfrm>
        </p:spPr>
        <p:txBody>
          <a:bodyPr>
            <a:normAutofit/>
          </a:bodyPr>
          <a:lstStyle/>
          <a:p>
            <a:r>
              <a:rPr lang="en-US">
                <a:solidFill>
                  <a:srgbClr val="FFFFFF"/>
                </a:solidFill>
                <a:ea typeface="Calibri Light"/>
                <a:cs typeface="Calibri Light"/>
              </a:rPr>
              <a:t>Unexpected Results</a:t>
            </a:r>
          </a:p>
        </p:txBody>
      </p:sp>
      <p:pic>
        <p:nvPicPr>
          <p:cNvPr id="7" name="Picture 5" descr="A picture containing graphical user interface&#10;&#10;Description automatically generated">
            <a:extLst>
              <a:ext uri="{FF2B5EF4-FFF2-40B4-BE49-F238E27FC236}">
                <a16:creationId xmlns:a16="http://schemas.microsoft.com/office/drawing/2014/main" id="{FD5CBC99-8611-9BB8-A28C-166D2B5F05C8}"/>
              </a:ext>
            </a:extLst>
          </p:cNvPr>
          <p:cNvPicPr>
            <a:picLocks noChangeAspect="1"/>
          </p:cNvPicPr>
          <p:nvPr/>
        </p:nvPicPr>
        <p:blipFill>
          <a:blip r:embed="rId2"/>
          <a:stretch>
            <a:fillRect/>
          </a:stretch>
        </p:blipFill>
        <p:spPr>
          <a:xfrm>
            <a:off x="8095246" y="3747976"/>
            <a:ext cx="4048125" cy="3110024"/>
          </a:xfrm>
          <a:prstGeom prst="rect">
            <a:avLst/>
          </a:prstGeom>
          <a:effectLst>
            <a:outerShdw blurRad="406400" dist="317500" dir="5400000" sx="89000" sy="89000" rotWithShape="0">
              <a:prstClr val="black">
                <a:alpha val="15000"/>
              </a:prstClr>
            </a:outerShdw>
          </a:effectLst>
        </p:spPr>
      </p:pic>
      <p:pic>
        <p:nvPicPr>
          <p:cNvPr id="11" name="Picture 4" descr="Chart, line chart&#10;&#10;Description automatically generated">
            <a:extLst>
              <a:ext uri="{FF2B5EF4-FFF2-40B4-BE49-F238E27FC236}">
                <a16:creationId xmlns:a16="http://schemas.microsoft.com/office/drawing/2014/main" id="{869B1059-5AB1-BFEC-0EFA-A75DD7D34047}"/>
              </a:ext>
            </a:extLst>
          </p:cNvPr>
          <p:cNvPicPr>
            <a:picLocks noChangeAspect="1"/>
          </p:cNvPicPr>
          <p:nvPr/>
        </p:nvPicPr>
        <p:blipFill>
          <a:blip r:embed="rId3"/>
          <a:stretch>
            <a:fillRect/>
          </a:stretch>
        </p:blipFill>
        <p:spPr>
          <a:xfrm>
            <a:off x="6652859" y="-35592"/>
            <a:ext cx="5539142" cy="3884710"/>
          </a:xfrm>
          <a:prstGeom prst="rect">
            <a:avLst/>
          </a:prstGeom>
          <a:effectLst>
            <a:outerShdw blurRad="406400" dist="317500" dir="5400000" sx="89000" sy="89000" rotWithShape="0">
              <a:prstClr val="black">
                <a:alpha val="15000"/>
              </a:prstClr>
            </a:outerShdw>
          </a:effectLst>
        </p:spPr>
      </p:pic>
      <p:pic>
        <p:nvPicPr>
          <p:cNvPr id="13" name="Picture 4" descr="Chart, line chart, histogram&#10;&#10;Description automatically generated">
            <a:extLst>
              <a:ext uri="{FF2B5EF4-FFF2-40B4-BE49-F238E27FC236}">
                <a16:creationId xmlns:a16="http://schemas.microsoft.com/office/drawing/2014/main" id="{04A1FDE9-4F8C-A318-5BF9-9176171A2E9C}"/>
              </a:ext>
            </a:extLst>
          </p:cNvPr>
          <p:cNvPicPr>
            <a:picLocks noChangeAspect="1"/>
          </p:cNvPicPr>
          <p:nvPr/>
        </p:nvPicPr>
        <p:blipFill>
          <a:blip r:embed="rId4"/>
          <a:stretch>
            <a:fillRect/>
          </a:stretch>
        </p:blipFill>
        <p:spPr>
          <a:xfrm>
            <a:off x="48629" y="2821781"/>
            <a:ext cx="5766029" cy="4036219"/>
          </a:xfrm>
          <a:prstGeom prst="rect">
            <a:avLst/>
          </a:prstGeom>
        </p:spPr>
      </p:pic>
    </p:spTree>
    <p:extLst>
      <p:ext uri="{BB962C8B-B14F-4D97-AF65-F5344CB8AC3E}">
        <p14:creationId xmlns:p14="http://schemas.microsoft.com/office/powerpoint/2010/main" val="3055133817"/>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653B17-B379-AB85-8B0A-98260CE44EC2}"/>
              </a:ext>
            </a:extLst>
          </p:cNvPr>
          <p:cNvSpPr>
            <a:spLocks noGrp="1"/>
          </p:cNvSpPr>
          <p:nvPr>
            <p:ph type="title"/>
          </p:nvPr>
        </p:nvSpPr>
        <p:spPr>
          <a:xfrm>
            <a:off x="5022939" y="367014"/>
            <a:ext cx="6586491" cy="696689"/>
          </a:xfrm>
        </p:spPr>
        <p:txBody>
          <a:bodyPr anchor="b">
            <a:normAutofit/>
          </a:bodyPr>
          <a:lstStyle/>
          <a:p>
            <a:r>
              <a:rPr lang="en-US">
                <a:latin typeface="Calibri Light"/>
                <a:cs typeface="Calibri Light"/>
              </a:rPr>
              <a:t>HOW ARE STARS FORMED? </a:t>
            </a:r>
          </a:p>
        </p:txBody>
      </p:sp>
      <p:sp>
        <p:nvSpPr>
          <p:cNvPr id="3" name="Content Placeholder 2">
            <a:extLst>
              <a:ext uri="{FF2B5EF4-FFF2-40B4-BE49-F238E27FC236}">
                <a16:creationId xmlns:a16="http://schemas.microsoft.com/office/drawing/2014/main" id="{AEB50FBA-8A7B-D3F6-D38C-2015860B7073}"/>
              </a:ext>
            </a:extLst>
          </p:cNvPr>
          <p:cNvSpPr>
            <a:spLocks noGrp="1"/>
          </p:cNvSpPr>
          <p:nvPr>
            <p:ph idx="1"/>
          </p:nvPr>
        </p:nvSpPr>
        <p:spPr>
          <a:xfrm>
            <a:off x="5022939" y="1158937"/>
            <a:ext cx="6806143" cy="4908716"/>
          </a:xfrm>
        </p:spPr>
        <p:txBody>
          <a:bodyPr vert="horz" lIns="91440" tIns="45720" rIns="91440" bIns="45720" rtlCol="0" anchor="t">
            <a:noAutofit/>
          </a:bodyPr>
          <a:lstStyle/>
          <a:p>
            <a:r>
              <a:rPr lang="en-US" sz="3400">
                <a:latin typeface="Calibri"/>
                <a:cs typeface="Calibri"/>
              </a:rPr>
              <a:t>Atoms, molecules and dust scattered through</a:t>
            </a:r>
            <a:r>
              <a:rPr lang="en-GB" sz="3400">
                <a:latin typeface="Calibri"/>
                <a:cs typeface="Calibri"/>
              </a:rPr>
              <a:t> the interstellar medium</a:t>
            </a:r>
          </a:p>
          <a:p>
            <a:r>
              <a:rPr lang="en-GB" sz="3400">
                <a:latin typeface="Calibri"/>
                <a:cs typeface="Calibri"/>
              </a:rPr>
              <a:t>These collapse under gravity </a:t>
            </a:r>
          </a:p>
        </p:txBody>
      </p:sp>
      <p:pic>
        <p:nvPicPr>
          <p:cNvPr id="4" name="Picture 4" descr="A picture containing star, outdoor object, night sky&#10;&#10;Description automatically generated">
            <a:extLst>
              <a:ext uri="{FF2B5EF4-FFF2-40B4-BE49-F238E27FC236}">
                <a16:creationId xmlns:a16="http://schemas.microsoft.com/office/drawing/2014/main" id="{B5AF156B-5227-EBFF-F1AF-546499B7F419}"/>
              </a:ext>
            </a:extLst>
          </p:cNvPr>
          <p:cNvPicPr>
            <a:picLocks noChangeAspect="1"/>
          </p:cNvPicPr>
          <p:nvPr/>
        </p:nvPicPr>
        <p:blipFill rotWithShape="1">
          <a:blip r:embed="rId2"/>
          <a:srcRect l="15463" r="4307"/>
          <a:stretch/>
        </p:blipFill>
        <p:spPr>
          <a:xfrm>
            <a:off x="20" y="10"/>
            <a:ext cx="4635571" cy="6857990"/>
          </a:xfrm>
          <a:prstGeom prst="rect">
            <a:avLst/>
          </a:prstGeom>
          <a:effectLst/>
        </p:spPr>
      </p:pic>
      <p:pic>
        <p:nvPicPr>
          <p:cNvPr id="5" name="Picture 5" descr="Diagram, schematic&#10;&#10;Description automatically generated">
            <a:extLst>
              <a:ext uri="{FF2B5EF4-FFF2-40B4-BE49-F238E27FC236}">
                <a16:creationId xmlns:a16="http://schemas.microsoft.com/office/drawing/2014/main" id="{E3FF63CF-D0E0-5F64-B6D7-0B3B017F1025}"/>
              </a:ext>
            </a:extLst>
          </p:cNvPr>
          <p:cNvPicPr>
            <a:picLocks noChangeAspect="1"/>
          </p:cNvPicPr>
          <p:nvPr/>
        </p:nvPicPr>
        <p:blipFill rotWithShape="1">
          <a:blip r:embed="rId3"/>
          <a:srcRect l="6761" t="13025" r="5975" b="3054"/>
          <a:stretch/>
        </p:blipFill>
        <p:spPr>
          <a:xfrm>
            <a:off x="5752275" y="3425006"/>
            <a:ext cx="4778346" cy="323581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093097881"/>
      </p:ext>
    </p:extLst>
  </p:cSld>
  <p:clrMapOvr>
    <a:masterClrMapping/>
  </p:clrMapOvr>
  <p:extLst>
    <p:ext uri="{6950BFC3-D8DA-4A85-94F7-54DA5524770B}">
      <p188:commentRel xmlns:p188="http://schemas.microsoft.com/office/powerpoint/2018/8/main" xmlns="" r:id="rId4"/>
    </p:ext>
  </p:extLs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2">
            <a:extLst>
              <a:ext uri="{FF2B5EF4-FFF2-40B4-BE49-F238E27FC236}">
                <a16:creationId xmlns:a16="http://schemas.microsoft.com/office/drawing/2014/main" id="{C5E6CFF1-2F42-4E10-9A97-F116F46F53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6" descr="A picture containing nature, crater&#10;&#10;Description automatically generated">
            <a:extLst>
              <a:ext uri="{FF2B5EF4-FFF2-40B4-BE49-F238E27FC236}">
                <a16:creationId xmlns:a16="http://schemas.microsoft.com/office/drawing/2014/main" id="{8B99709A-1156-3FAA-64DF-7E25E196B209}"/>
              </a:ext>
            </a:extLst>
          </p:cNvPr>
          <p:cNvPicPr>
            <a:picLocks noChangeAspect="1"/>
          </p:cNvPicPr>
          <p:nvPr/>
        </p:nvPicPr>
        <p:blipFill rotWithShape="1">
          <a:blip r:embed="rId2">
            <a:alphaModFix amt="35000"/>
          </a:blip>
          <a:srcRect t="2614" b="27073"/>
          <a:stretch/>
        </p:blipFill>
        <p:spPr>
          <a:xfrm>
            <a:off x="20" y="1"/>
            <a:ext cx="12191980" cy="6857999"/>
          </a:xfrm>
          <a:prstGeom prst="rect">
            <a:avLst/>
          </a:prstGeom>
        </p:spPr>
      </p:pic>
      <p:sp>
        <p:nvSpPr>
          <p:cNvPr id="5" name="Title 4">
            <a:extLst>
              <a:ext uri="{FF2B5EF4-FFF2-40B4-BE49-F238E27FC236}">
                <a16:creationId xmlns:a16="http://schemas.microsoft.com/office/drawing/2014/main" id="{22D5C0BF-40D2-E03C-9D9B-DC375C629299}"/>
              </a:ext>
            </a:extLst>
          </p:cNvPr>
          <p:cNvSpPr>
            <a:spLocks noGrp="1"/>
          </p:cNvSpPr>
          <p:nvPr>
            <p:ph type="title"/>
          </p:nvPr>
        </p:nvSpPr>
        <p:spPr>
          <a:xfrm>
            <a:off x="838201" y="1065862"/>
            <a:ext cx="3313164" cy="4726276"/>
          </a:xfrm>
        </p:spPr>
        <p:txBody>
          <a:bodyPr>
            <a:normAutofit/>
          </a:bodyPr>
          <a:lstStyle/>
          <a:p>
            <a:pPr algn="r"/>
            <a:r>
              <a:rPr lang="en-US" sz="4000">
                <a:solidFill>
                  <a:srgbClr val="FFFFFF"/>
                </a:solidFill>
                <a:latin typeface="Calibri"/>
                <a:cs typeface="Calibri Light"/>
              </a:rPr>
              <a:t>In conclusion</a:t>
            </a:r>
          </a:p>
        </p:txBody>
      </p:sp>
      <p:cxnSp>
        <p:nvCxnSpPr>
          <p:cNvPr id="18" name="Straight Connector 14">
            <a:extLst>
              <a:ext uri="{FF2B5EF4-FFF2-40B4-BE49-F238E27FC236}">
                <a16:creationId xmlns:a16="http://schemas.microsoft.com/office/drawing/2014/main" id="{67182200-4859-4C8D-BCBB-55B245C28B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3372" y="2286000"/>
            <a:ext cx="0" cy="2286000"/>
          </a:xfrm>
          <a:prstGeom prst="line">
            <a:avLst/>
          </a:prstGeom>
          <a:ln w="15875">
            <a:solidFill>
              <a:srgbClr val="FFFFFF"/>
            </a:solidFill>
          </a:ln>
        </p:spPr>
        <p:style>
          <a:lnRef idx="1">
            <a:schemeClr val="accent1"/>
          </a:lnRef>
          <a:fillRef idx="0">
            <a:schemeClr val="accent1"/>
          </a:fillRef>
          <a:effectRef idx="0">
            <a:schemeClr val="accent1"/>
          </a:effectRef>
          <a:fontRef idx="minor">
            <a:schemeClr val="tx1"/>
          </a:fontRef>
        </p:style>
      </p:cxnSp>
      <p:sp>
        <p:nvSpPr>
          <p:cNvPr id="19" name="Content Placeholder 9">
            <a:extLst>
              <a:ext uri="{FF2B5EF4-FFF2-40B4-BE49-F238E27FC236}">
                <a16:creationId xmlns:a16="http://schemas.microsoft.com/office/drawing/2014/main" id="{8605F7E1-BC2B-977A-0806-A3F4B2736908}"/>
              </a:ext>
            </a:extLst>
          </p:cNvPr>
          <p:cNvSpPr>
            <a:spLocks noGrp="1"/>
          </p:cNvSpPr>
          <p:nvPr>
            <p:ph idx="1"/>
          </p:nvPr>
        </p:nvSpPr>
        <p:spPr>
          <a:xfrm>
            <a:off x="5155379" y="1669711"/>
            <a:ext cx="5744685" cy="4726276"/>
          </a:xfrm>
        </p:spPr>
        <p:txBody>
          <a:bodyPr anchor="ctr">
            <a:normAutofit/>
          </a:bodyPr>
          <a:lstStyle/>
          <a:p>
            <a:r>
              <a:rPr lang="en-US" sz="2000">
                <a:solidFill>
                  <a:srgbClr val="FFFFFF"/>
                </a:solidFill>
                <a:latin typeface="Calibri"/>
                <a:cs typeface="Calibri"/>
              </a:rPr>
              <a:t>There is a correlation between the number of gases and dust the closer you are to the center of the protoplanetary disc.</a:t>
            </a:r>
          </a:p>
          <a:p>
            <a:r>
              <a:rPr lang="en-US" sz="2000">
                <a:solidFill>
                  <a:srgbClr val="FFFFFF"/>
                </a:solidFill>
                <a:latin typeface="Calibri"/>
                <a:cs typeface="Calibri"/>
              </a:rPr>
              <a:t>Icy planets are formed on the rim of the discs, whereas rocky planets are formed in the centre.</a:t>
            </a:r>
          </a:p>
          <a:p>
            <a:r>
              <a:rPr lang="en-US" sz="2000">
                <a:solidFill>
                  <a:srgbClr val="FFFFFF"/>
                </a:solidFill>
                <a:latin typeface="Calibri"/>
                <a:cs typeface="Calibri"/>
              </a:rPr>
              <a:t>The protoplanetary disc provides evidence to support the idea of core accretion.</a:t>
            </a:r>
          </a:p>
          <a:p>
            <a:r>
              <a:rPr lang="en-US" sz="2000">
                <a:solidFill>
                  <a:srgbClr val="FFFFFF"/>
                </a:solidFill>
                <a:cs typeface="Calibri"/>
              </a:rPr>
              <a:t>AS209 contains C2H, C3H2, CN, CO, CS,  H2CO, HC3N, HCN and HCO+</a:t>
            </a:r>
          </a:p>
          <a:p>
            <a:r>
              <a:rPr lang="en-US" sz="2000">
                <a:solidFill>
                  <a:srgbClr val="FFFFFF"/>
                </a:solidFill>
                <a:cs typeface="Calibri"/>
              </a:rPr>
              <a:t>We use an assortment of telescopes called ALMA to observe these protoplanetary discs</a:t>
            </a:r>
          </a:p>
          <a:p>
            <a:endParaRPr lang="en-US" sz="2000">
              <a:solidFill>
                <a:srgbClr val="FFFFFF"/>
              </a:solidFill>
              <a:cs typeface="Calibri"/>
            </a:endParaRPr>
          </a:p>
          <a:p>
            <a:endParaRPr lang="en-US" sz="2000">
              <a:solidFill>
                <a:srgbClr val="FFFFFF"/>
              </a:solidFill>
              <a:cs typeface="Calibri"/>
            </a:endParaRPr>
          </a:p>
          <a:p>
            <a:endParaRPr lang="en-US" sz="2000">
              <a:solidFill>
                <a:srgbClr val="FFFFFF"/>
              </a:solidFill>
              <a:cs typeface="Calibri"/>
            </a:endParaRPr>
          </a:p>
        </p:txBody>
      </p:sp>
    </p:spTree>
    <p:extLst>
      <p:ext uri="{BB962C8B-B14F-4D97-AF65-F5344CB8AC3E}">
        <p14:creationId xmlns:p14="http://schemas.microsoft.com/office/powerpoint/2010/main" val="938757296"/>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 name="Rectangle 8">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a:extLst>
              <a:ext uri="{FF2B5EF4-FFF2-40B4-BE49-F238E27FC236}">
                <a16:creationId xmlns:a16="http://schemas.microsoft.com/office/drawing/2014/main" id="{810CFEC4-3588-26D5-3468-01703716058D}"/>
              </a:ext>
            </a:extLst>
          </p:cNvPr>
          <p:cNvPicPr>
            <a:picLocks noChangeAspect="1"/>
          </p:cNvPicPr>
          <p:nvPr/>
        </p:nvPicPr>
        <p:blipFill rotWithShape="1">
          <a:blip r:embed="rId2"/>
          <a:srcRect l="1112" r="4771" b="-1"/>
          <a:stretch/>
        </p:blipFill>
        <p:spPr>
          <a:xfrm>
            <a:off x="2522356" y="10"/>
            <a:ext cx="9669642" cy="6857990"/>
          </a:xfrm>
          <a:prstGeom prst="rect">
            <a:avLst/>
          </a:prstGeom>
        </p:spPr>
      </p:pic>
      <p:sp>
        <p:nvSpPr>
          <p:cNvPr id="7" name="Rectangle 10">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901DBCF-F142-3498-7A6E-E43B764F1302}"/>
              </a:ext>
            </a:extLst>
          </p:cNvPr>
          <p:cNvSpPr>
            <a:spLocks noGrp="1"/>
          </p:cNvSpPr>
          <p:nvPr>
            <p:ph type="title"/>
          </p:nvPr>
        </p:nvSpPr>
        <p:spPr>
          <a:xfrm>
            <a:off x="838200" y="365125"/>
            <a:ext cx="5007522" cy="1899912"/>
          </a:xfrm>
        </p:spPr>
        <p:txBody>
          <a:bodyPr>
            <a:noAutofit/>
          </a:bodyPr>
          <a:lstStyle/>
          <a:p>
            <a:r>
              <a:rPr lang="en-US" sz="4000">
                <a:cs typeface="Calibri Light"/>
              </a:rPr>
              <a:t>HOW ARE PROTOPLANETARY DISCS FORMED?</a:t>
            </a:r>
            <a:endParaRPr lang="en-US" sz="4000"/>
          </a:p>
        </p:txBody>
      </p:sp>
      <p:sp>
        <p:nvSpPr>
          <p:cNvPr id="3" name="Content Placeholder 2">
            <a:extLst>
              <a:ext uri="{FF2B5EF4-FFF2-40B4-BE49-F238E27FC236}">
                <a16:creationId xmlns:a16="http://schemas.microsoft.com/office/drawing/2014/main" id="{E05C8D6E-1D70-2F5D-51D6-D9D84817A371}"/>
              </a:ext>
            </a:extLst>
          </p:cNvPr>
          <p:cNvSpPr>
            <a:spLocks noGrp="1"/>
          </p:cNvSpPr>
          <p:nvPr>
            <p:ph idx="1"/>
          </p:nvPr>
        </p:nvSpPr>
        <p:spPr>
          <a:xfrm>
            <a:off x="838200" y="2434201"/>
            <a:ext cx="3672825" cy="3742762"/>
          </a:xfrm>
        </p:spPr>
        <p:txBody>
          <a:bodyPr vert="horz" lIns="91440" tIns="45720" rIns="91440" bIns="45720" rtlCol="0" anchor="t">
            <a:normAutofit/>
          </a:bodyPr>
          <a:lstStyle/>
          <a:p>
            <a:r>
              <a:rPr lang="en-US">
                <a:cs typeface="Calibri"/>
              </a:rPr>
              <a:t>A central core of dust and gas is formed</a:t>
            </a:r>
          </a:p>
          <a:p>
            <a:r>
              <a:rPr lang="en-US">
                <a:cs typeface="Calibri"/>
              </a:rPr>
              <a:t>The core then ejects excess matter</a:t>
            </a:r>
          </a:p>
          <a:p>
            <a:r>
              <a:rPr lang="en-US">
                <a:cs typeface="Calibri"/>
              </a:rPr>
              <a:t>The excess matter remains in orbit around the core forming a flat disk</a:t>
            </a:r>
          </a:p>
          <a:p>
            <a:endParaRPr lang="en-US" sz="2000">
              <a:cs typeface="Calibri"/>
            </a:endParaRPr>
          </a:p>
        </p:txBody>
      </p:sp>
    </p:spTree>
    <p:extLst>
      <p:ext uri="{BB962C8B-B14F-4D97-AF65-F5344CB8AC3E}">
        <p14:creationId xmlns:p14="http://schemas.microsoft.com/office/powerpoint/2010/main" val="2976228922"/>
      </p:ext>
    </p:extLst>
  </p:cSld>
  <p:clrMapOvr>
    <a:masterClrMapping/>
  </p:clrMapOvr>
  <p:extLst>
    <p:ext uri="{6950BFC3-D8DA-4A85-94F7-54DA5524770B}">
      <p188:commentRel xmlns:p188="http://schemas.microsoft.com/office/powerpoint/2018/8/main" xmlns="" r:id="rId3"/>
    </p:ext>
  </p:extLs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3">
            <a:extLst>
              <a:ext uri="{FF2B5EF4-FFF2-40B4-BE49-F238E27FC236}">
                <a16:creationId xmlns:a16="http://schemas.microsoft.com/office/drawing/2014/main" id="{2172A0AC-3DCE-4672-BCAF-28FEF91F60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E6F1C77-EDC9-4C5F-8C1C-62DD46BDA3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a:extLst>
              <a:ext uri="{FF2B5EF4-FFF2-40B4-BE49-F238E27FC236}">
                <a16:creationId xmlns:a16="http://schemas.microsoft.com/office/drawing/2014/main" id="{C4E50774-C301-5B90-7ECC-722DDC2FF59B}"/>
              </a:ext>
            </a:extLst>
          </p:cNvPr>
          <p:cNvPicPr>
            <a:picLocks noChangeAspect="1"/>
          </p:cNvPicPr>
          <p:nvPr/>
        </p:nvPicPr>
        <p:blipFill rotWithShape="1">
          <a:blip r:embed="rId2">
            <a:alphaModFix amt="40000"/>
          </a:blip>
          <a:srcRect l="7586"/>
          <a:stretch/>
        </p:blipFill>
        <p:spPr>
          <a:xfrm>
            <a:off x="-2807" y="365125"/>
            <a:ext cx="8315827" cy="6734726"/>
          </a:xfrm>
          <a:prstGeom prst="rect">
            <a:avLst/>
          </a:prstGeom>
        </p:spPr>
      </p:pic>
      <p:sp>
        <p:nvSpPr>
          <p:cNvPr id="2" name="Title 1">
            <a:extLst>
              <a:ext uri="{FF2B5EF4-FFF2-40B4-BE49-F238E27FC236}">
                <a16:creationId xmlns:a16="http://schemas.microsoft.com/office/drawing/2014/main" id="{5A04F93E-1F20-7E3A-8C0A-880578E53E0D}"/>
              </a:ext>
            </a:extLst>
          </p:cNvPr>
          <p:cNvSpPr>
            <a:spLocks noGrp="1"/>
          </p:cNvSpPr>
          <p:nvPr>
            <p:ph type="title"/>
          </p:nvPr>
        </p:nvSpPr>
        <p:spPr>
          <a:xfrm>
            <a:off x="748554" y="421154"/>
            <a:ext cx="5262521" cy="1067342"/>
          </a:xfrm>
        </p:spPr>
        <p:txBody>
          <a:bodyPr>
            <a:normAutofit/>
          </a:bodyPr>
          <a:lstStyle/>
          <a:p>
            <a:r>
              <a:rPr lang="en-US">
                <a:solidFill>
                  <a:srgbClr val="FFFFFF"/>
                </a:solidFill>
                <a:cs typeface="Calibri Light"/>
              </a:rPr>
              <a:t>PLANET FORMATION</a:t>
            </a:r>
          </a:p>
        </p:txBody>
      </p:sp>
      <p:sp>
        <p:nvSpPr>
          <p:cNvPr id="3" name="Content Placeholder 2">
            <a:extLst>
              <a:ext uri="{FF2B5EF4-FFF2-40B4-BE49-F238E27FC236}">
                <a16:creationId xmlns:a16="http://schemas.microsoft.com/office/drawing/2014/main" id="{818AD556-67D9-07A9-6A54-401A5C95527A}"/>
              </a:ext>
            </a:extLst>
          </p:cNvPr>
          <p:cNvSpPr>
            <a:spLocks noGrp="1"/>
          </p:cNvSpPr>
          <p:nvPr>
            <p:ph idx="1"/>
          </p:nvPr>
        </p:nvSpPr>
        <p:spPr>
          <a:xfrm>
            <a:off x="748553" y="1334520"/>
            <a:ext cx="5168705" cy="1895296"/>
          </a:xfrm>
        </p:spPr>
        <p:txBody>
          <a:bodyPr vert="horz" lIns="91440" tIns="45720" rIns="91440" bIns="45720" rtlCol="0" anchor="t">
            <a:normAutofit/>
          </a:bodyPr>
          <a:lstStyle/>
          <a:p>
            <a:r>
              <a:rPr lang="en-US">
                <a:solidFill>
                  <a:srgbClr val="FFFFFF"/>
                </a:solidFill>
                <a:cs typeface="Calibri"/>
              </a:rPr>
              <a:t>Planets are formed by attraction of material within the protoplanetary disc</a:t>
            </a:r>
          </a:p>
          <a:p>
            <a:r>
              <a:rPr lang="en-US">
                <a:solidFill>
                  <a:srgbClr val="FFFFFF"/>
                </a:solidFill>
                <a:cs typeface="Calibri"/>
              </a:rPr>
              <a:t>This leaves a ring in the disc </a:t>
            </a:r>
          </a:p>
          <a:p>
            <a:endParaRPr lang="en-US" sz="2000">
              <a:solidFill>
                <a:srgbClr val="FFFFFF"/>
              </a:solidFill>
              <a:cs typeface="Calibri"/>
            </a:endParaRPr>
          </a:p>
          <a:p>
            <a:endParaRPr lang="en-US" sz="2000">
              <a:solidFill>
                <a:srgbClr val="FFFFFF"/>
              </a:solidFill>
              <a:cs typeface="Calibri"/>
            </a:endParaRPr>
          </a:p>
          <a:p>
            <a:endParaRPr lang="en-US" sz="2000">
              <a:solidFill>
                <a:srgbClr val="FFFFFF"/>
              </a:solidFill>
              <a:cs typeface="Calibri"/>
            </a:endParaRPr>
          </a:p>
          <a:p>
            <a:pPr marL="0" indent="0">
              <a:buNone/>
            </a:pPr>
            <a:endParaRPr lang="en-US" sz="2000">
              <a:solidFill>
                <a:srgbClr val="FFFFFF"/>
              </a:solidFill>
              <a:cs typeface="Calibri"/>
            </a:endParaRPr>
          </a:p>
        </p:txBody>
      </p:sp>
      <p:pic>
        <p:nvPicPr>
          <p:cNvPr id="9" name="Picture 8">
            <a:extLst>
              <a:ext uri="{FF2B5EF4-FFF2-40B4-BE49-F238E27FC236}">
                <a16:creationId xmlns:a16="http://schemas.microsoft.com/office/drawing/2014/main" id="{8249B624-4EFA-5248-20B0-6C90F7628E25}"/>
              </a:ext>
            </a:extLst>
          </p:cNvPr>
          <p:cNvPicPr>
            <a:picLocks noChangeAspect="1"/>
          </p:cNvPicPr>
          <p:nvPr/>
        </p:nvPicPr>
        <p:blipFill rotWithShape="1">
          <a:blip r:embed="rId3"/>
          <a:srcRect l="6951" r="6103"/>
          <a:stretch/>
        </p:blipFill>
        <p:spPr>
          <a:xfrm>
            <a:off x="6059013" y="0"/>
            <a:ext cx="6099265" cy="701496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cxnSp>
        <p:nvCxnSpPr>
          <p:cNvPr id="10" name="Straight Arrow Connector 9">
            <a:extLst>
              <a:ext uri="{FF2B5EF4-FFF2-40B4-BE49-F238E27FC236}">
                <a16:creationId xmlns:a16="http://schemas.microsoft.com/office/drawing/2014/main" id="{0D403CB7-D12E-395B-8705-01DB1A4030C5}"/>
              </a:ext>
            </a:extLst>
          </p:cNvPr>
          <p:cNvCxnSpPr>
            <a:cxnSpLocks/>
          </p:cNvCxnSpPr>
          <p:nvPr/>
        </p:nvCxnSpPr>
        <p:spPr>
          <a:xfrm flipV="1">
            <a:off x="6118644" y="4557541"/>
            <a:ext cx="2255878" cy="1027242"/>
          </a:xfrm>
          <a:prstGeom prst="straightConnector1">
            <a:avLst/>
          </a:prstGeom>
          <a:ln>
            <a:solidFill>
              <a:schemeClr val="bg1"/>
            </a:solidFill>
            <a:tailEnd type="triangle"/>
          </a:ln>
        </p:spPr>
        <p:style>
          <a:lnRef idx="2">
            <a:schemeClr val="accent3"/>
          </a:lnRef>
          <a:fillRef idx="0">
            <a:schemeClr val="accent3"/>
          </a:fillRef>
          <a:effectRef idx="1">
            <a:schemeClr val="accent3"/>
          </a:effectRef>
          <a:fontRef idx="minor">
            <a:schemeClr val="tx1"/>
          </a:fontRef>
        </p:style>
      </p:cxnSp>
      <p:sp>
        <p:nvSpPr>
          <p:cNvPr id="15" name="TextBox 14">
            <a:extLst>
              <a:ext uri="{FF2B5EF4-FFF2-40B4-BE49-F238E27FC236}">
                <a16:creationId xmlns:a16="http://schemas.microsoft.com/office/drawing/2014/main" id="{55357100-456A-788B-C4D0-E3080C93CC58}"/>
              </a:ext>
            </a:extLst>
          </p:cNvPr>
          <p:cNvSpPr txBox="1"/>
          <p:nvPr/>
        </p:nvSpPr>
        <p:spPr>
          <a:xfrm>
            <a:off x="4507318" y="5221285"/>
            <a:ext cx="2261268" cy="1477328"/>
          </a:xfrm>
          <a:prstGeom prst="rect">
            <a:avLst/>
          </a:prstGeom>
          <a:noFill/>
        </p:spPr>
        <p:txBody>
          <a:bodyPr wrap="square" rtlCol="0">
            <a:spAutoFit/>
          </a:bodyPr>
          <a:lstStyle/>
          <a:p>
            <a:pPr algn="l"/>
            <a:r>
              <a:rPr lang="en-GB" sz="2400">
                <a:solidFill>
                  <a:schemeClr val="bg1"/>
                </a:solidFill>
              </a:rPr>
              <a:t>Gap where planets are forming</a:t>
            </a:r>
          </a:p>
          <a:p>
            <a:pPr algn="l"/>
            <a:endParaRPr lang="en-US">
              <a:solidFill>
                <a:schemeClr val="bg1"/>
              </a:solidFill>
            </a:endParaRPr>
          </a:p>
        </p:txBody>
      </p:sp>
    </p:spTree>
    <p:extLst>
      <p:ext uri="{BB962C8B-B14F-4D97-AF65-F5344CB8AC3E}">
        <p14:creationId xmlns:p14="http://schemas.microsoft.com/office/powerpoint/2010/main" val="41693517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 name="Rectangle 25">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Picture 4">
            <a:extLst>
              <a:ext uri="{FF2B5EF4-FFF2-40B4-BE49-F238E27FC236}">
                <a16:creationId xmlns:a16="http://schemas.microsoft.com/office/drawing/2014/main" id="{AA24499A-8B85-DEFF-0545-A0F9B9751C64}"/>
              </a:ext>
            </a:extLst>
          </p:cNvPr>
          <p:cNvPicPr>
            <a:picLocks noGrp="1" noChangeAspect="1"/>
          </p:cNvPicPr>
          <p:nvPr>
            <p:ph idx="1"/>
          </p:nvPr>
        </p:nvPicPr>
        <p:blipFill rotWithShape="1">
          <a:blip r:embed="rId2"/>
          <a:srcRect t="21495" b="22265"/>
          <a:stretch/>
        </p:blipFill>
        <p:spPr>
          <a:xfrm>
            <a:off x="-546319" y="1282"/>
            <a:ext cx="12738319" cy="6856718"/>
          </a:xfrm>
          <a:prstGeom prst="rect">
            <a:avLst/>
          </a:prstGeom>
        </p:spPr>
      </p:pic>
      <p:sp>
        <p:nvSpPr>
          <p:cNvPr id="5" name="TextBox 4">
            <a:extLst>
              <a:ext uri="{FF2B5EF4-FFF2-40B4-BE49-F238E27FC236}">
                <a16:creationId xmlns:a16="http://schemas.microsoft.com/office/drawing/2014/main" id="{9CBDE0BE-FDD4-CB3F-97DC-325AC142BED4}"/>
              </a:ext>
            </a:extLst>
          </p:cNvPr>
          <p:cNvSpPr txBox="1"/>
          <p:nvPr/>
        </p:nvSpPr>
        <p:spPr>
          <a:xfrm>
            <a:off x="-146143" y="2495486"/>
            <a:ext cx="4532548" cy="187743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b="1">
                <a:solidFill>
                  <a:schemeClr val="bg1"/>
                </a:solidFill>
                <a:latin typeface="Calibri Light"/>
                <a:cs typeface="Calibri"/>
              </a:rPr>
              <a:t>HL Tauri </a:t>
            </a:r>
            <a:endParaRPr lang="en-US" sz="3600">
              <a:solidFill>
                <a:schemeClr val="bg1"/>
              </a:solidFill>
              <a:latin typeface="Calibri" panose="020F0502020204030204"/>
              <a:cs typeface="Calibri"/>
            </a:endParaRPr>
          </a:p>
          <a:p>
            <a:r>
              <a:rPr lang="en-US" sz="2800">
                <a:solidFill>
                  <a:schemeClr val="bg1"/>
                </a:solidFill>
                <a:latin typeface="Calibri Light"/>
                <a:cs typeface="Calibri"/>
              </a:rPr>
              <a:t>A  real observation of a protoplanetary disk</a:t>
            </a:r>
            <a:endParaRPr lang="en-US" sz="2800">
              <a:solidFill>
                <a:schemeClr val="bg1"/>
              </a:solidFill>
              <a:cs typeface="Calibri"/>
            </a:endParaRPr>
          </a:p>
          <a:p>
            <a:endParaRPr lang="en-US" sz="2400">
              <a:solidFill>
                <a:schemeClr val="bg1"/>
              </a:solidFill>
              <a:cs typeface="Calibri"/>
            </a:endParaRPr>
          </a:p>
        </p:txBody>
      </p:sp>
      <p:sp>
        <p:nvSpPr>
          <p:cNvPr id="2" name="TextBox 1">
            <a:extLst>
              <a:ext uri="{FF2B5EF4-FFF2-40B4-BE49-F238E27FC236}">
                <a16:creationId xmlns:a16="http://schemas.microsoft.com/office/drawing/2014/main" id="{2C024E08-6553-248C-E6A3-0EC8F55DEBF5}"/>
              </a:ext>
            </a:extLst>
          </p:cNvPr>
          <p:cNvSpPr txBox="1"/>
          <p:nvPr/>
        </p:nvSpPr>
        <p:spPr>
          <a:xfrm>
            <a:off x="9105900" y="2965077"/>
            <a:ext cx="2743200"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solidFill>
                  <a:schemeClr val="bg1"/>
                </a:solidFill>
                <a:latin typeface="Calibri Light"/>
                <a:cs typeface="Calibri"/>
              </a:rPr>
              <a:t>Rings show areas where mass clears its orbit, eventually forming planets.</a:t>
            </a:r>
          </a:p>
        </p:txBody>
      </p:sp>
      <p:cxnSp>
        <p:nvCxnSpPr>
          <p:cNvPr id="7" name="Straight Arrow Connector 6">
            <a:extLst>
              <a:ext uri="{FF2B5EF4-FFF2-40B4-BE49-F238E27FC236}">
                <a16:creationId xmlns:a16="http://schemas.microsoft.com/office/drawing/2014/main" id="{56AF4B83-1BD5-B828-65E6-4AABC8725A0D}"/>
              </a:ext>
            </a:extLst>
          </p:cNvPr>
          <p:cNvCxnSpPr/>
          <p:nvPr/>
        </p:nvCxnSpPr>
        <p:spPr>
          <a:xfrm flipH="1">
            <a:off x="6446743" y="3100668"/>
            <a:ext cx="2705100" cy="17929"/>
          </a:xfrm>
          <a:prstGeom prst="straightConnector1">
            <a:avLst/>
          </a:prstGeom>
          <a:ln>
            <a:solidFill>
              <a:schemeClr val="bg1"/>
            </a:solidFill>
            <a:tailEnd type="triangle"/>
          </a:ln>
        </p:spPr>
        <p:style>
          <a:lnRef idx="3">
            <a:schemeClr val="dk1"/>
          </a:lnRef>
          <a:fillRef idx="0">
            <a:schemeClr val="dk1"/>
          </a:fillRef>
          <a:effectRef idx="2">
            <a:schemeClr val="dk1"/>
          </a:effectRef>
          <a:fontRef idx="minor">
            <a:schemeClr val="tx1"/>
          </a:fontRef>
        </p:style>
      </p:cxnSp>
      <p:cxnSp>
        <p:nvCxnSpPr>
          <p:cNvPr id="8" name="Straight Arrow Connector 7">
            <a:extLst>
              <a:ext uri="{FF2B5EF4-FFF2-40B4-BE49-F238E27FC236}">
                <a16:creationId xmlns:a16="http://schemas.microsoft.com/office/drawing/2014/main" id="{B0D7D381-20A6-23A3-A6CD-5420EFE6F3BD}"/>
              </a:ext>
            </a:extLst>
          </p:cNvPr>
          <p:cNvCxnSpPr>
            <a:cxnSpLocks/>
          </p:cNvCxnSpPr>
          <p:nvPr/>
        </p:nvCxnSpPr>
        <p:spPr>
          <a:xfrm flipH="1" flipV="1">
            <a:off x="7242358" y="3432360"/>
            <a:ext cx="1887073" cy="4483"/>
          </a:xfrm>
          <a:prstGeom prst="straightConnector1">
            <a:avLst/>
          </a:prstGeom>
          <a:ln>
            <a:solidFill>
              <a:schemeClr val="bg1"/>
            </a:solidFill>
            <a:tailEnd type="triangle"/>
          </a:ln>
        </p:spPr>
        <p:style>
          <a:lnRef idx="3">
            <a:schemeClr val="dk1"/>
          </a:lnRef>
          <a:fillRef idx="0">
            <a:schemeClr val="dk1"/>
          </a:fillRef>
          <a:effectRef idx="2">
            <a:schemeClr val="dk1"/>
          </a:effectRef>
          <a:fontRef idx="minor">
            <a:schemeClr val="tx1"/>
          </a:fontRef>
        </p:style>
      </p:cxnSp>
      <p:cxnSp>
        <p:nvCxnSpPr>
          <p:cNvPr id="9" name="Straight Arrow Connector 8">
            <a:extLst>
              <a:ext uri="{FF2B5EF4-FFF2-40B4-BE49-F238E27FC236}">
                <a16:creationId xmlns:a16="http://schemas.microsoft.com/office/drawing/2014/main" id="{01749D55-D2D6-4AED-7F0E-08C6262C23FA}"/>
              </a:ext>
            </a:extLst>
          </p:cNvPr>
          <p:cNvCxnSpPr>
            <a:cxnSpLocks/>
          </p:cNvCxnSpPr>
          <p:nvPr/>
        </p:nvCxnSpPr>
        <p:spPr>
          <a:xfrm flipH="1">
            <a:off x="8385359" y="3705785"/>
            <a:ext cx="766483" cy="6724"/>
          </a:xfrm>
          <a:prstGeom prst="straightConnector1">
            <a:avLst/>
          </a:prstGeom>
          <a:ln>
            <a:solidFill>
              <a:schemeClr val="bg1"/>
            </a:solidFill>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4867488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 name="Rectangle 44">
            <a:extLst>
              <a:ext uri="{FF2B5EF4-FFF2-40B4-BE49-F238E27FC236}">
                <a16:creationId xmlns:a16="http://schemas.microsoft.com/office/drawing/2014/main" id="{5AA03EDC-7067-4DFF-B672-541D016AA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0EBF3E39-B0BE-496A-8604-9007470FFA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6000" cy="6865473"/>
          </a:xfrm>
          <a:prstGeom prst="rect">
            <a:avLst/>
          </a:prstGeom>
          <a:solidFill>
            <a:schemeClr val="tx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5CACCDA-296A-A777-2538-F47F1F5D11B8}"/>
              </a:ext>
            </a:extLst>
          </p:cNvPr>
          <p:cNvSpPr>
            <a:spLocks noGrp="1"/>
          </p:cNvSpPr>
          <p:nvPr>
            <p:ph type="title"/>
          </p:nvPr>
        </p:nvSpPr>
        <p:spPr>
          <a:xfrm>
            <a:off x="928951" y="240102"/>
            <a:ext cx="4353116" cy="1483242"/>
          </a:xfrm>
        </p:spPr>
        <p:txBody>
          <a:bodyPr anchor="b">
            <a:normAutofit/>
          </a:bodyPr>
          <a:lstStyle/>
          <a:p>
            <a:pPr algn="ctr"/>
            <a:r>
              <a:rPr lang="en-US" sz="3200" u="sng">
                <a:solidFill>
                  <a:schemeClr val="bg1">
                    <a:alpha val="60000"/>
                  </a:schemeClr>
                </a:solidFill>
                <a:cs typeface="Calibri Light"/>
              </a:rPr>
              <a:t>How do we observe protoplanetary discs?</a:t>
            </a:r>
          </a:p>
        </p:txBody>
      </p:sp>
      <p:sp>
        <p:nvSpPr>
          <p:cNvPr id="3" name="Content Placeholder 2">
            <a:extLst>
              <a:ext uri="{FF2B5EF4-FFF2-40B4-BE49-F238E27FC236}">
                <a16:creationId xmlns:a16="http://schemas.microsoft.com/office/drawing/2014/main" id="{FF517373-4464-D2E1-D742-59613A3418C1}"/>
              </a:ext>
            </a:extLst>
          </p:cNvPr>
          <p:cNvSpPr>
            <a:spLocks noGrp="1"/>
          </p:cNvSpPr>
          <p:nvPr>
            <p:ph idx="1"/>
          </p:nvPr>
        </p:nvSpPr>
        <p:spPr>
          <a:xfrm>
            <a:off x="871442" y="2447337"/>
            <a:ext cx="4353116" cy="3770434"/>
          </a:xfrm>
        </p:spPr>
        <p:txBody>
          <a:bodyPr vert="horz" lIns="91440" tIns="45720" rIns="91440" bIns="45720" rtlCol="0" anchor="t">
            <a:normAutofit/>
          </a:bodyPr>
          <a:lstStyle/>
          <a:p>
            <a:pPr marL="0" indent="0">
              <a:buNone/>
            </a:pPr>
            <a:endParaRPr lang="en-US" sz="2000">
              <a:solidFill>
                <a:schemeClr val="bg1"/>
              </a:solidFill>
              <a:cs typeface="Calibri"/>
            </a:endParaRPr>
          </a:p>
          <a:p>
            <a:endParaRPr lang="en-US" sz="2000">
              <a:solidFill>
                <a:schemeClr val="bg1"/>
              </a:solidFill>
              <a:cs typeface="Calibri"/>
            </a:endParaRPr>
          </a:p>
        </p:txBody>
      </p:sp>
      <p:pic>
        <p:nvPicPr>
          <p:cNvPr id="5" name="Picture 5" descr="A picture containing dark, indoor, light, lit&#10;&#10;Description automatically generated">
            <a:extLst>
              <a:ext uri="{FF2B5EF4-FFF2-40B4-BE49-F238E27FC236}">
                <a16:creationId xmlns:a16="http://schemas.microsoft.com/office/drawing/2014/main" id="{E2495189-13B7-327C-2F27-53DE30A2A702}"/>
              </a:ext>
            </a:extLst>
          </p:cNvPr>
          <p:cNvPicPr>
            <a:picLocks noChangeAspect="1"/>
          </p:cNvPicPr>
          <p:nvPr/>
        </p:nvPicPr>
        <p:blipFill rotWithShape="1">
          <a:blip r:embed="rId2"/>
          <a:srcRect b="10000"/>
          <a:stretch/>
        </p:blipFill>
        <p:spPr>
          <a:xfrm>
            <a:off x="6091477" y="1619915"/>
            <a:ext cx="6019130" cy="3359702"/>
          </a:xfrm>
          <a:prstGeom prst="rect">
            <a:avLst/>
          </a:prstGeom>
        </p:spPr>
      </p:pic>
      <p:sp>
        <p:nvSpPr>
          <p:cNvPr id="6" name="TextBox 5">
            <a:extLst>
              <a:ext uri="{FF2B5EF4-FFF2-40B4-BE49-F238E27FC236}">
                <a16:creationId xmlns:a16="http://schemas.microsoft.com/office/drawing/2014/main" id="{88D7ADE9-9DCD-F333-A2DB-51F78235D8D7}"/>
              </a:ext>
            </a:extLst>
          </p:cNvPr>
          <p:cNvSpPr txBox="1"/>
          <p:nvPr/>
        </p:nvSpPr>
        <p:spPr>
          <a:xfrm>
            <a:off x="2050211" y="1935192"/>
            <a:ext cx="3375803"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a:solidFill>
                  <a:schemeClr val="bg1"/>
                </a:solidFill>
                <a:cs typeface="Calibri"/>
              </a:rPr>
              <a:t>Spectroscopy</a:t>
            </a:r>
          </a:p>
        </p:txBody>
      </p:sp>
      <p:sp>
        <p:nvSpPr>
          <p:cNvPr id="7" name="TextBox 6">
            <a:extLst>
              <a:ext uri="{FF2B5EF4-FFF2-40B4-BE49-F238E27FC236}">
                <a16:creationId xmlns:a16="http://schemas.microsoft.com/office/drawing/2014/main" id="{F102A732-4137-4235-7E4B-D74910F174CB}"/>
              </a:ext>
            </a:extLst>
          </p:cNvPr>
          <p:cNvSpPr txBox="1"/>
          <p:nvPr/>
        </p:nvSpPr>
        <p:spPr>
          <a:xfrm>
            <a:off x="123645" y="2754702"/>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u="sng">
                <a:solidFill>
                  <a:schemeClr val="bg1"/>
                </a:solidFill>
                <a:cs typeface="Calibri"/>
              </a:rPr>
              <a:t>Emission spectrum:</a:t>
            </a:r>
          </a:p>
        </p:txBody>
      </p:sp>
      <p:pic>
        <p:nvPicPr>
          <p:cNvPr id="8" name="Picture 8" descr="Graphical user interface, chart, treemap chart&#10;&#10;Description automatically generated">
            <a:extLst>
              <a:ext uri="{FF2B5EF4-FFF2-40B4-BE49-F238E27FC236}">
                <a16:creationId xmlns:a16="http://schemas.microsoft.com/office/drawing/2014/main" id="{FB7F8C1F-5A20-F679-6FCA-BF7376252E4F}"/>
              </a:ext>
            </a:extLst>
          </p:cNvPr>
          <p:cNvPicPr>
            <a:picLocks noChangeAspect="1"/>
          </p:cNvPicPr>
          <p:nvPr/>
        </p:nvPicPr>
        <p:blipFill>
          <a:blip r:embed="rId3"/>
          <a:stretch>
            <a:fillRect/>
          </a:stretch>
        </p:blipFill>
        <p:spPr>
          <a:xfrm>
            <a:off x="123644" y="3108275"/>
            <a:ext cx="5748067" cy="3387525"/>
          </a:xfrm>
          <a:prstGeom prst="rect">
            <a:avLst/>
          </a:prstGeom>
        </p:spPr>
      </p:pic>
    </p:spTree>
    <p:extLst>
      <p:ext uri="{BB962C8B-B14F-4D97-AF65-F5344CB8AC3E}">
        <p14:creationId xmlns:p14="http://schemas.microsoft.com/office/powerpoint/2010/main" val="30421446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9" name="Rectangle 116">
            <a:extLst>
              <a:ext uri="{FF2B5EF4-FFF2-40B4-BE49-F238E27FC236}">
                <a16:creationId xmlns:a16="http://schemas.microsoft.com/office/drawing/2014/main" id="{3A5B4632-C963-4296-86F0-79AA9EA5AE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8328" y="303591"/>
            <a:ext cx="4335327" cy="5896743"/>
          </a:xfrm>
          <a:prstGeom prst="rect">
            <a:avLst/>
          </a:prstGeom>
          <a:solidFill>
            <a:schemeClr val="tx1">
              <a:lumMod val="75000"/>
              <a:lumOff val="25000"/>
            </a:schemeClr>
          </a:solidFill>
          <a:ln w="127000" cap="sq" cmpd="thinThick">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4609EE1-DFE7-76C9-8DB6-5E14E3586903}"/>
              </a:ext>
            </a:extLst>
          </p:cNvPr>
          <p:cNvSpPr>
            <a:spLocks noGrp="1"/>
          </p:cNvSpPr>
          <p:nvPr>
            <p:ph type="title"/>
          </p:nvPr>
        </p:nvSpPr>
        <p:spPr>
          <a:xfrm>
            <a:off x="594360" y="637125"/>
            <a:ext cx="3802276" cy="5256371"/>
          </a:xfrm>
        </p:spPr>
        <p:txBody>
          <a:bodyPr>
            <a:normAutofit/>
          </a:bodyPr>
          <a:lstStyle/>
          <a:p>
            <a:r>
              <a:rPr lang="en-US" sz="4800" u="sng">
                <a:solidFill>
                  <a:schemeClr val="bg1"/>
                </a:solidFill>
                <a:latin typeface="Calibri"/>
                <a:cs typeface="Calibri Light"/>
              </a:rPr>
              <a:t>What makes observations difficult?</a:t>
            </a:r>
            <a:endParaRPr lang="en-US" sz="4800" u="sng">
              <a:solidFill>
                <a:schemeClr val="bg1"/>
              </a:solidFill>
              <a:latin typeface="Calibri"/>
            </a:endParaRPr>
          </a:p>
        </p:txBody>
      </p:sp>
      <p:graphicFrame>
        <p:nvGraphicFramePr>
          <p:cNvPr id="130" name="Content Placeholder 36">
            <a:extLst>
              <a:ext uri="{FF2B5EF4-FFF2-40B4-BE49-F238E27FC236}">
                <a16:creationId xmlns:a16="http://schemas.microsoft.com/office/drawing/2014/main" id="{AAF748A7-307F-B19E-D8BE-D65A9A7ED970}"/>
              </a:ext>
            </a:extLst>
          </p:cNvPr>
          <p:cNvGraphicFramePr>
            <a:graphicFrameLocks noGrp="1"/>
          </p:cNvGraphicFramePr>
          <p:nvPr>
            <p:ph idx="1"/>
            <p:extLst>
              <p:ext uri="{D42A27DB-BD31-4B8C-83A1-F6EECF244321}">
                <p14:modId xmlns:p14="http://schemas.microsoft.com/office/powerpoint/2010/main" val="794950661"/>
              </p:ext>
            </p:extLst>
          </p:nvPr>
        </p:nvGraphicFramePr>
        <p:xfrm>
          <a:off x="5152607" y="375478"/>
          <a:ext cx="6588691" cy="58967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895702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5124FC36-2121-C157-872D-A0597C830E61}"/>
              </a:ext>
            </a:extLst>
          </p:cNvPr>
          <p:cNvPicPr>
            <a:picLocks noChangeAspect="1"/>
          </p:cNvPicPr>
          <p:nvPr/>
        </p:nvPicPr>
        <p:blipFill rotWithShape="1">
          <a:blip r:embed="rId2">
            <a:duotone>
              <a:prstClr val="black"/>
              <a:schemeClr val="tx2">
                <a:tint val="45000"/>
                <a:satMod val="400000"/>
              </a:schemeClr>
            </a:duotone>
            <a:alphaModFix amt="35000"/>
          </a:blip>
          <a:srcRect l="25"/>
          <a:stretch/>
        </p:blipFill>
        <p:spPr>
          <a:xfrm>
            <a:off x="-71867" y="10"/>
            <a:ext cx="12191980" cy="6857990"/>
          </a:xfrm>
          <a:prstGeom prst="rect">
            <a:avLst/>
          </a:prstGeom>
        </p:spPr>
      </p:pic>
      <p:sp>
        <p:nvSpPr>
          <p:cNvPr id="2" name="Title 1">
            <a:extLst>
              <a:ext uri="{FF2B5EF4-FFF2-40B4-BE49-F238E27FC236}">
                <a16:creationId xmlns:a16="http://schemas.microsoft.com/office/drawing/2014/main" id="{550D1E76-F496-3B76-94E1-181EAEF15939}"/>
              </a:ext>
            </a:extLst>
          </p:cNvPr>
          <p:cNvSpPr>
            <a:spLocks noGrp="1"/>
          </p:cNvSpPr>
          <p:nvPr>
            <p:ph type="title"/>
          </p:nvPr>
        </p:nvSpPr>
        <p:spPr>
          <a:xfrm>
            <a:off x="6053668" y="803325"/>
            <a:ext cx="5314536" cy="1325563"/>
          </a:xfrm>
        </p:spPr>
        <p:txBody>
          <a:bodyPr>
            <a:normAutofit/>
          </a:bodyPr>
          <a:lstStyle/>
          <a:p>
            <a:r>
              <a:rPr lang="en-US" u="sng">
                <a:cs typeface="Calibri Light"/>
              </a:rPr>
              <a:t>ALMA (Atacama Large Millimeter Array)</a:t>
            </a:r>
            <a:endParaRPr lang="en-US">
              <a:cs typeface="Calibri Light" panose="020F0302020204030204"/>
            </a:endParaRPr>
          </a:p>
        </p:txBody>
      </p:sp>
      <p:sp>
        <p:nvSpPr>
          <p:cNvPr id="37" name="Freeform: Shape 36">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5" descr="Diagram&#10;&#10;Description automatically generated">
            <a:extLst>
              <a:ext uri="{FF2B5EF4-FFF2-40B4-BE49-F238E27FC236}">
                <a16:creationId xmlns:a16="http://schemas.microsoft.com/office/drawing/2014/main" id="{EAFCBF59-3C17-1905-C169-24C3B92F4234}"/>
              </a:ext>
            </a:extLst>
          </p:cNvPr>
          <p:cNvPicPr>
            <a:picLocks noChangeAspect="1"/>
          </p:cNvPicPr>
          <p:nvPr/>
        </p:nvPicPr>
        <p:blipFill rotWithShape="1">
          <a:blip r:embed="rId3"/>
          <a:srcRect t="11283" r="1" b="9741"/>
          <a:stretch/>
        </p:blipFill>
        <p:spPr>
          <a:xfrm>
            <a:off x="-2315" y="-2"/>
            <a:ext cx="5298085" cy="5482411"/>
          </a:xfrm>
          <a:custGeom>
            <a:avLst/>
            <a:gdLst/>
            <a:ahLst/>
            <a:cxnLst/>
            <a:rect l="l" t="t" r="r" b="b"/>
            <a:pathLst>
              <a:path w="5067519" h="5265942">
                <a:moveTo>
                  <a:pt x="0" y="0"/>
                </a:moveTo>
                <a:lnTo>
                  <a:pt x="4097786" y="0"/>
                </a:lnTo>
                <a:lnTo>
                  <a:pt x="4176264" y="71326"/>
                </a:lnTo>
                <a:cubicBezTo>
                  <a:pt x="4726927" y="621989"/>
                  <a:pt x="5067519" y="1382723"/>
                  <a:pt x="5067519" y="2223006"/>
                </a:cubicBezTo>
                <a:cubicBezTo>
                  <a:pt x="5067519" y="3903573"/>
                  <a:pt x="3705150" y="5265942"/>
                  <a:pt x="2024583" y="5265942"/>
                </a:cubicBezTo>
                <a:cubicBezTo>
                  <a:pt x="1315594" y="5265942"/>
                  <a:pt x="663237" y="5023470"/>
                  <a:pt x="145914" y="4616926"/>
                </a:cubicBezTo>
                <a:lnTo>
                  <a:pt x="0" y="4489006"/>
                </a:lnTo>
                <a:close/>
              </a:path>
            </a:pathLst>
          </a:custGeom>
        </p:spPr>
      </p:pic>
      <p:sp>
        <p:nvSpPr>
          <p:cNvPr id="23" name="Content Placeholder 7">
            <a:extLst>
              <a:ext uri="{FF2B5EF4-FFF2-40B4-BE49-F238E27FC236}">
                <a16:creationId xmlns:a16="http://schemas.microsoft.com/office/drawing/2014/main" id="{F0FD0342-2618-D1FD-DC8C-EB8BEAF0266B}"/>
              </a:ext>
            </a:extLst>
          </p:cNvPr>
          <p:cNvSpPr>
            <a:spLocks noGrp="1"/>
          </p:cNvSpPr>
          <p:nvPr>
            <p:ph idx="1"/>
          </p:nvPr>
        </p:nvSpPr>
        <p:spPr>
          <a:xfrm>
            <a:off x="6053667" y="2279018"/>
            <a:ext cx="5314543" cy="3375920"/>
          </a:xfrm>
        </p:spPr>
        <p:txBody>
          <a:bodyPr vert="horz" lIns="91440" tIns="45720" rIns="91440" bIns="45720" rtlCol="0" anchor="t">
            <a:normAutofit/>
          </a:bodyPr>
          <a:lstStyle/>
          <a:p>
            <a:r>
              <a:rPr lang="en-US">
                <a:latin typeface="Calibri"/>
                <a:cs typeface="Calibri"/>
              </a:rPr>
              <a:t>Consists of 66 radio telescopes in the Atacama desert of Chile</a:t>
            </a:r>
          </a:p>
          <a:p>
            <a:r>
              <a:rPr lang="en-US">
                <a:latin typeface="Calibri"/>
                <a:cs typeface="Calibri"/>
              </a:rPr>
              <a:t>Its location was chosen due to its dryness and low humidity</a:t>
            </a:r>
            <a:endParaRPr lang="en-US">
              <a:cs typeface="Calibri"/>
            </a:endParaRPr>
          </a:p>
          <a:p>
            <a:r>
              <a:rPr lang="en-US">
                <a:ea typeface="+mn-lt"/>
                <a:cs typeface="+mn-lt"/>
              </a:rPr>
              <a:t>Can produce detailed images so astronomers can study star and planet formation</a:t>
            </a:r>
          </a:p>
          <a:p>
            <a:pPr marL="0" indent="0">
              <a:buNone/>
            </a:pPr>
            <a:endParaRPr lang="en-US" sz="1800">
              <a:ea typeface="+mn-lt"/>
              <a:cs typeface="+mn-lt"/>
            </a:endParaRPr>
          </a:p>
        </p:txBody>
      </p:sp>
    </p:spTree>
    <p:extLst>
      <p:ext uri="{BB962C8B-B14F-4D97-AF65-F5344CB8AC3E}">
        <p14:creationId xmlns:p14="http://schemas.microsoft.com/office/powerpoint/2010/main" val="2061403233"/>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9" name="Picture 19" descr="A picture containing light, black, dark&#10;&#10;Description automatically generated">
            <a:extLst>
              <a:ext uri="{FF2B5EF4-FFF2-40B4-BE49-F238E27FC236}">
                <a16:creationId xmlns:a16="http://schemas.microsoft.com/office/drawing/2014/main" id="{AFE7E49B-8EB3-9859-6D15-5652382792F5}"/>
              </a:ext>
            </a:extLst>
          </p:cNvPr>
          <p:cNvPicPr>
            <a:picLocks noChangeAspect="1"/>
          </p:cNvPicPr>
          <p:nvPr/>
        </p:nvPicPr>
        <p:blipFill>
          <a:blip r:embed="rId2"/>
          <a:stretch>
            <a:fillRect/>
          </a:stretch>
        </p:blipFill>
        <p:spPr>
          <a:xfrm>
            <a:off x="5015754" y="3827147"/>
            <a:ext cx="7172904" cy="3071425"/>
          </a:xfrm>
          <a:prstGeom prst="rect">
            <a:avLst/>
          </a:prstGeom>
        </p:spPr>
      </p:pic>
      <p:pic>
        <p:nvPicPr>
          <p:cNvPr id="13" name="Picture 13" descr="A picture containing person, distance&#10;&#10;Description automatically generated">
            <a:extLst>
              <a:ext uri="{FF2B5EF4-FFF2-40B4-BE49-F238E27FC236}">
                <a16:creationId xmlns:a16="http://schemas.microsoft.com/office/drawing/2014/main" id="{83F17EC7-F4FD-5793-DFDF-6AA20F85814E}"/>
              </a:ext>
            </a:extLst>
          </p:cNvPr>
          <p:cNvPicPr>
            <a:picLocks noChangeAspect="1"/>
          </p:cNvPicPr>
          <p:nvPr/>
        </p:nvPicPr>
        <p:blipFill>
          <a:blip r:embed="rId3"/>
          <a:stretch>
            <a:fillRect/>
          </a:stretch>
        </p:blipFill>
        <p:spPr>
          <a:xfrm>
            <a:off x="1186723" y="2987545"/>
            <a:ext cx="6837787" cy="386874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2" name="Picture 12" descr="A picture containing light, black, traffic, red&#10;&#10;Description automatically generated">
            <a:extLst>
              <a:ext uri="{FF2B5EF4-FFF2-40B4-BE49-F238E27FC236}">
                <a16:creationId xmlns:a16="http://schemas.microsoft.com/office/drawing/2014/main" id="{E734022D-E020-A5DA-E228-44106827D530}"/>
              </a:ext>
            </a:extLst>
          </p:cNvPr>
          <p:cNvPicPr>
            <a:picLocks noGrp="1" noChangeAspect="1"/>
          </p:cNvPicPr>
          <p:nvPr>
            <p:ph idx="1"/>
          </p:nvPr>
        </p:nvPicPr>
        <p:blipFill>
          <a:blip r:embed="rId4"/>
          <a:stretch>
            <a:fillRect/>
          </a:stretch>
        </p:blipFill>
        <p:spPr>
          <a:xfrm>
            <a:off x="2198543" y="32685"/>
            <a:ext cx="9991267" cy="495645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Rectangle 5">
            <a:extLst>
              <a:ext uri="{FF2B5EF4-FFF2-40B4-BE49-F238E27FC236}">
                <a16:creationId xmlns:a16="http://schemas.microsoft.com/office/drawing/2014/main" id="{E48EEDAB-30F7-1EFD-834F-9286CD885314}"/>
              </a:ext>
            </a:extLst>
          </p:cNvPr>
          <p:cNvSpPr/>
          <p:nvPr/>
        </p:nvSpPr>
        <p:spPr>
          <a:xfrm>
            <a:off x="1276911" y="-560"/>
            <a:ext cx="918882" cy="6857999"/>
          </a:xfrm>
          <a:prstGeom prst="rect">
            <a:avLst/>
          </a:prstGeom>
          <a:solidFill>
            <a:srgbClr val="7030A0"/>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9">
            <a:extLst>
              <a:ext uri="{FF2B5EF4-FFF2-40B4-BE49-F238E27FC236}">
                <a16:creationId xmlns:a16="http://schemas.microsoft.com/office/drawing/2014/main" id="{42A5316D-ED2F-4F89-B4B4-8D9240B1A3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9131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7B84820F-81CC-7E5E-DD7C-9B8703094A83}"/>
              </a:ext>
            </a:extLst>
          </p:cNvPr>
          <p:cNvSpPr/>
          <p:nvPr/>
        </p:nvSpPr>
        <p:spPr>
          <a:xfrm>
            <a:off x="2241" y="2242"/>
            <a:ext cx="1961029" cy="6857999"/>
          </a:xfrm>
          <a:prstGeom prst="rect">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74E63F7-6C30-4E20-98FC-0E7BF40F7180}"/>
              </a:ext>
            </a:extLst>
          </p:cNvPr>
          <p:cNvSpPr>
            <a:spLocks noGrp="1"/>
          </p:cNvSpPr>
          <p:nvPr>
            <p:ph type="title"/>
          </p:nvPr>
        </p:nvSpPr>
        <p:spPr>
          <a:xfrm>
            <a:off x="758010" y="1715872"/>
            <a:ext cx="2565400" cy="2540000"/>
          </a:xfrm>
          <a:prstGeom prst="ellipse">
            <a:avLst/>
          </a:prstGeom>
          <a:solidFill>
            <a:srgbClr val="262626"/>
          </a:solidFill>
          <a:ln w="174625" cmpd="thinThick">
            <a:solidFill>
              <a:srgbClr val="262626"/>
            </a:solidFill>
          </a:ln>
        </p:spPr>
        <p:txBody>
          <a:bodyPr>
            <a:normAutofit/>
          </a:bodyPr>
          <a:lstStyle/>
          <a:p>
            <a:pPr algn="ctr"/>
            <a:r>
              <a:rPr lang="en-US" sz="2000">
                <a:solidFill>
                  <a:srgbClr val="FFFFFF"/>
                </a:solidFill>
                <a:latin typeface="Calibri"/>
                <a:cs typeface="Calibri Light"/>
              </a:rPr>
              <a:t>Substructures in protoplanetary discs</a:t>
            </a:r>
            <a:endParaRPr lang="en-US" sz="2000">
              <a:solidFill>
                <a:srgbClr val="FFFFFF"/>
              </a:solidFill>
              <a:latin typeface="Calibri"/>
            </a:endParaRPr>
          </a:p>
        </p:txBody>
      </p:sp>
      <p:sp>
        <p:nvSpPr>
          <p:cNvPr id="10" name="Right Triangle 9">
            <a:extLst>
              <a:ext uri="{FF2B5EF4-FFF2-40B4-BE49-F238E27FC236}">
                <a16:creationId xmlns:a16="http://schemas.microsoft.com/office/drawing/2014/main" id="{3526CD73-2954-8D6B-01F7-59B100A86F7A}"/>
              </a:ext>
            </a:extLst>
          </p:cNvPr>
          <p:cNvSpPr/>
          <p:nvPr/>
        </p:nvSpPr>
        <p:spPr>
          <a:xfrm rot="10800000" flipH="1">
            <a:off x="2286747" y="78441"/>
            <a:ext cx="1039158" cy="804582"/>
          </a:xfrm>
          <a:prstGeom prst="rtTriangle">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9326000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637</Words>
  <Application>Microsoft Office PowerPoint</Application>
  <PresentationFormat>Widescreen</PresentationFormat>
  <Paragraphs>67</Paragraphs>
  <Slides>20</Slides>
  <Notes>1</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20</vt:i4>
      </vt:variant>
    </vt:vector>
  </HeadingPairs>
  <TitlesOfParts>
    <vt:vector size="25" baseType="lpstr">
      <vt:lpstr>Arial</vt:lpstr>
      <vt:lpstr>Calibri</vt:lpstr>
      <vt:lpstr>Calibri Light</vt:lpstr>
      <vt:lpstr>Office Theme</vt:lpstr>
      <vt:lpstr>office theme</vt:lpstr>
      <vt:lpstr>ORBYTS  2022 – PLANET FORMATION HIGHAMS PARK SCHOOL</vt:lpstr>
      <vt:lpstr>HOW ARE STARS FORMED? </vt:lpstr>
      <vt:lpstr>HOW ARE PROTOPLANETARY DISCS FORMED?</vt:lpstr>
      <vt:lpstr>PLANET FORMATION</vt:lpstr>
      <vt:lpstr>PowerPoint Presentation</vt:lpstr>
      <vt:lpstr>How do we observe protoplanetary discs?</vt:lpstr>
      <vt:lpstr>What makes observations difficult?</vt:lpstr>
      <vt:lpstr>ALMA (Atacama Large Millimeter Array)</vt:lpstr>
      <vt:lpstr>Substructures in protoplanetary discs</vt:lpstr>
      <vt:lpstr>Substructures in protoplanetary discs</vt:lpstr>
      <vt:lpstr>"Spiral arms" in protoplanetary discs</vt:lpstr>
      <vt:lpstr>AS 209</vt:lpstr>
      <vt:lpstr>What makes up AS 209?</vt:lpstr>
      <vt:lpstr>How comparisons were produced using ALMA images and radial cuts</vt:lpstr>
      <vt:lpstr>How comparisons were produced using ALMA images and radial cuts</vt:lpstr>
      <vt:lpstr>PowerPoint Presentation</vt:lpstr>
      <vt:lpstr>PowerPoint Presentation</vt:lpstr>
      <vt:lpstr>PowerPoint Presentation</vt:lpstr>
      <vt:lpstr>Unexpected Results</vt:lpstr>
      <vt:lpstr>In 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 Barker</dc:creator>
  <cp:lastModifiedBy>J Barker</cp:lastModifiedBy>
  <cp:revision>3</cp:revision>
  <dcterms:created xsi:type="dcterms:W3CDTF">2022-06-14T15:13:14Z</dcterms:created>
  <dcterms:modified xsi:type="dcterms:W3CDTF">2022-06-23T11:34:21Z</dcterms:modified>
</cp:coreProperties>
</file>