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57" r:id="rId7"/>
    <p:sldId id="260" r:id="rId8"/>
    <p:sldId id="261" r:id="rId9"/>
    <p:sldId id="258"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92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0BCAB-558C-4B8F-A455-EDB178241E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0AD2D7F-9649-4431-8F14-D92768BD02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A494858-6EF2-4516-866C-CBF79DBFBE21}"/>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5" name="Footer Placeholder 4">
            <a:extLst>
              <a:ext uri="{FF2B5EF4-FFF2-40B4-BE49-F238E27FC236}">
                <a16:creationId xmlns:a16="http://schemas.microsoft.com/office/drawing/2014/main" id="{9DCF502E-C300-44A6-AA8F-7D0C6D5F11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E8828F-36DD-438A-886D-33DDC237E1C6}"/>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790177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0150E-9794-4A56-9EF9-367B1EC7372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CD178C-0B8E-46F9-AAC8-C8FC322B46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9C2BE4-72BE-4FBF-9D72-F28ABCCF7737}"/>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5" name="Footer Placeholder 4">
            <a:extLst>
              <a:ext uri="{FF2B5EF4-FFF2-40B4-BE49-F238E27FC236}">
                <a16:creationId xmlns:a16="http://schemas.microsoft.com/office/drawing/2014/main" id="{898C3E7D-4AA9-4151-8735-44B5E2229F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6BA13F-12D5-4E5E-B4C3-BBD72AD618D7}"/>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14452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C02D53-87EC-4A0D-98F9-19BEE37FE4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D857872-8D66-4EC6-AC3F-30B708E226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9C8C65-A824-4FF0-AAB0-C85DCB3AFCAF}"/>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5" name="Footer Placeholder 4">
            <a:extLst>
              <a:ext uri="{FF2B5EF4-FFF2-40B4-BE49-F238E27FC236}">
                <a16:creationId xmlns:a16="http://schemas.microsoft.com/office/drawing/2014/main" id="{A520FBA1-49FA-4595-ACBD-CEE1F4DA1B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1BC4EE-9CE8-4B6B-8336-A1F45E6489E9}"/>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303017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FFCD8-49A3-4F86-91B7-0C1A49010D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D02ABA-9E0D-4F2E-8FFC-77AD6472CF3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35E8E0-2EC4-4108-B2C0-E496D881F7DC}"/>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5" name="Footer Placeholder 4">
            <a:extLst>
              <a:ext uri="{FF2B5EF4-FFF2-40B4-BE49-F238E27FC236}">
                <a16:creationId xmlns:a16="http://schemas.microsoft.com/office/drawing/2014/main" id="{3BDB1C04-7921-4C56-90E8-76FDEF78B0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8FDA46-BC82-487D-BB7E-89223EFE47E6}"/>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2871852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DD72D-C4A2-43E9-8BEB-782072D841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70D5A7B-64A4-4F5B-B394-4D95E5A89D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6EB813-C2B2-475C-B7A2-8F7F5DF3C4BF}"/>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5" name="Footer Placeholder 4">
            <a:extLst>
              <a:ext uri="{FF2B5EF4-FFF2-40B4-BE49-F238E27FC236}">
                <a16:creationId xmlns:a16="http://schemas.microsoft.com/office/drawing/2014/main" id="{9EFFA4DA-074D-4CC6-9BB1-9345AF8255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700F90-DE50-44EF-A85B-AAA8207BDBB6}"/>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1596692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6B878-83BB-4274-BBCC-8BE539FE55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8CC8DB-7F6A-4A6C-BE04-409D90F769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54BECF9-B49E-435D-8A7F-420E01D0E10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3C98CD2-59B1-4647-ABDF-D169E1CEC4E0}"/>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6" name="Footer Placeholder 5">
            <a:extLst>
              <a:ext uri="{FF2B5EF4-FFF2-40B4-BE49-F238E27FC236}">
                <a16:creationId xmlns:a16="http://schemas.microsoft.com/office/drawing/2014/main" id="{A0286787-6031-4C0A-9BF5-5219646870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236B2-F366-4914-B55C-4F31EBAD2605}"/>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215351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4D6B3-7043-43DD-900B-1761076BF1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698B82-37B5-4E22-93C2-51301D4E2C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D6EDE30-1023-4339-A70A-22851EE11F5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E84A1A8-D783-4D74-B5C9-D4CE2818F1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ED0C03C-9801-4172-A9F4-8B675DF80C2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70393F0-1C19-4BE5-8127-E3DA0B6AFAEC}"/>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8" name="Footer Placeholder 7">
            <a:extLst>
              <a:ext uri="{FF2B5EF4-FFF2-40B4-BE49-F238E27FC236}">
                <a16:creationId xmlns:a16="http://schemas.microsoft.com/office/drawing/2014/main" id="{E7C060A6-DF55-4E38-A633-DD6BCB5C324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4A0E2E7-3FE1-4BB7-AC7C-20AA8DC9B210}"/>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4212668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ACC36-6F9E-46DA-B1C5-215AC68953D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A7C66B3-66FA-4663-97FE-482D6160EB4B}"/>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4" name="Footer Placeholder 3">
            <a:extLst>
              <a:ext uri="{FF2B5EF4-FFF2-40B4-BE49-F238E27FC236}">
                <a16:creationId xmlns:a16="http://schemas.microsoft.com/office/drawing/2014/main" id="{2122CA1C-BC8E-4F06-8120-4710DB73DB4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BE68C8B-3E68-47C0-80C6-498B600F28AC}"/>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33664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F12A02-83DE-4556-A654-D9B1CAA0141C}"/>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3" name="Footer Placeholder 2">
            <a:extLst>
              <a:ext uri="{FF2B5EF4-FFF2-40B4-BE49-F238E27FC236}">
                <a16:creationId xmlns:a16="http://schemas.microsoft.com/office/drawing/2014/main" id="{D08FF769-A0BC-49FD-8D73-36EBE04CF23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2B2AB0B-86E4-46E9-BC70-5226FEFF269C}"/>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3368914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0321-B6EA-4B0B-B5F2-40C4C518B3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ECA3058-E602-448A-BD28-68C87EA9A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E9D386-EA3E-4AA9-9508-728C9A200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82CF22-4233-499D-8E3D-4EBDEB2725C5}"/>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6" name="Footer Placeholder 5">
            <a:extLst>
              <a:ext uri="{FF2B5EF4-FFF2-40B4-BE49-F238E27FC236}">
                <a16:creationId xmlns:a16="http://schemas.microsoft.com/office/drawing/2014/main" id="{723BB9CA-5E7A-41F4-AC0E-11E6723D21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7035B5-353D-47EA-AB64-5F53C49F6FB6}"/>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92292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ECBA0-B6F9-4826-951A-2B6D4BB6A5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9A59F35-5B26-419A-AF08-BBB9FC2ED2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6B35EE5-7916-4046-B7BD-3AF7EC30AE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C1314C-D0FF-474B-9197-162A92B32BF0}"/>
              </a:ext>
            </a:extLst>
          </p:cNvPr>
          <p:cNvSpPr>
            <a:spLocks noGrp="1"/>
          </p:cNvSpPr>
          <p:nvPr>
            <p:ph type="dt" sz="half" idx="10"/>
          </p:nvPr>
        </p:nvSpPr>
        <p:spPr/>
        <p:txBody>
          <a:bodyPr/>
          <a:lstStyle/>
          <a:p>
            <a:fld id="{86E12321-737F-4346-AAD5-80F149C404BC}" type="datetimeFigureOut">
              <a:rPr lang="en-GB" smtClean="0"/>
              <a:t>27/06/2023</a:t>
            </a:fld>
            <a:endParaRPr lang="en-GB"/>
          </a:p>
        </p:txBody>
      </p:sp>
      <p:sp>
        <p:nvSpPr>
          <p:cNvPr id="6" name="Footer Placeholder 5">
            <a:extLst>
              <a:ext uri="{FF2B5EF4-FFF2-40B4-BE49-F238E27FC236}">
                <a16:creationId xmlns:a16="http://schemas.microsoft.com/office/drawing/2014/main" id="{4135A765-AD37-49A5-9E7B-4C44BED49F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F0AFD1-5526-47B9-B56B-193945DE492C}"/>
              </a:ext>
            </a:extLst>
          </p:cNvPr>
          <p:cNvSpPr>
            <a:spLocks noGrp="1"/>
          </p:cNvSpPr>
          <p:nvPr>
            <p:ph type="sldNum" sz="quarter" idx="12"/>
          </p:nvPr>
        </p:nvSpPr>
        <p:spPr/>
        <p:txBody>
          <a:bodyPr/>
          <a:lstStyle/>
          <a:p>
            <a:fld id="{7AC528AB-4C0D-4D42-8DE8-AC0DDAA9F746}" type="slidenum">
              <a:rPr lang="en-GB" smtClean="0"/>
              <a:t>‹#›</a:t>
            </a:fld>
            <a:endParaRPr lang="en-GB"/>
          </a:p>
        </p:txBody>
      </p:sp>
    </p:spTree>
    <p:extLst>
      <p:ext uri="{BB962C8B-B14F-4D97-AF65-F5344CB8AC3E}">
        <p14:creationId xmlns:p14="http://schemas.microsoft.com/office/powerpoint/2010/main" val="1542655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EDEAB7-BE28-44B9-B790-FB56A1326A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3D615F-8EEE-4F23-A237-954AC87D8C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C16830-AA73-4ED7-8BC5-3B15852B06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12321-737F-4346-AAD5-80F149C404BC}" type="datetimeFigureOut">
              <a:rPr lang="en-GB" smtClean="0"/>
              <a:t>27/06/2023</a:t>
            </a:fld>
            <a:endParaRPr lang="en-GB"/>
          </a:p>
        </p:txBody>
      </p:sp>
      <p:sp>
        <p:nvSpPr>
          <p:cNvPr id="5" name="Footer Placeholder 4">
            <a:extLst>
              <a:ext uri="{FF2B5EF4-FFF2-40B4-BE49-F238E27FC236}">
                <a16:creationId xmlns:a16="http://schemas.microsoft.com/office/drawing/2014/main" id="{C577FC02-5DA7-4B1D-9938-45BF0DB1EA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613CC84-9DD9-4508-A900-F3F3DF4114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528AB-4C0D-4D42-8DE8-AC0DDAA9F746}" type="slidenum">
              <a:rPr lang="en-GB" smtClean="0"/>
              <a:t>‹#›</a:t>
            </a:fld>
            <a:endParaRPr lang="en-GB"/>
          </a:p>
        </p:txBody>
      </p:sp>
    </p:spTree>
    <p:extLst>
      <p:ext uri="{BB962C8B-B14F-4D97-AF65-F5344CB8AC3E}">
        <p14:creationId xmlns:p14="http://schemas.microsoft.com/office/powerpoint/2010/main" val="2512723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news.co.uk/news/world/eid-al-fitr-2021-what-meaning-traditions-end-ramadan-celebrations-prayers-explained-996189?ico=in-line_link" TargetMode="External"/><Relationship Id="rId2" Type="http://schemas.openxmlformats.org/officeDocument/2006/relationships/hyperlink" Target="https://inews.co.uk/topic/eid-al-adha?ico=in-line_link"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piggin@highamsparkschool.co.uk"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9" name="Rectangle 1048">
            <a:extLst>
              <a:ext uri="{FF2B5EF4-FFF2-40B4-BE49-F238E27FC236}">
                <a16:creationId xmlns:a16="http://schemas.microsoft.com/office/drawing/2014/main" id="{46090D5F-01AF-4676-ADF9-09DA80A264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1" name="Arc 1050">
            <a:extLst>
              <a:ext uri="{FF2B5EF4-FFF2-40B4-BE49-F238E27FC236}">
                <a16:creationId xmlns:a16="http://schemas.microsoft.com/office/drawing/2014/main" id="{129A6924-D08B-45DD-8219-D130D09CE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90427" y="683791"/>
            <a:ext cx="2987899" cy="2987899"/>
          </a:xfrm>
          <a:prstGeom prst="arc">
            <a:avLst>
              <a:gd name="adj1" fmla="val 16200000"/>
              <a:gd name="adj2" fmla="val 2120553"/>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27796A-4A62-4BFE-8848-6D47AD16275C}"/>
              </a:ext>
            </a:extLst>
          </p:cNvPr>
          <p:cNvSpPr>
            <a:spLocks noGrp="1"/>
          </p:cNvSpPr>
          <p:nvPr>
            <p:ph type="ctrTitle"/>
          </p:nvPr>
        </p:nvSpPr>
        <p:spPr>
          <a:xfrm>
            <a:off x="6621863" y="643467"/>
            <a:ext cx="4926669" cy="2866496"/>
          </a:xfrm>
        </p:spPr>
        <p:txBody>
          <a:bodyPr>
            <a:normAutofit/>
          </a:bodyPr>
          <a:lstStyle/>
          <a:p>
            <a:r>
              <a:rPr lang="en-GB" dirty="0">
                <a:solidFill>
                  <a:srgbClr val="FFFFFF"/>
                </a:solidFill>
              </a:rPr>
              <a:t>Eid al- </a:t>
            </a:r>
            <a:r>
              <a:rPr lang="en-GB" dirty="0" err="1">
                <a:solidFill>
                  <a:srgbClr val="FFFFFF"/>
                </a:solidFill>
              </a:rPr>
              <a:t>Adha</a:t>
            </a:r>
            <a:r>
              <a:rPr lang="en-GB" dirty="0">
                <a:solidFill>
                  <a:srgbClr val="FFFFFF"/>
                </a:solidFill>
              </a:rPr>
              <a:t> </a:t>
            </a:r>
          </a:p>
        </p:txBody>
      </p:sp>
      <p:sp>
        <p:nvSpPr>
          <p:cNvPr id="3" name="Subtitle 2">
            <a:extLst>
              <a:ext uri="{FF2B5EF4-FFF2-40B4-BE49-F238E27FC236}">
                <a16:creationId xmlns:a16="http://schemas.microsoft.com/office/drawing/2014/main" id="{B54432A5-AA12-412E-8A02-FB3824274530}"/>
              </a:ext>
            </a:extLst>
          </p:cNvPr>
          <p:cNvSpPr>
            <a:spLocks noGrp="1"/>
          </p:cNvSpPr>
          <p:nvPr>
            <p:ph type="subTitle" idx="1"/>
          </p:nvPr>
        </p:nvSpPr>
        <p:spPr>
          <a:xfrm>
            <a:off x="6621863" y="3671690"/>
            <a:ext cx="5570137" cy="2532618"/>
          </a:xfrm>
        </p:spPr>
        <p:txBody>
          <a:bodyPr>
            <a:normAutofit/>
          </a:bodyPr>
          <a:lstStyle/>
          <a:p>
            <a:r>
              <a:rPr lang="en-GB" sz="4000" dirty="0">
                <a:solidFill>
                  <a:srgbClr val="FFFFFF"/>
                </a:solidFill>
              </a:rPr>
              <a:t>Celebratory Picnic Lunch:</a:t>
            </a:r>
          </a:p>
          <a:p>
            <a:r>
              <a:rPr lang="en-GB" sz="4000" dirty="0">
                <a:solidFill>
                  <a:srgbClr val="FFFFFF"/>
                </a:solidFill>
              </a:rPr>
              <a:t>Tuesday July 4, 2023</a:t>
            </a:r>
          </a:p>
        </p:txBody>
      </p:sp>
      <p:pic>
        <p:nvPicPr>
          <p:cNvPr id="1026" name="Picture 2" descr="Image result for eid mubarak">
            <a:extLst>
              <a:ext uri="{FF2B5EF4-FFF2-40B4-BE49-F238E27FC236}">
                <a16:creationId xmlns:a16="http://schemas.microsoft.com/office/drawing/2014/main" id="{1BA14D44-8EEF-46CE-B3BB-9D5563EB69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429" r="2124" b="-1"/>
          <a:stretch/>
        </p:blipFill>
        <p:spPr bwMode="auto">
          <a:xfrm>
            <a:off x="643465" y="721046"/>
            <a:ext cx="5978397" cy="5334930"/>
          </a:xfrm>
          <a:custGeom>
            <a:avLst/>
            <a:gdLst/>
            <a:ahLst/>
            <a:cxnLst/>
            <a:rect l="l" t="t" r="r" b="b"/>
            <a:pathLst>
              <a:path w="4048125" h="4048125">
                <a:moveTo>
                  <a:pt x="65094" y="0"/>
                </a:moveTo>
                <a:lnTo>
                  <a:pt x="3983031" y="0"/>
                </a:lnTo>
                <a:cubicBezTo>
                  <a:pt x="4018981" y="0"/>
                  <a:pt x="4048125" y="29144"/>
                  <a:pt x="4048125" y="65094"/>
                </a:cubicBezTo>
                <a:lnTo>
                  <a:pt x="4048125" y="3983031"/>
                </a:lnTo>
                <a:cubicBezTo>
                  <a:pt x="4048125" y="4018981"/>
                  <a:pt x="4018981" y="4048125"/>
                  <a:pt x="3983031" y="4048125"/>
                </a:cubicBezTo>
                <a:lnTo>
                  <a:pt x="65094" y="4048125"/>
                </a:lnTo>
                <a:cubicBezTo>
                  <a:pt x="29144" y="4048125"/>
                  <a:pt x="0" y="4018981"/>
                  <a:pt x="0" y="3983031"/>
                </a:cubicBezTo>
                <a:lnTo>
                  <a:pt x="0" y="65094"/>
                </a:lnTo>
                <a:cubicBezTo>
                  <a:pt x="0" y="29144"/>
                  <a:pt x="29144" y="0"/>
                  <a:pt x="65094" y="0"/>
                </a:cubicBezTo>
                <a:close/>
              </a:path>
            </a:pathLst>
          </a:custGeom>
          <a:noFill/>
          <a:extLst>
            <a:ext uri="{909E8E84-426E-40DD-AFC4-6F175D3DCCD1}">
              <a14:hiddenFill xmlns:a14="http://schemas.microsoft.com/office/drawing/2010/main">
                <a:solidFill>
                  <a:srgbClr val="FFFFFF"/>
                </a:solidFill>
              </a14:hiddenFill>
            </a:ext>
          </a:extLst>
        </p:spPr>
      </p:pic>
      <p:sp>
        <p:nvSpPr>
          <p:cNvPr id="1053" name="Rectangle 1052">
            <a:extLst>
              <a:ext uri="{FF2B5EF4-FFF2-40B4-BE49-F238E27FC236}">
                <a16:creationId xmlns:a16="http://schemas.microsoft.com/office/drawing/2014/main" id="{01B0AB56-1C73-492F-9E03-DF7B546AFC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0321" y="4381081"/>
            <a:ext cx="784976" cy="784976"/>
          </a:xfrm>
          <a:prstGeom prst="rect">
            <a:avLst/>
          </a:prstGeom>
          <a:noFill/>
          <a:ln w="127000">
            <a:solidFill>
              <a:schemeClr val="accent4"/>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692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par>
                                <p:cTn id="11" presetID="10" presetClass="entr" presetSubtype="0" fill="hold" grpId="0" nodeType="withEffect">
                                  <p:stCondLst>
                                    <p:cond delay="1000"/>
                                  </p:stCondLst>
                                  <p:iterate type="lt">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5595E9-A75A-A4F2-E590-AE399474BF88}"/>
              </a:ext>
            </a:extLst>
          </p:cNvPr>
          <p:cNvSpPr>
            <a:spLocks noGrp="1"/>
          </p:cNvSpPr>
          <p:nvPr>
            <p:ph type="title"/>
          </p:nvPr>
        </p:nvSpPr>
        <p:spPr>
          <a:xfrm>
            <a:off x="572493" y="238539"/>
            <a:ext cx="11018520" cy="1434415"/>
          </a:xfrm>
        </p:spPr>
        <p:txBody>
          <a:bodyPr anchor="b">
            <a:normAutofit/>
          </a:bodyPr>
          <a:lstStyle/>
          <a:p>
            <a:r>
              <a:rPr lang="en-GB" sz="4600" b="1" i="0">
                <a:effectLst/>
                <a:latin typeface="Bitter"/>
              </a:rPr>
              <a:t>What is Eid al-Adha?</a:t>
            </a:r>
            <a:br>
              <a:rPr lang="en-GB" sz="4600" b="1" i="0">
                <a:effectLst/>
                <a:latin typeface="Bitter"/>
              </a:rPr>
            </a:br>
            <a:endParaRPr lang="en-GB" sz="4600"/>
          </a:p>
        </p:txBody>
      </p:sp>
      <p:sp>
        <p:nvSpPr>
          <p:cNvPr id="103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46AB32-2662-007B-397B-AAC05D4496A7}"/>
              </a:ext>
            </a:extLst>
          </p:cNvPr>
          <p:cNvSpPr>
            <a:spLocks noGrp="1"/>
          </p:cNvSpPr>
          <p:nvPr>
            <p:ph idx="1"/>
          </p:nvPr>
        </p:nvSpPr>
        <p:spPr>
          <a:xfrm>
            <a:off x="572493" y="1904416"/>
            <a:ext cx="6713552" cy="4839284"/>
          </a:xfrm>
        </p:spPr>
        <p:txBody>
          <a:bodyPr anchor="t">
            <a:normAutofit lnSpcReduction="10000"/>
          </a:bodyPr>
          <a:lstStyle/>
          <a:p>
            <a:r>
              <a:rPr lang="en-GB" sz="2000" b="0" i="0" dirty="0">
                <a:effectLst/>
              </a:rPr>
              <a:t>Known as </a:t>
            </a:r>
            <a:r>
              <a:rPr lang="en-GB" sz="2000" b="0" i="0" u="none" strike="noStrike" dirty="0">
                <a:effectLst/>
                <a:hlinkClick r:id="rId2"/>
              </a:rPr>
              <a:t>the “Festival of the Sacrifice” or colloquially as “Big Eid”, Eid al-Adha</a:t>
            </a:r>
            <a:r>
              <a:rPr lang="en-GB" sz="2000" b="0" i="0" dirty="0">
                <a:effectLst/>
              </a:rPr>
              <a:t> is considered the holier of </a:t>
            </a:r>
            <a:r>
              <a:rPr lang="en-GB" sz="2000" b="0" i="0" u="none" strike="noStrike" dirty="0">
                <a:effectLst/>
                <a:hlinkClick r:id="rId3"/>
              </a:rPr>
              <a:t>the two Islamic Eid festivals</a:t>
            </a:r>
            <a:r>
              <a:rPr lang="en-GB" sz="2000" b="0" i="0" dirty="0">
                <a:effectLst/>
              </a:rPr>
              <a:t>.</a:t>
            </a:r>
          </a:p>
          <a:p>
            <a:r>
              <a:rPr lang="en-GB" sz="2000" b="0" i="0" dirty="0">
                <a:effectLst/>
              </a:rPr>
              <a:t>It honours the famous story of the willingness of Prophet Ibrahim (known in the Christian Old Testament as Abraham) to sacrifice his son as an act of obedience to God’s command.</a:t>
            </a:r>
          </a:p>
          <a:p>
            <a:r>
              <a:rPr lang="en-GB" sz="2000" b="0" i="0" dirty="0">
                <a:effectLst/>
              </a:rPr>
              <a:t>However, before Ibrahim carried out the heart-breaking request, God, known as Allah in Islam, produced a lamb for him to sacrifice instead.</a:t>
            </a:r>
          </a:p>
          <a:p>
            <a:r>
              <a:rPr lang="en-GB" sz="2000" b="0" i="0" dirty="0">
                <a:effectLst/>
              </a:rPr>
              <a:t>To commemorate this, an animal is traditionally sacrificed and divided into three parts in an act known as Qurbani. One part of the animal is given to the poor, one to the immediate family at home and one is reserved for relatives.</a:t>
            </a:r>
          </a:p>
          <a:p>
            <a:r>
              <a:rPr lang="en-GB" sz="2000" b="0" i="0" dirty="0">
                <a:effectLst/>
              </a:rPr>
              <a:t>Some Muslims may give money to charity to give poorer families the chance to have a proper Eid feast. Mosques and community groups will often arrange communal meals.</a:t>
            </a:r>
          </a:p>
          <a:p>
            <a:endParaRPr lang="en-GB" sz="2000" dirty="0"/>
          </a:p>
        </p:txBody>
      </p:sp>
      <p:pic>
        <p:nvPicPr>
          <p:cNvPr id="1026" name="Picture 2" descr="Image result for eid al adha 2023">
            <a:extLst>
              <a:ext uri="{FF2B5EF4-FFF2-40B4-BE49-F238E27FC236}">
                <a16:creationId xmlns:a16="http://schemas.microsoft.com/office/drawing/2014/main" id="{65AECDC9-69F6-E680-C994-E68C1E0AA86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983" r="13217" b="-3"/>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579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60" name="Rectangle 615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37C941-ABA9-489E-A8C3-E7DCB9EE3BEF}"/>
              </a:ext>
            </a:extLst>
          </p:cNvPr>
          <p:cNvSpPr>
            <a:spLocks noGrp="1"/>
          </p:cNvSpPr>
          <p:nvPr>
            <p:ph type="title"/>
          </p:nvPr>
        </p:nvSpPr>
        <p:spPr>
          <a:xfrm>
            <a:off x="572493" y="238539"/>
            <a:ext cx="11018520" cy="1434415"/>
          </a:xfrm>
        </p:spPr>
        <p:txBody>
          <a:bodyPr anchor="b">
            <a:normAutofit/>
          </a:bodyPr>
          <a:lstStyle/>
          <a:p>
            <a:r>
              <a:rPr lang="en-GB" sz="5400" b="1" dirty="0"/>
              <a:t>Eid al-Adha Celebration Picnic Lunch</a:t>
            </a:r>
          </a:p>
        </p:txBody>
      </p:sp>
      <p:sp>
        <p:nvSpPr>
          <p:cNvPr id="616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98B4AC9-8C78-44B5-A198-18FC91723DA4}"/>
              </a:ext>
            </a:extLst>
          </p:cNvPr>
          <p:cNvSpPr>
            <a:spLocks noGrp="1"/>
          </p:cNvSpPr>
          <p:nvPr>
            <p:ph idx="1"/>
          </p:nvPr>
        </p:nvSpPr>
        <p:spPr>
          <a:xfrm>
            <a:off x="572493" y="2071316"/>
            <a:ext cx="6713552" cy="4119172"/>
          </a:xfrm>
        </p:spPr>
        <p:txBody>
          <a:bodyPr anchor="t">
            <a:normAutofit/>
          </a:bodyPr>
          <a:lstStyle/>
          <a:p>
            <a:pPr marL="0" indent="0">
              <a:buNone/>
            </a:pPr>
            <a:r>
              <a:rPr lang="en-GB" sz="2200" b="1" dirty="0"/>
              <a:t>When?</a:t>
            </a:r>
            <a:r>
              <a:rPr lang="en-GB" sz="2200" dirty="0"/>
              <a:t> Tuesday 4 July 2023 during lunchtime (1.20- 2.10pm)</a:t>
            </a:r>
          </a:p>
          <a:p>
            <a:pPr marL="0" indent="0">
              <a:buNone/>
            </a:pPr>
            <a:r>
              <a:rPr lang="en-GB" sz="2200" b="1" dirty="0"/>
              <a:t>Where? </a:t>
            </a:r>
            <a:r>
              <a:rPr lang="en-GB" sz="2200" dirty="0"/>
              <a:t>Sixth Form Group Study Area</a:t>
            </a:r>
          </a:p>
          <a:p>
            <a:pPr marL="0" indent="0">
              <a:buNone/>
            </a:pPr>
            <a:r>
              <a:rPr lang="en-GB" sz="2200" b="1" dirty="0"/>
              <a:t>Why? </a:t>
            </a:r>
            <a:r>
              <a:rPr lang="en-GB" sz="2200" dirty="0"/>
              <a:t>Students and staff members have requested an opportunity to share and celebrate Eid al-Adha in school.  What better way than to share food and learn from each other?!</a:t>
            </a:r>
            <a:endParaRPr lang="en-GB" sz="2200" b="1" dirty="0"/>
          </a:p>
          <a:p>
            <a:pPr marL="0" indent="0">
              <a:buNone/>
            </a:pPr>
            <a:r>
              <a:rPr lang="en-GB" sz="2200" b="1" dirty="0"/>
              <a:t>How many people are allowed to attend?  70 </a:t>
            </a:r>
            <a:r>
              <a:rPr lang="en-GB" sz="2200" dirty="0"/>
              <a:t>students maximum from Year 7-12.</a:t>
            </a:r>
            <a:endParaRPr lang="en-GB" sz="2200" b="1" dirty="0"/>
          </a:p>
          <a:p>
            <a:pPr marL="0" indent="0">
              <a:buNone/>
            </a:pPr>
            <a:r>
              <a:rPr lang="en-GB" sz="2200" b="1" dirty="0"/>
              <a:t>What do I need to bring?</a:t>
            </a:r>
            <a:r>
              <a:rPr lang="en-GB" sz="2200" dirty="0"/>
              <a:t> Your invite, a picnic blanket, food (no nuts please), drinks.</a:t>
            </a:r>
          </a:p>
          <a:p>
            <a:pPr marL="0" indent="0">
              <a:buNone/>
            </a:pPr>
            <a:endParaRPr lang="en-GB" sz="2200" dirty="0"/>
          </a:p>
        </p:txBody>
      </p:sp>
      <p:pic>
        <p:nvPicPr>
          <p:cNvPr id="6146" name="Picture 2" descr="Image result for highams park school">
            <a:extLst>
              <a:ext uri="{FF2B5EF4-FFF2-40B4-BE49-F238E27FC236}">
                <a16:creationId xmlns:a16="http://schemas.microsoft.com/office/drawing/2014/main" id="{550F82AC-D1A0-4F06-AA7E-4ACD8F15A1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66" r="1602" b="-1"/>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139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6" name="Rectangle 5135">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138EA3-ACD4-47B9-A4D3-FF63370C7908}"/>
              </a:ext>
            </a:extLst>
          </p:cNvPr>
          <p:cNvSpPr>
            <a:spLocks noGrp="1"/>
          </p:cNvSpPr>
          <p:nvPr>
            <p:ph type="title"/>
          </p:nvPr>
        </p:nvSpPr>
        <p:spPr>
          <a:xfrm>
            <a:off x="572493" y="238539"/>
            <a:ext cx="11047013" cy="1434415"/>
          </a:xfrm>
        </p:spPr>
        <p:txBody>
          <a:bodyPr anchor="b">
            <a:normAutofit/>
          </a:bodyPr>
          <a:lstStyle/>
          <a:p>
            <a:r>
              <a:rPr lang="en-GB" sz="5400" b="1"/>
              <a:t>More Questions…..</a:t>
            </a:r>
          </a:p>
        </p:txBody>
      </p:sp>
      <p:sp>
        <p:nvSpPr>
          <p:cNvPr id="5138"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Image result for highams park school">
            <a:extLst>
              <a:ext uri="{FF2B5EF4-FFF2-40B4-BE49-F238E27FC236}">
                <a16:creationId xmlns:a16="http://schemas.microsoft.com/office/drawing/2014/main" id="{109659CB-18A9-4D11-BB50-D21FC34D14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52" r="2589" b="1"/>
          <a:stretch/>
        </p:blipFill>
        <p:spPr bwMode="auto">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4CC82BD4-6A0D-466B-BEE2-52DDC222AAFE}"/>
              </a:ext>
            </a:extLst>
          </p:cNvPr>
          <p:cNvSpPr>
            <a:spLocks noGrp="1"/>
          </p:cNvSpPr>
          <p:nvPr>
            <p:ph idx="1"/>
          </p:nvPr>
        </p:nvSpPr>
        <p:spPr>
          <a:xfrm>
            <a:off x="4905955" y="2071316"/>
            <a:ext cx="6713552" cy="4114800"/>
          </a:xfrm>
        </p:spPr>
        <p:txBody>
          <a:bodyPr anchor="t">
            <a:normAutofit fontScale="92500"/>
          </a:bodyPr>
          <a:lstStyle/>
          <a:p>
            <a:pPr marL="0" indent="0">
              <a:buNone/>
            </a:pPr>
            <a:r>
              <a:rPr lang="en-GB" sz="2200" b="1" dirty="0"/>
              <a:t>Can I bring in extra food to share? </a:t>
            </a:r>
            <a:r>
              <a:rPr lang="en-GB" sz="2200" dirty="0"/>
              <a:t>Yes, Yes, Yes! As long as it is nut free.  Please let </a:t>
            </a:r>
            <a:r>
              <a:rPr lang="en-GB" sz="2200" dirty="0">
                <a:hlinkClick r:id="rId3"/>
              </a:rPr>
              <a:t>spiggin@highamsparkschool.co.uk</a:t>
            </a:r>
            <a:r>
              <a:rPr lang="en-GB" sz="2200" dirty="0"/>
              <a:t> know via email and leave it at reception.</a:t>
            </a:r>
          </a:p>
          <a:p>
            <a:pPr marL="0" indent="0">
              <a:buNone/>
            </a:pPr>
            <a:r>
              <a:rPr lang="en-GB" sz="2200" b="1" dirty="0"/>
              <a:t>Do I need to be a follower of Islam to attend?  </a:t>
            </a:r>
            <a:r>
              <a:rPr lang="en-GB" sz="2200" dirty="0"/>
              <a:t>No, we are a diverse, respectful community and welcome students to participate in what promises to be a lovely event as </a:t>
            </a:r>
            <a:r>
              <a:rPr lang="en-GB" sz="2200" b="1" dirty="0"/>
              <a:t>long as you have a ticket</a:t>
            </a:r>
            <a:r>
              <a:rPr lang="en-GB" sz="2200" dirty="0"/>
              <a:t>!</a:t>
            </a:r>
          </a:p>
          <a:p>
            <a:pPr marL="0" indent="0">
              <a:buNone/>
            </a:pPr>
            <a:r>
              <a:rPr lang="en-GB" sz="2200" b="1" dirty="0"/>
              <a:t>Where do I get my ticket from? </a:t>
            </a:r>
            <a:r>
              <a:rPr lang="en-GB" sz="2200" dirty="0"/>
              <a:t>Email Mrs Piggin </a:t>
            </a:r>
            <a:r>
              <a:rPr lang="en-GB" sz="2200" dirty="0">
                <a:hlinkClick r:id="rId3"/>
              </a:rPr>
              <a:t>spiggin@highamsparkschool.co.uk</a:t>
            </a:r>
            <a:r>
              <a:rPr lang="en-GB" sz="2200" dirty="0"/>
              <a:t> to register your interest and receive your ticket (this must be printed out and presented at the door).</a:t>
            </a:r>
          </a:p>
          <a:p>
            <a:r>
              <a:rPr lang="en-GB" sz="2200" b="1" dirty="0">
                <a:solidFill>
                  <a:srgbClr val="FF0000"/>
                </a:solidFill>
              </a:rPr>
              <a:t>Please note that no extra time be can be given for prayer/later lunch. </a:t>
            </a:r>
          </a:p>
        </p:txBody>
      </p:sp>
    </p:spTree>
    <p:extLst>
      <p:ext uri="{BB962C8B-B14F-4D97-AF65-F5344CB8AC3E}">
        <p14:creationId xmlns:p14="http://schemas.microsoft.com/office/powerpoint/2010/main" val="3927371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2" name="Rectangle 4111">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EB445-B001-4BB7-BB1A-7CC133C02E20}"/>
              </a:ext>
            </a:extLst>
          </p:cNvPr>
          <p:cNvSpPr>
            <a:spLocks noGrp="1"/>
          </p:cNvSpPr>
          <p:nvPr>
            <p:ph type="title"/>
          </p:nvPr>
        </p:nvSpPr>
        <p:spPr>
          <a:xfrm>
            <a:off x="572493" y="238539"/>
            <a:ext cx="11047013" cy="1434415"/>
          </a:xfrm>
        </p:spPr>
        <p:txBody>
          <a:bodyPr anchor="b">
            <a:normAutofit/>
          </a:bodyPr>
          <a:lstStyle/>
          <a:p>
            <a:r>
              <a:rPr lang="en-GB" sz="5400" b="1" dirty="0"/>
              <a:t>Expectations of behaviour</a:t>
            </a:r>
          </a:p>
        </p:txBody>
      </p:sp>
      <p:sp>
        <p:nvSpPr>
          <p:cNvPr id="4114"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Image result for highams park school">
            <a:extLst>
              <a:ext uri="{FF2B5EF4-FFF2-40B4-BE49-F238E27FC236}">
                <a16:creationId xmlns:a16="http://schemas.microsoft.com/office/drawing/2014/main" id="{FEB86FB1-1E3C-4BCD-8AC9-67621358650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52" r="2589" b="1"/>
          <a:stretch/>
        </p:blipFill>
        <p:spPr bwMode="auto">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4FF050EC-D734-48C4-9F07-91C1C9942B4A}"/>
              </a:ext>
            </a:extLst>
          </p:cNvPr>
          <p:cNvSpPr>
            <a:spLocks noGrp="1"/>
          </p:cNvSpPr>
          <p:nvPr>
            <p:ph idx="1"/>
          </p:nvPr>
        </p:nvSpPr>
        <p:spPr>
          <a:xfrm>
            <a:off x="4905955" y="2071316"/>
            <a:ext cx="6713552" cy="4114800"/>
          </a:xfrm>
        </p:spPr>
        <p:txBody>
          <a:bodyPr anchor="t">
            <a:normAutofit/>
          </a:bodyPr>
          <a:lstStyle/>
          <a:p>
            <a:r>
              <a:rPr lang="en-GB" sz="2200" b="1"/>
              <a:t>Be respectful:</a:t>
            </a:r>
            <a:r>
              <a:rPr lang="en-GB" sz="2200"/>
              <a:t>  Regardless of your religious beliefs or background,  be kind, open minded and polite to others.</a:t>
            </a:r>
          </a:p>
          <a:p>
            <a:r>
              <a:rPr lang="en-GB" sz="2200" b="1"/>
              <a:t>Be helpful: </a:t>
            </a:r>
            <a:r>
              <a:rPr lang="en-GB" sz="2200"/>
              <a:t>This event can only go ahead if you follow instructions, help clear up afterwards.</a:t>
            </a:r>
          </a:p>
          <a:p>
            <a:r>
              <a:rPr lang="en-GB" sz="2200" b="1"/>
              <a:t>Be kind:</a:t>
            </a:r>
            <a:r>
              <a:rPr lang="en-GB" sz="2200"/>
              <a:t> Include people who you may not know during the lunch.  This event is about sharing and learning and therefore kindness and inclusivity is a must.</a:t>
            </a:r>
          </a:p>
          <a:p>
            <a:r>
              <a:rPr lang="en-GB" sz="2200" b="1"/>
              <a:t>Be happy:</a:t>
            </a:r>
            <a:r>
              <a:rPr lang="en-GB" sz="2200"/>
              <a:t> Let’s celebrate a special event for many members of our school community.</a:t>
            </a:r>
          </a:p>
          <a:p>
            <a:endParaRPr lang="en-GB" sz="2200"/>
          </a:p>
          <a:p>
            <a:endParaRPr lang="en-GB" sz="2200"/>
          </a:p>
          <a:p>
            <a:pPr marL="0" indent="0">
              <a:buNone/>
            </a:pPr>
            <a:endParaRPr lang="en-GB" sz="2200"/>
          </a:p>
        </p:txBody>
      </p:sp>
    </p:spTree>
    <p:extLst>
      <p:ext uri="{BB962C8B-B14F-4D97-AF65-F5344CB8AC3E}">
        <p14:creationId xmlns:p14="http://schemas.microsoft.com/office/powerpoint/2010/main" val="348728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8" name="Rectangle 3087">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63D276-DD0C-4C78-A762-47E8A6B4F084}"/>
              </a:ext>
            </a:extLst>
          </p:cNvPr>
          <p:cNvSpPr>
            <a:spLocks noGrp="1"/>
          </p:cNvSpPr>
          <p:nvPr>
            <p:ph type="title"/>
          </p:nvPr>
        </p:nvSpPr>
        <p:spPr>
          <a:xfrm>
            <a:off x="572493" y="238539"/>
            <a:ext cx="11047013" cy="1434415"/>
          </a:xfrm>
        </p:spPr>
        <p:txBody>
          <a:bodyPr anchor="b">
            <a:normAutofit/>
          </a:bodyPr>
          <a:lstStyle/>
          <a:p>
            <a:r>
              <a:rPr lang="en-GB" sz="4600" b="1"/>
              <a:t>What else will the school be doing to mark Eid?  </a:t>
            </a:r>
          </a:p>
        </p:txBody>
      </p:sp>
      <p:sp>
        <p:nvSpPr>
          <p:cNvPr id="3090"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mage result for highams park school">
            <a:extLst>
              <a:ext uri="{FF2B5EF4-FFF2-40B4-BE49-F238E27FC236}">
                <a16:creationId xmlns:a16="http://schemas.microsoft.com/office/drawing/2014/main" id="{22D31C60-8C56-42F0-8C9D-67CCBEC314A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52" r="2589" b="1"/>
          <a:stretch/>
        </p:blipFill>
        <p:spPr bwMode="auto">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5D5DF9C-E1CC-4D3D-967A-0B38A9CD7EAB}"/>
              </a:ext>
            </a:extLst>
          </p:cNvPr>
          <p:cNvSpPr>
            <a:spLocks noGrp="1"/>
          </p:cNvSpPr>
          <p:nvPr>
            <p:ph idx="1"/>
          </p:nvPr>
        </p:nvSpPr>
        <p:spPr>
          <a:xfrm>
            <a:off x="4905955" y="2071316"/>
            <a:ext cx="6713552" cy="4114800"/>
          </a:xfrm>
        </p:spPr>
        <p:txBody>
          <a:bodyPr anchor="t">
            <a:normAutofit/>
          </a:bodyPr>
          <a:lstStyle/>
          <a:p>
            <a:pPr marL="0" indent="0">
              <a:buNone/>
            </a:pPr>
            <a:r>
              <a:rPr lang="en-GB" sz="2200" dirty="0"/>
              <a:t>We will have a special Eid Al-Adha themed menu in the canteen on:</a:t>
            </a:r>
          </a:p>
          <a:p>
            <a:r>
              <a:rPr lang="en-GB" sz="2200" b="1" dirty="0"/>
              <a:t>Thursday 6 July 2023</a:t>
            </a:r>
          </a:p>
          <a:p>
            <a:pPr marL="0" indent="0">
              <a:buNone/>
            </a:pPr>
            <a:endParaRPr lang="en-GB" sz="2200" dirty="0"/>
          </a:p>
        </p:txBody>
      </p:sp>
    </p:spTree>
    <p:extLst>
      <p:ext uri="{BB962C8B-B14F-4D97-AF65-F5344CB8AC3E}">
        <p14:creationId xmlns:p14="http://schemas.microsoft.com/office/powerpoint/2010/main" val="1648173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4" name="Rectangle 2063">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14B99A-9EFD-493B-8E83-751E71697D1D}"/>
              </a:ext>
            </a:extLst>
          </p:cNvPr>
          <p:cNvSpPr>
            <a:spLocks noGrp="1"/>
          </p:cNvSpPr>
          <p:nvPr>
            <p:ph type="title"/>
          </p:nvPr>
        </p:nvSpPr>
        <p:spPr>
          <a:xfrm>
            <a:off x="572493" y="238539"/>
            <a:ext cx="11047013" cy="1434415"/>
          </a:xfrm>
        </p:spPr>
        <p:txBody>
          <a:bodyPr anchor="b">
            <a:normAutofit/>
          </a:bodyPr>
          <a:lstStyle/>
          <a:p>
            <a:r>
              <a:rPr lang="en-GB" sz="5400" b="1"/>
              <a:t>What can I do to help?</a:t>
            </a:r>
          </a:p>
        </p:txBody>
      </p:sp>
      <p:sp>
        <p:nvSpPr>
          <p:cNvPr id="2066"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mage result for highams park school">
            <a:extLst>
              <a:ext uri="{FF2B5EF4-FFF2-40B4-BE49-F238E27FC236}">
                <a16:creationId xmlns:a16="http://schemas.microsoft.com/office/drawing/2014/main" id="{F0151B09-BB9A-4782-8B4F-775B195137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52" r="2589" b="1"/>
          <a:stretch/>
        </p:blipFill>
        <p:spPr bwMode="auto">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FAD145A-FE5E-4BCE-B5AB-C4833A6D95A9}"/>
              </a:ext>
            </a:extLst>
          </p:cNvPr>
          <p:cNvSpPr>
            <a:spLocks noGrp="1"/>
          </p:cNvSpPr>
          <p:nvPr>
            <p:ph idx="1"/>
          </p:nvPr>
        </p:nvSpPr>
        <p:spPr>
          <a:xfrm>
            <a:off x="4905955" y="2071316"/>
            <a:ext cx="6713552" cy="4114800"/>
          </a:xfrm>
        </p:spPr>
        <p:txBody>
          <a:bodyPr anchor="t">
            <a:normAutofit fontScale="92500" lnSpcReduction="10000"/>
          </a:bodyPr>
          <a:lstStyle/>
          <a:p>
            <a:r>
              <a:rPr lang="en-GB" sz="2200" b="1" dirty="0"/>
              <a:t>Year 7-10 </a:t>
            </a:r>
            <a:r>
              <a:rPr lang="en-GB" sz="2200" dirty="0"/>
              <a:t>– Bring yourselves, a picnic blanket to sit on (or share) and your lunch!  If you can bring food to share that would be wonderful </a:t>
            </a:r>
            <a:r>
              <a:rPr lang="en-GB" sz="2200" b="1" dirty="0">
                <a:sym typeface="Wingdings" panose="05000000000000000000" pitchFamily="2" charset="2"/>
              </a:rPr>
              <a:t></a:t>
            </a:r>
            <a:endParaRPr lang="en-GB" sz="2200" b="1" dirty="0"/>
          </a:p>
          <a:p>
            <a:endParaRPr lang="en-GB" sz="2200" b="1" dirty="0"/>
          </a:p>
          <a:p>
            <a:r>
              <a:rPr lang="en-GB" sz="2200" b="1" dirty="0"/>
              <a:t>Year 12 </a:t>
            </a:r>
            <a:r>
              <a:rPr lang="en-GB" sz="2200" dirty="0"/>
              <a:t>– This would be a great opportunity to assist with a whole school event.  This might be organising a playlist, assisting with the distribution of food, welcoming/talking to students during the event.</a:t>
            </a:r>
          </a:p>
          <a:p>
            <a:endParaRPr lang="en-GB" sz="2200" dirty="0"/>
          </a:p>
          <a:p>
            <a:r>
              <a:rPr lang="en-GB" sz="2200" b="1" dirty="0"/>
              <a:t>Staff</a:t>
            </a:r>
            <a:r>
              <a:rPr lang="en-GB" sz="2200" dirty="0"/>
              <a:t> – It would be amazing if you can come along and participate in the event, offer up a few dishes and just simply show support what is such a lovely idea! Again, you do not have to be a follower or Islam to do this but Halal, nut free food  is essential (forgive me for stating the obvious LOL)</a:t>
            </a:r>
            <a:r>
              <a:rPr lang="en-GB" sz="2200" dirty="0">
                <a:sym typeface="Wingdings" panose="05000000000000000000" pitchFamily="2" charset="2"/>
              </a:rPr>
              <a:t></a:t>
            </a:r>
            <a:endParaRPr lang="en-GB" sz="2200" dirty="0"/>
          </a:p>
          <a:p>
            <a:pPr marL="0" indent="0">
              <a:buNone/>
            </a:pPr>
            <a:endParaRPr lang="en-GB" sz="2200" dirty="0"/>
          </a:p>
        </p:txBody>
      </p:sp>
    </p:spTree>
    <p:extLst>
      <p:ext uri="{BB962C8B-B14F-4D97-AF65-F5344CB8AC3E}">
        <p14:creationId xmlns:p14="http://schemas.microsoft.com/office/powerpoint/2010/main" val="3138820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emplates xmlns="caa02d93-d17b-4249-a0c5-afeca33be5b7" xsi:nil="true"/>
    <Has_Teacher_Only_SectionGroup xmlns="caa02d93-d17b-4249-a0c5-afeca33be5b7" xsi:nil="true"/>
    <TeamsChannelId xmlns="caa02d93-d17b-4249-a0c5-afeca33be5b7" xsi:nil="true"/>
    <Invited_Students xmlns="caa02d93-d17b-4249-a0c5-afeca33be5b7" xsi:nil="true"/>
    <DefaultSectionNames xmlns="caa02d93-d17b-4249-a0c5-afeca33be5b7" xsi:nil="true"/>
    <Self_Registration_Enabled xmlns="caa02d93-d17b-4249-a0c5-afeca33be5b7" xsi:nil="true"/>
    <Distribution_Groups xmlns="caa02d93-d17b-4249-a0c5-afeca33be5b7" xsi:nil="true"/>
    <Is_Collaboration_Space_Locked xmlns="caa02d93-d17b-4249-a0c5-afeca33be5b7" xsi:nil="true"/>
    <CultureName xmlns="caa02d93-d17b-4249-a0c5-afeca33be5b7" xsi:nil="true"/>
    <LMS_Mappings xmlns="caa02d93-d17b-4249-a0c5-afeca33be5b7" xsi:nil="true"/>
    <Invited_Teachers xmlns="caa02d93-d17b-4249-a0c5-afeca33be5b7" xsi:nil="true"/>
    <NotebookType xmlns="caa02d93-d17b-4249-a0c5-afeca33be5b7" xsi:nil="true"/>
    <FolderType xmlns="caa02d93-d17b-4249-a0c5-afeca33be5b7" xsi:nil="true"/>
    <Teachers xmlns="caa02d93-d17b-4249-a0c5-afeca33be5b7">
      <UserInfo>
        <DisplayName/>
        <AccountId xsi:nil="true"/>
        <AccountType/>
      </UserInfo>
    </Teachers>
    <Students xmlns="caa02d93-d17b-4249-a0c5-afeca33be5b7">
      <UserInfo>
        <DisplayName/>
        <AccountId xsi:nil="true"/>
        <AccountType/>
      </UserInfo>
    </Students>
    <Student_Groups xmlns="caa02d93-d17b-4249-a0c5-afeca33be5b7">
      <UserInfo>
        <DisplayName/>
        <AccountId xsi:nil="true"/>
        <AccountType/>
      </UserInfo>
    </Student_Groups>
    <AppVersion xmlns="caa02d93-d17b-4249-a0c5-afeca33be5b7" xsi:nil="true"/>
    <Teams_Channel_Section_Location xmlns="caa02d93-d17b-4249-a0c5-afeca33be5b7" xsi:nil="true"/>
    <Math_Settings xmlns="caa02d93-d17b-4249-a0c5-afeca33be5b7" xsi:nil="true"/>
    <Owner xmlns="caa02d93-d17b-4249-a0c5-afeca33be5b7">
      <UserInfo>
        <DisplayName/>
        <AccountId xsi:nil="true"/>
        <AccountType/>
      </UserInfo>
    </Owner>
    <IsNotebookLocked xmlns="caa02d93-d17b-4249-a0c5-afeca33be5b7" xsi:nil="true"/>
    <_activity xmlns="caa02d93-d17b-4249-a0c5-afeca33be5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85BDED5D8F65547B3DEAB243A920A54" ma:contentTypeVersion="37" ma:contentTypeDescription="Create a new document." ma:contentTypeScope="" ma:versionID="14b1c4814658a75f90028faf98c492d0">
  <xsd:schema xmlns:xsd="http://www.w3.org/2001/XMLSchema" xmlns:xs="http://www.w3.org/2001/XMLSchema" xmlns:p="http://schemas.microsoft.com/office/2006/metadata/properties" xmlns:ns3="caa02d93-d17b-4249-a0c5-afeca33be5b7" xmlns:ns4="b496163d-89a1-4d48-9d31-68cb6b4034b6" targetNamespace="http://schemas.microsoft.com/office/2006/metadata/properties" ma:root="true" ma:fieldsID="39dcea361a70c9516d0d0e825ac01460" ns3:_="" ns4:_="">
    <xsd:import namespace="caa02d93-d17b-4249-a0c5-afeca33be5b7"/>
    <xsd:import namespace="b496163d-89a1-4d48-9d31-68cb6b4034b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Teams_Channel_Section_Location" minOccurs="0"/>
                <xsd:element ref="ns3:MediaLengthInSeconds"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a02d93-d17b-4249-a0c5-afeca33be5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Teachers" ma:index="30"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1"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2"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Teachers" ma:index="35" nillable="true" ma:displayName="Invited Teachers" ma:internalName="Invited_Teachers">
      <xsd:simpleType>
        <xsd:restriction base="dms:Note">
          <xsd:maxLength value="255"/>
        </xsd:restriction>
      </xsd:simpleType>
    </xsd:element>
    <xsd:element name="Invited_Students" ma:index="36" nillable="true" ma:displayName="Invited Students" ma:internalName="Invited_Student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Teacher_Only_SectionGroup" ma:index="38" nillable="true" ma:displayName="Has Teacher Only SectionGroup" ma:internalName="Has_Teacher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element name="Teams_Channel_Section_Location" ma:index="41" nillable="true" ma:displayName="Teams Channel Section Location" ma:internalName="Teams_Channel_Section_Location">
      <xsd:simpleType>
        <xsd:restriction base="dms:Text"/>
      </xsd:simpleType>
    </xsd:element>
    <xsd:element name="MediaLengthInSeconds" ma:index="42" nillable="true" ma:displayName="MediaLengthInSeconds" ma:hidden="true" ma:internalName="MediaLengthInSeconds" ma:readOnly="true">
      <xsd:simpleType>
        <xsd:restriction base="dms:Unknown"/>
      </xsd:simpleType>
    </xsd:element>
    <xsd:element name="MediaServiceSearchProperties" ma:index="43" nillable="true" ma:displayName="MediaServiceSearchProperties" ma:hidden="true" ma:internalName="MediaServiceSearchProperties" ma:readOnly="true">
      <xsd:simpleType>
        <xsd:restriction base="dms:Note"/>
      </xsd:simpleType>
    </xsd:element>
    <xsd:element name="_activity" ma:index="44"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96163d-89a1-4d48-9d31-68cb6b4034b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4FCCA3-428B-49EE-93AD-610A91553FC8}">
  <ds:schemaRefs>
    <ds:schemaRef ds:uri="http://schemas.microsoft.com/sharepoint/v3/contenttype/forms"/>
  </ds:schemaRefs>
</ds:datastoreItem>
</file>

<file path=customXml/itemProps2.xml><?xml version="1.0" encoding="utf-8"?>
<ds:datastoreItem xmlns:ds="http://schemas.openxmlformats.org/officeDocument/2006/customXml" ds:itemID="{9B9D23D3-3F64-493F-9334-FF47FB9EFE77}">
  <ds:schemaRefs>
    <ds:schemaRef ds:uri="http://schemas.microsoft.com/office/2006/documentManagement/types"/>
    <ds:schemaRef ds:uri="http://purl.org/dc/elements/1.1/"/>
    <ds:schemaRef ds:uri="http://purl.org/dc/terms/"/>
    <ds:schemaRef ds:uri="http://schemas.microsoft.com/office/2006/metadata/properties"/>
    <ds:schemaRef ds:uri="b496163d-89a1-4d48-9d31-68cb6b4034b6"/>
    <ds:schemaRef ds:uri="http://www.w3.org/XML/1998/namespace"/>
    <ds:schemaRef ds:uri="caa02d93-d17b-4249-a0c5-afeca33be5b7"/>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46F9E350-F586-4E47-8354-16BE0B2CD0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a02d93-d17b-4249-a0c5-afeca33be5b7"/>
    <ds:schemaRef ds:uri="b496163d-89a1-4d48-9d31-68cb6b40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4339</TotalTime>
  <Words>681</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Bitter</vt:lpstr>
      <vt:lpstr>Calibri</vt:lpstr>
      <vt:lpstr>Calibri Light</vt:lpstr>
      <vt:lpstr>Office Theme</vt:lpstr>
      <vt:lpstr>Eid al- Adha </vt:lpstr>
      <vt:lpstr>What is Eid al-Adha? </vt:lpstr>
      <vt:lpstr>Eid al-Adha Celebration Picnic Lunch</vt:lpstr>
      <vt:lpstr>More Questions…..</vt:lpstr>
      <vt:lpstr>Expectations of behaviour</vt:lpstr>
      <vt:lpstr>What else will the school be doing to mark Eid?  </vt:lpstr>
      <vt:lpstr>What can I do to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Piggin</dc:creator>
  <cp:lastModifiedBy>Simone Piggin</cp:lastModifiedBy>
  <cp:revision>9</cp:revision>
  <dcterms:created xsi:type="dcterms:W3CDTF">2023-06-09T09:30:37Z</dcterms:created>
  <dcterms:modified xsi:type="dcterms:W3CDTF">2023-06-27T07:33:27Z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0x010100D85BDED5D8F65547B3DEAB243A920A54</vt:lpwstr>
  </property>
</Properties>
</file>