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76" r:id="rId4"/>
    <p:sldMasterId id="2147483689" r:id="rId5"/>
    <p:sldMasterId id="2147483691" r:id="rId6"/>
    <p:sldMasterId id="2147483704" r:id="rId7"/>
    <p:sldMasterId id="2147483706" r:id="rId8"/>
    <p:sldMasterId id="2147483719" r:id="rId9"/>
    <p:sldMasterId id="2147483721" r:id="rId10"/>
    <p:sldMasterId id="2147483723" r:id="rId11"/>
  </p:sldMasterIdLst>
  <p:notesMasterIdLst>
    <p:notesMasterId r:id="rId44"/>
  </p:notesMasterIdLst>
  <p:sldIdLst>
    <p:sldId id="405" r:id="rId12"/>
    <p:sldId id="357" r:id="rId13"/>
    <p:sldId id="372" r:id="rId14"/>
    <p:sldId id="371" r:id="rId15"/>
    <p:sldId id="375" r:id="rId16"/>
    <p:sldId id="406" r:id="rId17"/>
    <p:sldId id="377" r:id="rId18"/>
    <p:sldId id="379" r:id="rId19"/>
    <p:sldId id="378" r:id="rId20"/>
    <p:sldId id="380" r:id="rId21"/>
    <p:sldId id="381" r:id="rId22"/>
    <p:sldId id="383" r:id="rId23"/>
    <p:sldId id="386" r:id="rId24"/>
    <p:sldId id="385" r:id="rId25"/>
    <p:sldId id="384" r:id="rId26"/>
    <p:sldId id="387" r:id="rId27"/>
    <p:sldId id="388" r:id="rId28"/>
    <p:sldId id="389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  <a:srgbClr val="9966FF"/>
    <a:srgbClr val="00CCFF"/>
    <a:srgbClr val="33CCFF"/>
    <a:srgbClr val="D6009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76000" autoAdjust="0"/>
  </p:normalViewPr>
  <p:slideViewPr>
    <p:cSldViewPr snapToGrid="0">
      <p:cViewPr varScale="1">
        <p:scale>
          <a:sx n="56" d="100"/>
          <a:sy n="56" d="100"/>
        </p:scale>
        <p:origin x="127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9468-98E1-4B31-9D50-24CD724E1F0D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8783-B442-4D6C-B3BC-0C5E2659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Answers:</a:t>
            </a:r>
          </a:p>
          <a:p>
            <a:pPr marL="228600" indent="-228600">
              <a:buAutoNum type="arabicParenR"/>
            </a:pPr>
            <a:r>
              <a:rPr lang="en-GB" dirty="0" smtClean="0"/>
              <a:t>Fluid containing sperm cells</a:t>
            </a:r>
          </a:p>
          <a:p>
            <a:pPr marL="228600" indent="-228600">
              <a:buAutoNum type="arabicParenR"/>
            </a:pPr>
            <a:r>
              <a:rPr lang="en-GB" dirty="0" smtClean="0"/>
              <a:t>Uterus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 smtClean="0">
                <a:solidFill>
                  <a:srgbClr val="0070C0"/>
                </a:solidFill>
              </a:rPr>
              <a:t>Ovaries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0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3319E-52CF-4C70-97A3-91DD56FA9569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9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9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BB87D-6A98-4994-A21B-95C019CCE7C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19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35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BB87D-6A98-4994-A21B-95C019CCE7C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194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 firefly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18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83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8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6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88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203326" y="988219"/>
            <a:ext cx="5280025" cy="72008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91432" tIns="45719" rIns="91432" bIns="45719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/>
              </a:rPr>
              <a:t>Learning Objective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31637" y="3212976"/>
            <a:ext cx="5942112" cy="57606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32" tIns="45719" rIns="91432" bIns="45719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Starter – Do Now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937" y="1700808"/>
            <a:ext cx="10899243" cy="143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baseline="0"/>
            </a:lvl1pPr>
            <a:lvl3pPr>
              <a:defRPr/>
            </a:lvl3pPr>
          </a:lstStyle>
          <a:p>
            <a:pPr lvl="0"/>
            <a:r>
              <a:rPr lang="en-GB" dirty="0" smtClean="0"/>
              <a:t>To know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5975" y="3861048"/>
            <a:ext cx="10945216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96" y="18"/>
            <a:ext cx="1631951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733" b="1" u="sng" dirty="0">
                <a:solidFill>
                  <a:prstClr val="black"/>
                </a:solidFill>
                <a:latin typeface="Calibri"/>
              </a:rPr>
              <a:t>C/W</a:t>
            </a:r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8401052" y="18"/>
            <a:ext cx="3790949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77E633D-E132-4B6F-9594-19CA31BC42BA}" type="datetime1">
              <a:rPr lang="en-GB" altLang="en-US" sz="3733" b="1" u="sng">
                <a:solidFill>
                  <a:prstClr val="black"/>
                </a:solidFill>
                <a:latin typeface="Calibri"/>
              </a:rPr>
              <a:pPr algn="r" eaLnBrk="1" hangingPunct="1">
                <a:spcBef>
                  <a:spcPct val="50000"/>
                </a:spcBef>
              </a:pPr>
              <a:t>25/01/2019</a:t>
            </a:fld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004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40" y="6524660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1867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35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40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413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625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41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11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54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714654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41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442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174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20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28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763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40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58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40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890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9563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sexual reproduction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345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9143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41" y="1844680"/>
            <a:ext cx="5369983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1792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39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54"/>
            <a:ext cx="5386917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207485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714654"/>
            <a:ext cx="5389033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36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5358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2699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541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28"/>
            <a:ext cx="7315200" cy="394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4122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3916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8811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48"/>
            <a:ext cx="109728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40" y="1844680"/>
            <a:ext cx="10943167" cy="42386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8257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56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7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67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40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648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470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41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01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54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714654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6252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656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0978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1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28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522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40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282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272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275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40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495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967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739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40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33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3156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41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859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54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714654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5797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6353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545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961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9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28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5590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40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7089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835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48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40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4904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34" y="6524650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487444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26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247301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1696347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9" y="1844678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4661581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65153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9" y="1844678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8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881669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93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2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4622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3742393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3886571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286942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429959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6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0788865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9" y="1844678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0152518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14859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9" y="1844678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32455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4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2636-7B2B-4996-9BCC-63F1E8742322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26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26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26" y="6524638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Arial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171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6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8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Becoming pregnant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3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6451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BiologyPPTBott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BiologyPPT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48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40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40" y="6524660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7Aa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1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22555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3353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40" y="6524660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7Aa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Life processes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08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BiologyPPTBottom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BiologyPPTTop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48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40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40" y="6524660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3439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48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40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40" y="6524660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40" y="6524660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sexual reproduction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071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48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40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40" y="6524660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40" y="6524660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2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Reproductive organs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735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38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38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34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34" y="6524650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17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Becoming pregnant</a:t>
            </a:r>
            <a:r>
              <a:rPr lang="en-GB" altLang="en-US" sz="240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41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uvnztKGXBYUuEm6LUmFLG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glossary/fertilisation-26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results?search_query=fertilisation+ks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" y="1886643"/>
            <a:ext cx="12053873" cy="1295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</a:rPr>
              <a:t>Describe how sexual intercourse can lead to an embryo being implanted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</a:rPr>
              <a:t>Describe how an embryo is protected and cared for in the uterus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" y="3726113"/>
            <a:ext cx="12191933" cy="3131921"/>
          </a:xfrm>
          <a:solidFill>
            <a:srgbClr val="EAEAEA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</a:rPr>
              <a:t>Starter: Answer the questions below in the back of your books.</a:t>
            </a: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</a:rPr>
              <a:t>What is semen?</a:t>
            </a: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</a:rPr>
              <a:t>Name the part of the female reproductive system that connects the ovaries to the uterus.</a:t>
            </a: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</a:rPr>
              <a:t>Where is the egg cell released from?</a:t>
            </a:r>
          </a:p>
          <a:p>
            <a:pPr marL="514350" indent="-514350">
              <a:buAutoNum type="arabicParenR"/>
            </a:pPr>
            <a:endParaRPr lang="en-GB" dirty="0" smtClean="0">
              <a:latin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" y="-19877"/>
            <a:ext cx="10724672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2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733" u="sng" kern="0" dirty="0" smtClean="0">
                <a:solidFill>
                  <a:srgbClr val="000000"/>
                </a:solidFill>
              </a:rPr>
              <a:t>7Bc Becoming Pregnant</a:t>
            </a:r>
            <a:endParaRPr lang="en-GB" sz="3733" u="sng" kern="0" dirty="0">
              <a:solidFill>
                <a:srgbClr val="000000"/>
              </a:solidFill>
            </a:endParaRPr>
          </a:p>
        </p:txBody>
      </p:sp>
      <p:pic>
        <p:nvPicPr>
          <p:cNvPr id="11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25" y="6180523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4" y="6298497"/>
            <a:ext cx="3794637" cy="43603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6959" y="6265279"/>
            <a:ext cx="1143855" cy="481623"/>
          </a:xfrm>
          <a:prstGeom prst="rect">
            <a:avLst/>
          </a:prstGeom>
        </p:spPr>
      </p:pic>
      <p:pic>
        <p:nvPicPr>
          <p:cNvPr id="16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147" y="6291943"/>
            <a:ext cx="2504016" cy="4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0" descr="Image result for plant reproductio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" name="AutoShape 12" descr="Image result for plant reproduction"/>
          <p:cNvSpPr>
            <a:spLocks noChangeAspect="1" noChangeArrowheads="1"/>
          </p:cNvSpPr>
          <p:nvPr/>
        </p:nvSpPr>
        <p:spPr bwMode="auto">
          <a:xfrm>
            <a:off x="410633" y="1062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558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Implantation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3397" y="2156159"/>
            <a:ext cx="110686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</a:t>
            </a:r>
            <a:r>
              <a:rPr lang="en-US" sz="3200" i="1" dirty="0"/>
              <a:t>__________________</a:t>
            </a:r>
            <a:r>
              <a:rPr lang="en-US" sz="3200" dirty="0"/>
              <a:t> egg cell divides into two, and those cells </a:t>
            </a:r>
            <a:r>
              <a:rPr lang="en-US" sz="3200" i="1" dirty="0"/>
              <a:t>__________________</a:t>
            </a:r>
            <a:r>
              <a:rPr lang="en-US" sz="3200" dirty="0"/>
              <a:t> again and again. The ball of cells is called an </a:t>
            </a:r>
            <a:r>
              <a:rPr lang="en-US" sz="3200" i="1" dirty="0"/>
              <a:t>__________________</a:t>
            </a:r>
            <a:r>
              <a:rPr lang="en-US" sz="3200" dirty="0"/>
              <a:t>, which can be implanted into the </a:t>
            </a:r>
            <a:r>
              <a:rPr lang="en-US" sz="3200" i="1" dirty="0"/>
              <a:t>__________________</a:t>
            </a:r>
            <a:r>
              <a:rPr lang="en-US" sz="3200" dirty="0"/>
              <a:t> of the uterus. The woman is now </a:t>
            </a:r>
            <a:r>
              <a:rPr lang="en-US" sz="3200" i="1" dirty="0"/>
              <a:t>_________________.</a:t>
            </a:r>
            <a:endParaRPr lang="en-GB" sz="3200" dirty="0"/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and complete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449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Implantation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3397" y="2156176"/>
            <a:ext cx="110686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</a:t>
            </a:r>
            <a:r>
              <a:rPr lang="en-US" sz="3600" i="1" dirty="0"/>
              <a:t>__________________</a:t>
            </a:r>
            <a:r>
              <a:rPr lang="en-US" sz="3600" dirty="0"/>
              <a:t> egg cell divides into two, and those cells </a:t>
            </a:r>
            <a:r>
              <a:rPr lang="en-US" sz="3600" i="1" dirty="0"/>
              <a:t>__________________</a:t>
            </a:r>
            <a:r>
              <a:rPr lang="en-US" sz="3600" dirty="0"/>
              <a:t> again and again. The ball of cells is called an </a:t>
            </a:r>
            <a:r>
              <a:rPr lang="en-US" sz="3600" i="1" dirty="0"/>
              <a:t>__________________</a:t>
            </a:r>
            <a:r>
              <a:rPr lang="en-US" sz="3600" dirty="0"/>
              <a:t>, which can be implanted into the </a:t>
            </a:r>
            <a:r>
              <a:rPr lang="en-US" sz="3600" i="1" dirty="0" smtClean="0"/>
              <a:t>__________________</a:t>
            </a:r>
            <a:r>
              <a:rPr lang="en-US" sz="3600" dirty="0" smtClean="0"/>
              <a:t> </a:t>
            </a:r>
            <a:r>
              <a:rPr lang="en-US" sz="3600" dirty="0"/>
              <a:t>of the uterus. The woman is now </a:t>
            </a:r>
            <a:r>
              <a:rPr lang="en-US" sz="3600" i="1" dirty="0"/>
              <a:t>_________________.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92511" y="2631267"/>
            <a:ext cx="3564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</a:t>
            </a:r>
            <a:endParaRPr lang="en-GB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9965" y="2025722"/>
            <a:ext cx="3564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ertilised </a:t>
            </a:r>
            <a:endParaRPr lang="en-GB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9499" y="3202599"/>
            <a:ext cx="3564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embryo</a:t>
            </a:r>
            <a:endParaRPr lang="en-GB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9499" y="3735364"/>
            <a:ext cx="3564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lining</a:t>
            </a:r>
            <a:endParaRPr lang="en-GB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5565" y="4270846"/>
            <a:ext cx="3564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pregnant</a:t>
            </a:r>
            <a:endParaRPr lang="en-GB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7745356" y="230222"/>
            <a:ext cx="3608445" cy="967991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Correct your work using green pens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750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Stick in book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t="14062" r="20937" b="14583"/>
          <a:stretch/>
        </p:blipFill>
        <p:spPr bwMode="auto">
          <a:xfrm>
            <a:off x="2876552" y="1295400"/>
            <a:ext cx="6686551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6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14063" r="24158" b="13802"/>
          <a:stretch/>
        </p:blipFill>
        <p:spPr bwMode="auto">
          <a:xfrm>
            <a:off x="2600523" y="1447800"/>
            <a:ext cx="66675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7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Implantation has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occurred, the embryo becomes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surrounded by a water fluid called the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amniotic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fluid. The protects the embryo.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fluid is contained within a </a:t>
            </a:r>
            <a:r>
              <a:rPr lang="en-GB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called the amnion (amniotic sac).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977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24441" y="-234950"/>
            <a:ext cx="10748433" cy="1143000"/>
          </a:xfrm>
        </p:spPr>
        <p:txBody>
          <a:bodyPr/>
          <a:lstStyle/>
          <a:p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placenta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15734" y="940989"/>
            <a:ext cx="5135033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800" dirty="0" smtClean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800" b="1" u="sng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placenta</a:t>
            </a:r>
            <a:r>
              <a:rPr lang="en-GB" altLang="en-US" sz="2800" dirty="0" smtClean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organ that develops in the uterus during pregnancy. </a:t>
            </a:r>
          </a:p>
          <a:p>
            <a:endParaRPr lang="en-GB" altLang="en-US" sz="2800" dirty="0">
              <a:solidFill>
                <a:srgbClr val="01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dirty="0" smtClean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800" b="1" u="sng" dirty="0">
                <a:solidFill>
                  <a:srgbClr val="10B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umbilical cord</a:t>
            </a:r>
            <a:r>
              <a:rPr lang="en-GB" altLang="en-US" sz="2800" b="1" u="sng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joins the </a:t>
            </a:r>
            <a:r>
              <a:rPr lang="en-GB" altLang="en-US" sz="2800" dirty="0" smtClean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embryo </a:t>
            </a:r>
            <a:r>
              <a:rPr lang="en-GB" altLang="en-US" sz="28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placenta</a:t>
            </a:r>
            <a:r>
              <a:rPr lang="en-GB" altLang="en-US" sz="32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15715" y="3720753"/>
            <a:ext cx="70223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the placenta, </a:t>
            </a:r>
            <a:r>
              <a:rPr lang="en-GB" altLang="en-US" sz="2800" b="1" u="sng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and oxygen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diffuse from the mother’s blood into the blood of the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embryo. 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5712" y="5266558"/>
            <a:ext cx="686434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the placenta </a:t>
            </a:r>
            <a:r>
              <a:rPr lang="en-GB" altLang="en-US" sz="2800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r>
              <a:rPr lang="en-GB" altLang="en-US" sz="2800" b="1" u="sng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dioxide and waste products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diffuse from the blood of the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embryo into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mother’s blood</a:t>
            </a:r>
            <a:r>
              <a:rPr lang="en-GB" altLang="en-US" sz="2800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t="14062" r="20937" b="14583"/>
          <a:stretch/>
        </p:blipFill>
        <p:spPr bwMode="auto">
          <a:xfrm>
            <a:off x="7620068" y="1232214"/>
            <a:ext cx="3733731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8024" y="4343229"/>
            <a:ext cx="4191000" cy="2308324"/>
          </a:xfrm>
          <a:prstGeom prst="rect">
            <a:avLst/>
          </a:prstGeom>
          <a:solidFill>
            <a:srgbClr val="FF3399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mother’s blood does not mix the embryo’s blood. This is because the mother’s blood is at high pressure which would damage the embryo’s blood vessels.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0" grpId="0"/>
      <p:bldP spid="1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4)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8" t="13802" r="22108" b="14844"/>
          <a:stretch/>
        </p:blipFill>
        <p:spPr bwMode="auto">
          <a:xfrm>
            <a:off x="1352571" y="323850"/>
            <a:ext cx="6457951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8039103" y="1"/>
            <a:ext cx="3882260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Answer the questions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85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50000" r="21669" b="14323"/>
          <a:stretch/>
        </p:blipFill>
        <p:spPr bwMode="auto">
          <a:xfrm>
            <a:off x="-103593" y="1200150"/>
            <a:ext cx="1229559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51" y="1200150"/>
            <a:ext cx="4953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1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3" y="2362200"/>
            <a:ext cx="4953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2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3" y="2819400"/>
            <a:ext cx="4953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3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151" y="4324350"/>
            <a:ext cx="4953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4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7745356" y="230222"/>
            <a:ext cx="3608445" cy="967991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Correct your work using green pens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41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loud Callout 3"/>
          <p:cNvSpPr/>
          <p:nvPr/>
        </p:nvSpPr>
        <p:spPr>
          <a:xfrm>
            <a:off x="876301" y="914400"/>
            <a:ext cx="10229851" cy="4000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How do we get twins?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Image result for twins phil and l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69" y="3253581"/>
            <a:ext cx="4781483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315913"/>
            <a:ext cx="10363200" cy="1143001"/>
          </a:xfrm>
        </p:spPr>
        <p:txBody>
          <a:bodyPr/>
          <a:lstStyle/>
          <a:p>
            <a:pPr eaLnBrk="1" hangingPunct="1"/>
            <a:r>
              <a:rPr lang="en-GB" alt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get twins?</a:t>
            </a:r>
            <a:endParaRPr lang="en-US" alt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315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743224" y="620715"/>
          <a:ext cx="6136217" cy="623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r:id="rId3" imgW="13190476" imgH="19819048" progId="">
                  <p:embed/>
                </p:oleObj>
              </mc:Choice>
              <mc:Fallback>
                <p:oleObj r:id="rId3" imgW="13190476" imgH="198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24" y="620715"/>
                        <a:ext cx="6136217" cy="623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3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fertilisation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plants/animals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internal fertilisation requires the sperm to be placed inside the </a:t>
            </a:r>
            <a:r>
              <a:rPr lang="en-GB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females/males.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 mammals </a:t>
            </a:r>
            <a:r>
              <a:rPr lang="en-GB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Males/females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penis for this purpose.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and complete the text below by selecting the correct word.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19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Making twins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 identical twins: </a:t>
            </a:r>
          </a:p>
          <a:p>
            <a:pPr marL="0" indent="0"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a female releases two eggs at the same time and both eggs are fertilised.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3" y="3429034"/>
            <a:ext cx="5286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75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Making twins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dentical twins: </a:t>
            </a:r>
          </a:p>
          <a:p>
            <a:pPr marL="0" indent="0"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fertilised egg cell divides into two new cells and the </a:t>
            </a:r>
            <a:r>
              <a:rPr lang="en-GB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new cells get separated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34"/>
            <a:ext cx="6553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87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42925" lvl="1" indent="-357188" eaLnBrk="1" hangingPunct="1"/>
            <a:r>
              <a:rPr lang="en-GB" altLang="en-US" sz="2800" smtClean="0"/>
              <a:t>Describe how a woman becomes pregnant after fertilisation and correctly use the term: </a:t>
            </a:r>
            <a:r>
              <a:rPr lang="en-GB" altLang="en-US" sz="2800" smtClean="0">
                <a:solidFill>
                  <a:srgbClr val="636825"/>
                </a:solidFill>
              </a:rPr>
              <a:t>implantation</a:t>
            </a:r>
            <a:r>
              <a:rPr lang="en-GB" altLang="en-US" sz="2800" smtClean="0"/>
              <a:t>.</a:t>
            </a:r>
          </a:p>
          <a:p>
            <a:pPr marL="542925" lvl="1" indent="-357188" eaLnBrk="1" hangingPunct="1"/>
            <a:r>
              <a:rPr lang="en-GB" altLang="en-US" sz="2800" smtClean="0"/>
              <a:t>Recall the names of the structures surrounding the developing foetus.</a:t>
            </a:r>
          </a:p>
          <a:p>
            <a:pPr marL="542925" lvl="1" indent="-357188" eaLnBrk="1" hangingPunct="1"/>
            <a:r>
              <a:rPr lang="en-GB" altLang="en-US" sz="2800" smtClean="0"/>
              <a:t>Identify the placenta and umbilical cord.</a:t>
            </a:r>
          </a:p>
          <a:p>
            <a:pPr marL="542925" lvl="1" indent="-357188" eaLnBrk="1" hangingPunct="1"/>
            <a:r>
              <a:rPr lang="en-GB" altLang="en-US" sz="2800" smtClean="0"/>
              <a:t>Describe how the developing foetus is protected inside the mother.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1235338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35" y="1844676"/>
            <a:ext cx="10943167" cy="3529013"/>
          </a:xfrm>
        </p:spPr>
        <p:txBody>
          <a:bodyPr/>
          <a:lstStyle/>
          <a:p>
            <a:pPr marL="542925" lvl="1" indent="-357188" eaLnBrk="1" hangingPunct="1"/>
            <a:r>
              <a:rPr lang="en-GB" altLang="en-US" sz="2800" smtClean="0"/>
              <a:t>Describe what happens during cell division.</a:t>
            </a:r>
          </a:p>
          <a:p>
            <a:pPr marL="542925" lvl="1" indent="-357188" eaLnBrk="1" hangingPunct="1">
              <a:buFont typeface="Wingdings" pitchFamily="2" charset="2"/>
              <a:buNone/>
            </a:pPr>
            <a:endParaRPr lang="en-GB" altLang="en-US" sz="1400" smtClean="0"/>
          </a:p>
          <a:p>
            <a:pPr marL="542925" lvl="1" indent="-357188" eaLnBrk="1" hangingPunct="1"/>
            <a:r>
              <a:rPr lang="en-GB" altLang="en-US" sz="2800" smtClean="0"/>
              <a:t>Explain how identical and non-identical twins occur.</a:t>
            </a:r>
          </a:p>
          <a:p>
            <a:pPr marL="542925" lvl="1" indent="-357188" eaLnBrk="1" hangingPunct="1">
              <a:buFont typeface="Wingdings" pitchFamily="2" charset="2"/>
              <a:buNone/>
            </a:pPr>
            <a:endParaRPr lang="en-GB" altLang="en-US" sz="1400" smtClean="0"/>
          </a:p>
          <a:p>
            <a:pPr marL="542925" lvl="1" indent="-357188" eaLnBrk="1" hangingPunct="1"/>
            <a:r>
              <a:rPr lang="en-GB" altLang="en-US" sz="2800" smtClean="0"/>
              <a:t>Describe how materials are supplied and removed from the foetus.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93604688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</a:rPr>
              <a:t>Thinking skills</a:t>
            </a:r>
          </a:p>
        </p:txBody>
      </p:sp>
      <p:sp>
        <p:nvSpPr>
          <p:cNvPr id="55298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3600" smtClean="0">
                <a:latin typeface="Arial" charset="0"/>
              </a:rPr>
              <a:t>Becoming pregnant </a:t>
            </a:r>
            <a:endParaRPr lang="en-US" altLang="en-US" sz="3600" smtClean="0">
              <a:latin typeface="Arial" charset="0"/>
            </a:endParaRP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04159883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833443"/>
            <a:ext cx="10972800" cy="720725"/>
          </a:xfrm>
        </p:spPr>
        <p:txBody>
          <a:bodyPr/>
          <a:lstStyle/>
          <a:p>
            <a:pPr marL="0" indent="0" eaLnBrk="1" hangingPunct="1"/>
            <a:r>
              <a:rPr lang="en-GB" altLang="en-US" sz="2600" smtClean="0"/>
              <a:t>Think of a Plus, a Minus and an Interesting point about this statement:</a:t>
            </a:r>
          </a:p>
        </p:txBody>
      </p:sp>
      <p:sp>
        <p:nvSpPr>
          <p:cNvPr id="115715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334437" y="1662113"/>
            <a:ext cx="11233151" cy="647700"/>
          </a:xfrm>
        </p:spPr>
        <p:txBody>
          <a:bodyPr lIns="91440"/>
          <a:lstStyle/>
          <a:p>
            <a:pPr marL="174625" indent="0"/>
            <a:r>
              <a:rPr lang="en-GB" altLang="en-US" sz="2600" smtClean="0"/>
              <a:t>Fewer sperm cells should be released from the testes.</a:t>
            </a:r>
          </a:p>
        </p:txBody>
      </p:sp>
      <p:sp>
        <p:nvSpPr>
          <p:cNvPr id="11571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5719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589261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833443"/>
            <a:ext cx="10972800" cy="720725"/>
          </a:xfrm>
        </p:spPr>
        <p:txBody>
          <a:bodyPr/>
          <a:lstStyle/>
          <a:p>
            <a:pPr marL="0" indent="0" eaLnBrk="1" hangingPunct="1"/>
            <a:r>
              <a:rPr lang="en-GB" altLang="en-US" sz="2600" smtClean="0"/>
              <a:t>Think of a Plus, a Minus and an Interesting point about this statement:</a:t>
            </a:r>
          </a:p>
        </p:txBody>
      </p:sp>
      <p:sp>
        <p:nvSpPr>
          <p:cNvPr id="109571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334435" y="1662113"/>
            <a:ext cx="11137900" cy="647700"/>
          </a:xfrm>
        </p:spPr>
        <p:txBody>
          <a:bodyPr lIns="91440"/>
          <a:lstStyle/>
          <a:p>
            <a:pPr marL="174625" indent="0"/>
            <a:r>
              <a:rPr lang="en-GB" altLang="en-US" sz="2600" smtClean="0"/>
              <a:t>Fewer sperm cells should be released from the testes.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334435" y="2386013"/>
            <a:ext cx="10945284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324643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365442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406241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4470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4927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5384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5842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6299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  <a:cs typeface="Arial" charset="0"/>
              </a:rPr>
              <a:t>Plus: </a:t>
            </a:r>
            <a:r>
              <a:rPr lang="en-GB" altLang="en-US" smtClean="0">
                <a:solidFill>
                  <a:srgbClr val="000000"/>
                </a:solidFill>
                <a:cs typeface="Arial" charset="0"/>
              </a:rPr>
              <a:t>Less energy would be required to make fewer sperm cells.</a:t>
            </a:r>
          </a:p>
          <a:p>
            <a:pPr fontAlgn="base"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  <a:cs typeface="Arial" charset="0"/>
              </a:rPr>
              <a:t>Minus: </a:t>
            </a:r>
            <a:r>
              <a:rPr lang="en-GB" altLang="en-US" smtClean="0">
                <a:solidFill>
                  <a:srgbClr val="000000"/>
                </a:solidFill>
                <a:cs typeface="Arial" charset="0"/>
              </a:rPr>
              <a:t>Fewer sperm cells would reduce the chance of fertilising an egg cell.</a:t>
            </a:r>
          </a:p>
          <a:p>
            <a:pPr fontAlgn="base"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  <a:cs typeface="Arial" charset="0"/>
              </a:rPr>
              <a:t>Interesting: </a:t>
            </a:r>
            <a:r>
              <a:rPr lang="en-GB" altLang="en-US" smtClean="0">
                <a:solidFill>
                  <a:srgbClr val="000000"/>
                </a:solidFill>
                <a:cs typeface="Arial" charset="0"/>
              </a:rPr>
              <a:t>What is a low sperm count? A man produces about 1500 sperm cells per second. But some men have low sperm counts.</a:t>
            </a:r>
          </a:p>
        </p:txBody>
      </p:sp>
      <p:sp>
        <p:nvSpPr>
          <p:cNvPr id="109575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957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8412962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9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5"/>
                  </p:tgtEl>
                </p:cond>
              </p:nextCondLst>
            </p:seq>
          </p:childTnLst>
        </p:cTn>
      </p:par>
    </p:tnLst>
    <p:bldLst>
      <p:bldP spid="2" grpId="0" build="p"/>
      <p:bldP spid="1095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833443"/>
            <a:ext cx="10972800" cy="720725"/>
          </a:xfrm>
        </p:spPr>
        <p:txBody>
          <a:bodyPr/>
          <a:lstStyle/>
          <a:p>
            <a:pPr marL="0" indent="0" eaLnBrk="1" hangingPunct="1"/>
            <a:r>
              <a:rPr lang="en-GB" altLang="en-US" sz="2600" smtClean="0"/>
              <a:t>Think of a Plus, a Minus and an Interesting point about this statement:</a:t>
            </a:r>
          </a:p>
        </p:txBody>
      </p:sp>
      <p:sp>
        <p:nvSpPr>
          <p:cNvPr id="114691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334437" y="1662113"/>
            <a:ext cx="10943167" cy="865187"/>
          </a:xfrm>
        </p:spPr>
        <p:txBody>
          <a:bodyPr lIns="91440"/>
          <a:lstStyle/>
          <a:p>
            <a:pPr marL="541338" indent="0"/>
            <a:r>
              <a:rPr lang="en-GB" altLang="en-US" sz="2800" smtClean="0"/>
              <a:t>Egg cells should be able to grow into embryos without being fertilised.</a:t>
            </a:r>
          </a:p>
        </p:txBody>
      </p:sp>
      <p:sp>
        <p:nvSpPr>
          <p:cNvPr id="11469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4695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8379188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833443"/>
            <a:ext cx="10972800" cy="720725"/>
          </a:xfrm>
        </p:spPr>
        <p:txBody>
          <a:bodyPr/>
          <a:lstStyle/>
          <a:p>
            <a:pPr marL="0" indent="0" eaLnBrk="1" hangingPunct="1"/>
            <a:r>
              <a:rPr lang="en-GB" altLang="en-US" sz="2600" smtClean="0"/>
              <a:t>Think of a Plus, a Minus and an Interesting point about this statement</a:t>
            </a:r>
            <a:r>
              <a:rPr lang="en-GB" altLang="en-US" smtClean="0"/>
              <a:t>:</a:t>
            </a:r>
          </a:p>
        </p:txBody>
      </p:sp>
      <p:sp>
        <p:nvSpPr>
          <p:cNvPr id="110595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334437" y="1662118"/>
            <a:ext cx="10943167" cy="974725"/>
          </a:xfrm>
        </p:spPr>
        <p:txBody>
          <a:bodyPr lIns="91440"/>
          <a:lstStyle/>
          <a:p>
            <a:pPr marL="541338" indent="0"/>
            <a:r>
              <a:rPr lang="en-GB" altLang="en-US" sz="2800" smtClean="0"/>
              <a:t>Egg cells should be able to grow into embryos without being fertilised.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334433" y="2636843"/>
            <a:ext cx="11474451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324643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365442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406241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4470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4927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5384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5842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6299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2300" b="1" smtClean="0">
                <a:solidFill>
                  <a:srgbClr val="000000"/>
                </a:solidFill>
                <a:cs typeface="Arial" charset="0"/>
              </a:rPr>
              <a:t>Plus: </a:t>
            </a:r>
            <a:r>
              <a:rPr lang="en-GB" altLang="en-US" sz="2300" smtClean="0">
                <a:solidFill>
                  <a:srgbClr val="000000"/>
                </a:solidFill>
                <a:cs typeface="Arial" charset="0"/>
              </a:rPr>
              <a:t>No energy wasted on sex. No need to find a partner.</a:t>
            </a:r>
          </a:p>
          <a:p>
            <a:pPr fontAlgn="base">
              <a:spcAft>
                <a:spcPct val="0"/>
              </a:spcAft>
            </a:pPr>
            <a:r>
              <a:rPr lang="en-GB" altLang="en-US" sz="2300" b="1" smtClean="0">
                <a:solidFill>
                  <a:srgbClr val="000000"/>
                </a:solidFill>
                <a:cs typeface="Arial" charset="0"/>
              </a:rPr>
              <a:t>Minus: </a:t>
            </a:r>
            <a:r>
              <a:rPr lang="en-GB" altLang="en-US" sz="2300" smtClean="0">
                <a:solidFill>
                  <a:srgbClr val="000000"/>
                </a:solidFill>
                <a:cs typeface="Arial" charset="0"/>
              </a:rPr>
              <a:t>The offspring would all be clones of the parent and eventually the whole population would be female.</a:t>
            </a:r>
          </a:p>
          <a:p>
            <a:pPr fontAlgn="base">
              <a:spcAft>
                <a:spcPct val="0"/>
              </a:spcAft>
            </a:pPr>
            <a:r>
              <a:rPr lang="en-GB" altLang="en-US" sz="2300" b="1" smtClean="0">
                <a:solidFill>
                  <a:srgbClr val="000000"/>
                </a:solidFill>
                <a:cs typeface="Arial" charset="0"/>
              </a:rPr>
              <a:t>Interesting: </a:t>
            </a:r>
            <a:r>
              <a:rPr lang="en-GB" altLang="en-US" sz="2300" smtClean="0">
                <a:solidFill>
                  <a:srgbClr val="000000"/>
                </a:solidFill>
                <a:cs typeface="Arial" charset="0"/>
              </a:rPr>
              <a:t>Can this be done? Does this happen in some animals? The development of an egg without fertilisation does occur in some animals and is called parthenogenesis.</a:t>
            </a:r>
            <a:br>
              <a:rPr lang="en-GB" altLang="en-US" sz="2300" smtClean="0">
                <a:solidFill>
                  <a:srgbClr val="000000"/>
                </a:solidFill>
                <a:cs typeface="Arial" charset="0"/>
              </a:rPr>
            </a:br>
            <a:r>
              <a:rPr lang="en-GB" altLang="en-US" sz="2300" smtClean="0">
                <a:solidFill>
                  <a:srgbClr val="000000"/>
                </a:solidFill>
                <a:cs typeface="Arial" charset="0"/>
              </a:rPr>
              <a:t>An example is the New Mexico whiptail – an</a:t>
            </a:r>
            <a:br>
              <a:rPr lang="en-GB" altLang="en-US" sz="2300" smtClean="0">
                <a:solidFill>
                  <a:srgbClr val="000000"/>
                </a:solidFill>
                <a:cs typeface="Arial" charset="0"/>
              </a:rPr>
            </a:br>
            <a:r>
              <a:rPr lang="en-GB" altLang="en-US" sz="2300" smtClean="0">
                <a:solidFill>
                  <a:srgbClr val="000000"/>
                </a:solidFill>
                <a:cs typeface="Arial" charset="0"/>
              </a:rPr>
              <a:t>all-female species.</a:t>
            </a:r>
          </a:p>
        </p:txBody>
      </p:sp>
      <p:sp>
        <p:nvSpPr>
          <p:cNvPr id="1105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059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0487991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8"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7" y="762005"/>
            <a:ext cx="11233151" cy="720725"/>
          </a:xfrm>
        </p:spPr>
        <p:txBody>
          <a:bodyPr/>
          <a:lstStyle/>
          <a:p>
            <a:pPr eaLnBrk="1" hangingPunct="1"/>
            <a:r>
              <a:rPr lang="en-GB" altLang="en-US" sz="2600" smtClean="0"/>
              <a:t>Consider all the possible answers to this statement:</a:t>
            </a:r>
          </a:p>
        </p:txBody>
      </p:sp>
      <p:sp>
        <p:nvSpPr>
          <p:cNvPr id="113667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334437" y="1557338"/>
            <a:ext cx="109431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63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2800" smtClean="0">
                <a:cs typeface="Arial" charset="0"/>
              </a:rPr>
              <a:t>Why might a woman not get pregnant?</a:t>
            </a:r>
          </a:p>
        </p:txBody>
      </p:sp>
      <p:sp>
        <p:nvSpPr>
          <p:cNvPr id="11367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367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4062639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fertilisation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plants/animals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internal fertilisation requires the sperm to be placed inside the </a:t>
            </a:r>
            <a:r>
              <a:rPr lang="en-GB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females/males.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mammals </a:t>
            </a:r>
            <a:r>
              <a:rPr lang="en-GB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Males/females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penis for this purpose.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745356" y="230222"/>
            <a:ext cx="3608445" cy="967991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Correct your work using green pens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43630" y="2015413"/>
            <a:ext cx="1287625" cy="18661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96830" y="2466425"/>
            <a:ext cx="1287625" cy="18661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5113" y="3644866"/>
            <a:ext cx="1657739" cy="18662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7" y="762005"/>
            <a:ext cx="11233151" cy="720725"/>
          </a:xfrm>
        </p:spPr>
        <p:txBody>
          <a:bodyPr/>
          <a:lstStyle/>
          <a:p>
            <a:pPr eaLnBrk="1" hangingPunct="1"/>
            <a:r>
              <a:rPr lang="en-GB" altLang="en-US" sz="2600" smtClean="0"/>
              <a:t>Consider all the possible answers to this statement:</a:t>
            </a:r>
          </a:p>
        </p:txBody>
      </p:sp>
      <p:sp>
        <p:nvSpPr>
          <p:cNvPr id="111619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334437" y="2386015"/>
            <a:ext cx="1094316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mtClean="0">
                <a:solidFill>
                  <a:srgbClr val="000000"/>
                </a:solidFill>
                <a:cs typeface="Arial" charset="0"/>
              </a:rPr>
              <a:t>She has not produced an egg.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mtClean="0">
                <a:solidFill>
                  <a:srgbClr val="000000"/>
                </a:solidFill>
                <a:cs typeface="Arial" charset="0"/>
              </a:rPr>
              <a:t>The sperm did not reach the egg.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mtClean="0">
                <a:solidFill>
                  <a:srgbClr val="000000"/>
                </a:solidFill>
                <a:cs typeface="Arial" charset="0"/>
              </a:rPr>
              <a:t>She did not have sex at the right time of the month.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mtClean="0">
                <a:solidFill>
                  <a:srgbClr val="000000"/>
                </a:solidFill>
                <a:cs typeface="Arial" charset="0"/>
              </a:rPr>
              <a:t>She did not have sex.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mtClean="0">
                <a:solidFill>
                  <a:srgbClr val="000000"/>
                </a:solidFill>
                <a:cs typeface="Arial" charset="0"/>
              </a:rPr>
              <a:t>She has something wrong with her oviducts.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mtClean="0">
                <a:solidFill>
                  <a:srgbClr val="000000"/>
                </a:solidFill>
                <a:cs typeface="Arial" charset="0"/>
              </a:rPr>
              <a:t>Her partner is not producing sperm cells.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mtClean="0">
                <a:solidFill>
                  <a:srgbClr val="000000"/>
                </a:solidFill>
                <a:cs typeface="Arial" charset="0"/>
              </a:rPr>
              <a:t>She is taking contraceptives.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mtClean="0">
                <a:solidFill>
                  <a:srgbClr val="000000"/>
                </a:solidFill>
                <a:cs typeface="Arial" charset="0"/>
              </a:rPr>
              <a:t>Her partner is using a condom.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334437" y="1557338"/>
            <a:ext cx="109431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63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2800" smtClean="0">
                <a:cs typeface="Arial" charset="0"/>
              </a:rPr>
              <a:t>Why might a woman not get pregnant?</a:t>
            </a:r>
          </a:p>
        </p:txBody>
      </p:sp>
      <p:sp>
        <p:nvSpPr>
          <p:cNvPr id="111623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162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40785948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1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3"/>
                  </p:tgtEl>
                </p:cond>
              </p:nextCondLst>
            </p:seq>
          </p:childTnLst>
        </p:cTn>
      </p:par>
    </p:tnLst>
    <p:bldLst>
      <p:bldP spid="61443" grpId="0" build="p"/>
      <p:bldP spid="1116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762005"/>
            <a:ext cx="10972800" cy="720725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Which is the odd one out in this list?</a:t>
            </a:r>
          </a:p>
        </p:txBody>
      </p:sp>
      <p:sp>
        <p:nvSpPr>
          <p:cNvPr id="112643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334437" y="1665291"/>
            <a:ext cx="109431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22288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820738" indent="-28575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228725" indent="-22860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636713" indent="-22860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057400" indent="-228600" defTabSz="522288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146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29718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4290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8862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800" smtClean="0">
                <a:cs typeface="Arial" charset="0"/>
              </a:rPr>
              <a:t>Sperm cell        Egg cell        Semen</a:t>
            </a:r>
          </a:p>
        </p:txBody>
      </p:sp>
      <p:sp>
        <p:nvSpPr>
          <p:cNvPr id="11264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2647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24421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12648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End show</a:t>
            </a:r>
          </a:p>
        </p:txBody>
      </p:sp>
    </p:spTree>
    <p:extLst>
      <p:ext uri="{BB962C8B-B14F-4D97-AF65-F5344CB8AC3E}">
        <p14:creationId xmlns:p14="http://schemas.microsoft.com/office/powerpoint/2010/main" val="31575498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762005"/>
            <a:ext cx="10972800" cy="720725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Which is the odd one out in this list?</a:t>
            </a:r>
          </a:p>
        </p:txBody>
      </p:sp>
      <p:sp>
        <p:nvSpPr>
          <p:cNvPr id="99331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334437" y="2386013"/>
            <a:ext cx="1094316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1338" indent="-541338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1006475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4144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82245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230438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687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3144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602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4059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800" smtClean="0">
                <a:solidFill>
                  <a:srgbClr val="000000"/>
                </a:solidFill>
                <a:cs typeface="Arial" charset="0"/>
              </a:rPr>
              <a:t>Semen, as the other two are both gametes.</a:t>
            </a:r>
          </a:p>
          <a:p>
            <a:pPr fontAlgn="base">
              <a:spcAft>
                <a:spcPct val="0"/>
              </a:spcAft>
            </a:pPr>
            <a:endParaRPr lang="en-GB" altLang="en-US" sz="140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800" smtClean="0">
                <a:solidFill>
                  <a:srgbClr val="000000"/>
                </a:solidFill>
                <a:cs typeface="Arial" charset="0"/>
              </a:rPr>
              <a:t>Egg cell, as the other two are both associated with males.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334437" y="1665291"/>
            <a:ext cx="109431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22288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820738" indent="-28575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228725" indent="-22860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636713" indent="-22860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057400" indent="-228600" defTabSz="522288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146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29718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4290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8862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800" smtClean="0">
                <a:cs typeface="Arial" charset="0"/>
              </a:rPr>
              <a:t>Sperm cell        Egg cell        Semen</a:t>
            </a:r>
          </a:p>
        </p:txBody>
      </p:sp>
      <p:sp>
        <p:nvSpPr>
          <p:cNvPr id="9933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9339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24421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99340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End show</a:t>
            </a:r>
          </a:p>
        </p:txBody>
      </p:sp>
    </p:spTree>
    <p:extLst>
      <p:ext uri="{BB962C8B-B14F-4D97-AF65-F5344CB8AC3E}">
        <p14:creationId xmlns:p14="http://schemas.microsoft.com/office/powerpoint/2010/main" val="12548650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9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8"/>
                  </p:tgtEl>
                </p:cond>
              </p:nextCondLst>
            </p:seq>
          </p:childTnLst>
        </p:cTn>
      </p:par>
    </p:tnLst>
    <p:bldLst>
      <p:bldP spid="61443" grpId="0" build="p"/>
      <p:bldP spid="993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Sexual intercourse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175"/>
            <a:ext cx="12192000" cy="5396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sexual intercourse, a man’s penis becomes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erect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means the man’s penis fills with blood and hardens. 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sexual intercourse,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penis is inserted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into the vagina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Eventually, the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 is released into the vagina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This is called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ejaculation. </a:t>
            </a:r>
            <a:endParaRPr lang="en-GB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is an erection?</a:t>
            </a:r>
            <a:r>
              <a:rPr lang="en-GB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ejaculation?</a:t>
            </a: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Answer the questions below in full sentences.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5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What is an erection?</a:t>
            </a:r>
            <a:r>
              <a:rPr lang="en-GB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 erection happens when a mans penis fills with blood.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What is ejaculation?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Ejaculation is when semen is pumped out </a:t>
            </a:r>
            <a:r>
              <a:rPr lang="en-GB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	the penis.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7745356" y="230222"/>
            <a:ext cx="3608445" cy="967991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Correct your work using green pens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20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067" y="971308"/>
            <a:ext cx="7744408" cy="70851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Semen is released into the vagina (ejaculation). </a:t>
            </a: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flow diagram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smtClean="0">
                <a:latin typeface="Arial" panose="020B0604020202020204" pitchFamily="34" charset="0"/>
                <a:cs typeface="Arial" panose="020B0604020202020204" pitchFamily="34" charset="0"/>
              </a:rPr>
              <a:t>Sexual intercourse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074689" y="1384965"/>
            <a:ext cx="366227" cy="55050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14467" y="1935471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Semen is sucked through the cervix.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5074689" y="2403248"/>
            <a:ext cx="366227" cy="55050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22884" y="2953754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Small movements of the </a:t>
            </a:r>
            <a:r>
              <a:rPr lang="en-GB" smtClean="0"/>
              <a:t>uterus wall carry </a:t>
            </a:r>
            <a:r>
              <a:rPr lang="en-GB" dirty="0" smtClean="0"/>
              <a:t>the semen to the oviducts.</a:t>
            </a: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>
            <a:off x="5122117" y="3387011"/>
            <a:ext cx="366227" cy="55050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87507" y="3926630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Sperm swims along the oviducts.</a:t>
            </a:r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>
            <a:off x="5132617" y="4307319"/>
            <a:ext cx="366227" cy="55050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46600" y="4886753"/>
            <a:ext cx="7744408" cy="708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If a sperm cell meets an egg ,fertilisation can occur.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7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https://www.twig-world.com/film/glossary/fertilisation-260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www.youtube.com/results?search_query=fertilisation+ks3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Watch the video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81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Fertilisation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" y="1079175"/>
            <a:ext cx="5934271" cy="53962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the sperm cell meets an egg cell , sperm can burrow into and fuse with the egg cell. This is called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fertilisation.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fertilisation, the nuclei of the sperm cell and egg cell fuse together and form a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fertilised egg cell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(also called a zygote).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means the fertilised egg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GB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mother and father. The baby will have features from both parents.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24" y="1087924"/>
            <a:ext cx="4084637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8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Implantation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3" t="13776" r="13371" b="15306"/>
          <a:stretch/>
        </p:blipFill>
        <p:spPr bwMode="auto">
          <a:xfrm>
            <a:off x="1511563" y="1418256"/>
            <a:ext cx="8640148" cy="518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5657" y="1418257"/>
            <a:ext cx="1343608" cy="93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Stick the diagram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54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Biolog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3C300"/>
      </a:accent1>
      <a:accent2>
        <a:srgbClr val="636825"/>
      </a:accent2>
      <a:accent3>
        <a:srgbClr val="FFFFFF"/>
      </a:accent3>
      <a:accent4>
        <a:srgbClr val="000000"/>
      </a:accent4>
      <a:accent5>
        <a:srgbClr val="DBD600"/>
      </a:accent5>
      <a:accent6>
        <a:srgbClr val="444719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1441</Words>
  <Application>Microsoft Office PowerPoint</Application>
  <PresentationFormat>Widescreen</PresentationFormat>
  <Paragraphs>197</Paragraphs>
  <Slides>32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Comic Sans MS</vt:lpstr>
      <vt:lpstr>Wingdings</vt:lpstr>
      <vt:lpstr>Wingdings 2</vt:lpstr>
      <vt:lpstr>Office Theme</vt:lpstr>
      <vt:lpstr>5_Default Design</vt:lpstr>
      <vt:lpstr>4_Default Design</vt:lpstr>
      <vt:lpstr>3_Default Design</vt:lpstr>
      <vt:lpstr>6_Default Design</vt:lpstr>
      <vt:lpstr>7_Default Design</vt:lpstr>
      <vt:lpstr>8_Default Design</vt:lpstr>
      <vt:lpstr>9_Default Design</vt:lpstr>
      <vt:lpstr>2_Default Design</vt:lpstr>
      <vt:lpstr>10_Default Design</vt:lpstr>
      <vt:lpstr>11_Default Design</vt:lpstr>
      <vt:lpstr>PowerPoint Presentation</vt:lpstr>
      <vt:lpstr>Internal fertilisation</vt:lpstr>
      <vt:lpstr>Internal fertilisation</vt:lpstr>
      <vt:lpstr>Sexual intercourse </vt:lpstr>
      <vt:lpstr>PowerPoint Presentation</vt:lpstr>
      <vt:lpstr>PowerPoint Presentation</vt:lpstr>
      <vt:lpstr>PowerPoint Presentation</vt:lpstr>
      <vt:lpstr>Fertilisation</vt:lpstr>
      <vt:lpstr>Implantation</vt:lpstr>
      <vt:lpstr>Implantation</vt:lpstr>
      <vt:lpstr>Implantation</vt:lpstr>
      <vt:lpstr>Pregnancy</vt:lpstr>
      <vt:lpstr>Pregnancy</vt:lpstr>
      <vt:lpstr>Pregnancy</vt:lpstr>
      <vt:lpstr>The placenta</vt:lpstr>
      <vt:lpstr>PowerPoint Presentation</vt:lpstr>
      <vt:lpstr>PowerPoint Presentation</vt:lpstr>
      <vt:lpstr>PowerPoint Presentation</vt:lpstr>
      <vt:lpstr>How do we get twins?</vt:lpstr>
      <vt:lpstr>Making twins</vt:lpstr>
      <vt:lpstr>Making twins</vt:lpstr>
      <vt:lpstr>Objectives</vt:lpstr>
      <vt:lpstr>Objectives</vt:lpstr>
      <vt:lpstr>Thinking skills</vt:lpstr>
      <vt:lpstr>Think of a Plus, a Minus and an Interesting point about this statement:</vt:lpstr>
      <vt:lpstr>Think of a Plus, a Minus and an Interesting point about this statement:</vt:lpstr>
      <vt:lpstr>Think of a Plus, a Minus and an Interesting point about this statement:</vt:lpstr>
      <vt:lpstr>Think of a Plus, a Minus and an Interesting point about this statement:</vt:lpstr>
      <vt:lpstr>Consider all the possible answers to this statement:</vt:lpstr>
      <vt:lpstr>Consider all the possible answers to this statement:</vt:lpstr>
      <vt:lpstr>Which is the odd one out in this list?</vt:lpstr>
      <vt:lpstr>Which is the odd one out in this list?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Emrith-Small</dc:creator>
  <cp:lastModifiedBy>H Emrith-Small</cp:lastModifiedBy>
  <cp:revision>115</cp:revision>
  <dcterms:created xsi:type="dcterms:W3CDTF">2018-07-05T13:04:35Z</dcterms:created>
  <dcterms:modified xsi:type="dcterms:W3CDTF">2019-01-25T13:23:45Z</dcterms:modified>
</cp:coreProperties>
</file>