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11" r:id="rId5"/>
    <p:sldMasterId id="2147483747" r:id="rId6"/>
    <p:sldMasterId id="2147483771" r:id="rId7"/>
    <p:sldMasterId id="2147483783" r:id="rId8"/>
    <p:sldMasterId id="2147483796" r:id="rId9"/>
  </p:sldMasterIdLst>
  <p:notesMasterIdLst>
    <p:notesMasterId r:id="rId32"/>
  </p:notesMasterIdLst>
  <p:sldIdLst>
    <p:sldId id="256" r:id="rId10"/>
    <p:sldId id="317" r:id="rId11"/>
    <p:sldId id="324" r:id="rId12"/>
    <p:sldId id="325" r:id="rId13"/>
    <p:sldId id="326" r:id="rId14"/>
    <p:sldId id="328" r:id="rId15"/>
    <p:sldId id="306" r:id="rId16"/>
    <p:sldId id="308" r:id="rId17"/>
    <p:sldId id="307" r:id="rId18"/>
    <p:sldId id="323" r:id="rId19"/>
    <p:sldId id="329" r:id="rId20"/>
    <p:sldId id="303" r:id="rId21"/>
    <p:sldId id="316" r:id="rId22"/>
    <p:sldId id="330" r:id="rId23"/>
    <p:sldId id="277" r:id="rId24"/>
    <p:sldId id="318" r:id="rId25"/>
    <p:sldId id="332" r:id="rId26"/>
    <p:sldId id="319" r:id="rId27"/>
    <p:sldId id="320" r:id="rId28"/>
    <p:sldId id="321" r:id="rId29"/>
    <p:sldId id="331" r:id="rId30"/>
    <p:sldId id="322" r:id="rId3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CC0000"/>
    <a:srgbClr val="FFCC00"/>
    <a:srgbClr val="CC99FF"/>
    <a:srgbClr val="CCECFF"/>
    <a:srgbClr val="6699FF"/>
    <a:srgbClr val="66FF66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10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047FF-82DF-4047-8B8C-B2B43DFA3F78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FA946-96D3-4D6E-B846-4BFDA4E73D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187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FA946-96D3-4D6E-B846-4BFDA4E73D6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863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93CDFC-0183-4459-B46C-F2EC9CD0E2F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61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4FA946-96D3-4D6E-B846-4BFDA4E73D6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74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93CDFC-0183-4459-B46C-F2EC9CD0E2F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656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93CDFC-0183-4459-B46C-F2EC9CD0E2F0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4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323171-B5DA-45A3-A4CA-9DD4A3DA386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4725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BA479-E596-475E-92AC-8D85B588709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0495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6EFE8A-31EC-4577-ABB2-BDD9CA402CF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933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B4FFC0-FD94-4726-9E07-8C3B5487934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876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40B435-2E8E-40DA-91A4-AD955E8525C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6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D5933-565A-4C7D-B3A7-27808BA3DEE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525CD-D200-469E-8E70-BD4706F299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B9D64-526C-4441-B4C5-5A4D456BA57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2AE7C-16DD-4EB9-93F0-E6A6EABED2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5AA8B-D5F4-4D55-8CF0-48BE451B02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4F09A-4EEA-409D-9EB5-49A8E5225F6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DF392-EE9C-4177-BBB0-745E40BE7E8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F884F-49DE-421A-9B0A-76AE349E3F2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F915E-BB49-443D-8E65-6D48DBFF4B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A7C12-098A-46E6-BB2A-BE14A48C351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297FA-AB37-4676-AEC6-3318863037D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44A6D-13AB-4D24-999F-D426BA35F1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5162D-3B70-4DF1-96C2-A9DEB0ACB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7435E-A079-4C57-8EE3-E128A979FED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DF578-DEF9-4C37-B934-D8F1AB486F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84C6C-9C51-4BCF-B436-775975C2A1D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B000E-05B9-4DB4-BC2B-AE5D9209428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F5CB1-0938-410B-A8D5-58B661B7BB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1B4CC-3F69-4737-A06E-2EA7466A9F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08ADC-2AC2-4DB3-AFDB-69E49DC38B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02E8C-E1BA-4044-89C2-5CFE3765B3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97979-2050-4812-B829-9948F46F1F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97393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065474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000"/>
            <a:ext cx="8229600" cy="486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383620"/>
            <a:ext cx="8207375" cy="3178857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998616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329866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000"/>
            <a:ext cx="8229600" cy="48605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7" y="1385102"/>
            <a:ext cx="4027487" cy="323286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5102"/>
            <a:ext cx="4027488" cy="3232863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6165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000"/>
            <a:ext cx="8229600" cy="4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9850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23679"/>
            <a:ext cx="4040188" cy="267094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389850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923679"/>
            <a:ext cx="4041775" cy="267094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87134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000"/>
            <a:ext cx="8229600" cy="486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4132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0171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27534"/>
            <a:ext cx="3008313" cy="687456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7625"/>
            <a:ext cx="3008313" cy="31569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27535"/>
            <a:ext cx="5111750" cy="396708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0945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73782"/>
            <a:ext cx="5486400" cy="3086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818296"/>
            <a:ext cx="5486400" cy="373634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191930"/>
            <a:ext cx="5486400" cy="4372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5796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000"/>
            <a:ext cx="8229600" cy="486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4" y="1275607"/>
            <a:ext cx="8207375" cy="3286869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493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1542"/>
            <a:ext cx="2057400" cy="3880935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1542"/>
            <a:ext cx="6019800" cy="388093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28026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2000"/>
            <a:ext cx="8229600" cy="4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4" y="1350001"/>
            <a:ext cx="8207375" cy="32328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508677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02000"/>
            <a:ext cx="8229600" cy="486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4" y="1383620"/>
            <a:ext cx="8207375" cy="31788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D16B31"/>
                </a:solidFill>
              </a:defRPr>
            </a:lvl1pPr>
            <a:lvl2pPr marL="342900" indent="0">
              <a:buFontTx/>
              <a:buNone/>
              <a:defRPr>
                <a:solidFill>
                  <a:srgbClr val="D16B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363657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271463" indent="-271463" algn="l">
              <a:defRPr sz="1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4" y="1383620"/>
            <a:ext cx="8207375" cy="317885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rgbClr val="D16B31"/>
                </a:solidFill>
              </a:defRPr>
            </a:lvl1pPr>
            <a:lvl2pPr marL="342900" indent="0">
              <a:buFontTx/>
              <a:buNone/>
              <a:defRPr>
                <a:solidFill>
                  <a:srgbClr val="D16B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40642150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081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51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1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5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892" indent="0">
              <a:buNone/>
              <a:defRPr sz="1500"/>
            </a:lvl2pPr>
            <a:lvl3pPr marL="685783" indent="0">
              <a:buNone/>
              <a:defRPr sz="1350"/>
            </a:lvl3pPr>
            <a:lvl4pPr marL="1028675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8" indent="0">
              <a:buNone/>
              <a:defRPr sz="1200"/>
            </a:lvl7pPr>
            <a:lvl8pPr marL="2400240" indent="0">
              <a:buNone/>
              <a:defRPr sz="1200"/>
            </a:lvl8pPr>
            <a:lvl9pPr marL="2743132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12235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1799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7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45" y="1260872"/>
            <a:ext cx="3868737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45" y="1878806"/>
            <a:ext cx="3868737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7591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96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3208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50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81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50" y="1543051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23059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50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81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50" y="1543051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87766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1770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6838" y="40481"/>
            <a:ext cx="2068512" cy="45922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9720" y="40481"/>
            <a:ext cx="6054725" cy="45922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543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5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7298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2331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9090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30445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764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73927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77682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6327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38897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426" y="40481"/>
            <a:ext cx="2111375" cy="45541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9713" y="40481"/>
            <a:ext cx="6183312" cy="45541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62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D5214E-CE25-4F9A-981D-EAC5D542721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169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0F534F-76C3-4B9E-B6EF-230C452842F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0037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AE9D5D-4D10-4D60-94EE-46FE178FC78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1854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54D01B-1D3C-424A-8B1E-DF67A92E54F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6936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A626C4-0473-4A6B-A5B3-B2D2778B6D0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9087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3BEE87-1DA5-4A85-87BE-3D1B1A536FE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138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23673F-CABA-4327-9C17-1A4C9507033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646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2169EF-1B8D-4064-998A-1B2151E3EF5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66513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998DEF-9D02-400D-9C19-6D179C03847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1234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5BAAFD-8ABC-42DE-A185-473A176C4BF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11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4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8A01D8-CBD6-4A30-8D08-B42F4762E62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4536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58C61-ECAD-4972-B3D9-D1B0308A9E2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175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CA0989-4A3B-445C-9AAD-36BDB0A4D7D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782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47C90C-58D7-4729-94A9-9AE3EB19BE8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033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459661-AB65-4F6F-B730-E305A95881E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6819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5DCE15-B28E-43AE-B171-FBD2A18E019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268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059CFB-E310-4EB8-8D74-C33F8E8084B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1425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A4F1B7-6098-4923-B9F8-375CC6B9DE8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38335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368D46-563C-4BCC-9EAB-E1BBC432994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1717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0CAE1-E88B-48CF-8027-5CD86827EF0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13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623003-5513-403C-A1DE-3B5906AF921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0133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D8D9C3-9679-4937-AC96-9A465C61AFC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031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9E4D29-F445-4711-A43B-1A79CD1C520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17650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072DE2-36C4-4619-972B-8729867D406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4458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670841-13BC-4C4A-9368-4A54FAFD32F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46319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32540-03FC-44D3-9BF8-BD6CBA62DD2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23439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9A8DFD-5E46-479F-AA15-0D317F8968D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27247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E937C3-C372-4EC1-ADD1-78C8242143E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2556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CB7D37-695F-4541-9A78-CD142B41570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5727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F68F7F-4A9B-4BE2-B896-D3D6E67E2CE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32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35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4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5826C-B2C0-415D-B384-C8AB22EEAFB5}" type="datetimeFigureOut">
              <a:rPr lang="en-GB" smtClean="0"/>
              <a:pPr/>
              <a:t>29/03/2019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63D7F-6036-4556-818C-893227B7575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FDBC6E-BF75-4E65-A433-DF49E664D237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77A942-331B-4968-B01E-5769009A130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783"/>
            <a:ext cx="9144000" cy="513845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02001"/>
            <a:ext cx="8229600" cy="486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85106"/>
            <a:ext cx="8229600" cy="3229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763688" y="91800"/>
            <a:ext cx="1008112" cy="2700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1800" b="1" dirty="0"/>
              <a:t>CP1a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129247"/>
            <a:ext cx="5698976" cy="2715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1350" b="0" i="0" u="none" strike="noStrike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Vectors and scalars</a:t>
            </a:r>
            <a:r>
              <a:rPr lang="en-GB" sz="1500" dirty="0"/>
              <a:t> </a:t>
            </a:r>
            <a:endParaRPr lang="en-GB" sz="1500" b="0" dirty="0"/>
          </a:p>
        </p:txBody>
      </p:sp>
      <p:pic>
        <p:nvPicPr>
          <p:cNvPr id="18" name="Picture 17" descr="(c) Pearson Education Ltd 2015. Copying permitted for purchasing institution only. This material is not copyright free.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" y="4848143"/>
            <a:ext cx="9144000" cy="29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0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ransition>
    <p:sndAc>
      <p:stSnd>
        <p:snd r:embed="rId16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D16B3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Verdana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Wingdings" pitchFamily="2" charset="2"/>
        <a:defRPr sz="18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Wingdings" pitchFamily="2" charset="2"/>
        <a:defRPr sz="18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Wingdings" pitchFamily="2" charset="2"/>
        <a:defRPr sz="18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Wingdings" pitchFamily="2" charset="2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 descr="slide_backgroun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" y="11"/>
            <a:ext cx="9140825" cy="514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1" name="Text Box 3"/>
          <p:cNvSpPr txBox="1">
            <a:spLocks noChangeArrowheads="1"/>
          </p:cNvSpPr>
          <p:nvPr userDrawn="1"/>
        </p:nvSpPr>
        <p:spPr bwMode="auto">
          <a:xfrm>
            <a:off x="896948" y="4991111"/>
            <a:ext cx="655637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FAB59FCC-0A3A-46DF-A152-5F287C56295E}" type="slidenum">
              <a:rPr lang="en-GB" altLang="en-US" sz="750" b="0">
                <a:solidFill>
                  <a:srgbClr val="5B0091"/>
                </a:solidFill>
                <a:cs typeface="Arial" panose="020B0604020202020204" pitchFamily="34" charset="0"/>
              </a:rPr>
              <a:pPr>
                <a:spcBef>
                  <a:spcPct val="50000"/>
                </a:spcBef>
              </a:pPr>
              <a:t>‹#›</a:t>
            </a:fld>
            <a:r>
              <a:rPr lang="en-GB" altLang="en-US" sz="750" b="0">
                <a:solidFill>
                  <a:srgbClr val="5B0091"/>
                </a:solidFill>
                <a:cs typeface="Arial" panose="020B0604020202020204" pitchFamily="34" charset="0"/>
              </a:rPr>
              <a:t> of 32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 userDrawn="1"/>
        </p:nvSpPr>
        <p:spPr bwMode="auto">
          <a:xfrm>
            <a:off x="6445250" y="4991111"/>
            <a:ext cx="2133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GB" altLang="en-US" sz="750" b="0">
                <a:solidFill>
                  <a:srgbClr val="5B0091"/>
                </a:solidFill>
                <a:cs typeface="Arial" panose="020B0604020202020204" pitchFamily="34" charset="0"/>
              </a:rPr>
              <a:t>© Boardworks Ltd 2012</a:t>
            </a:r>
          </a:p>
        </p:txBody>
      </p:sp>
      <p:pic>
        <p:nvPicPr>
          <p:cNvPr id="140293" name="Picture 5" descr="back_arrow_trans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2" y="4625587"/>
            <a:ext cx="630238" cy="43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294" name="Picture 6" descr="forward_arrow_grey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103" y="4625587"/>
            <a:ext cx="630237" cy="43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39719" y="40489"/>
            <a:ext cx="7240587" cy="41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32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100" b="1" kern="1200">
          <a:solidFill>
            <a:srgbClr val="286DA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5pPr>
      <a:lvl6pPr marL="342892"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6pPr>
      <a:lvl7pPr marL="685783"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7pPr>
      <a:lvl8pPr marL="1028675"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8pPr>
      <a:lvl9pPr marL="1371566" algn="l" rtl="0" fontAlgn="base">
        <a:spcBef>
          <a:spcPct val="0"/>
        </a:spcBef>
        <a:spcAft>
          <a:spcPct val="0"/>
        </a:spcAft>
        <a:defRPr sz="2100" b="1">
          <a:solidFill>
            <a:srgbClr val="286DA6"/>
          </a:solidFill>
          <a:latin typeface="Arial" panose="020B0604020202020204" pitchFamily="34" charset="0"/>
        </a:defRPr>
      </a:lvl9pPr>
    </p:titleStyle>
    <p:bodyStyle>
      <a:lvl1pPr marL="257168" indent="-257168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fontAlgn="base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rtl="0" fontAlgn="base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rtl="0" fontAlgn="base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rtl="0" fontAlgn="base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 descr="slide_backgroun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514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1" name="Text Box 3"/>
          <p:cNvSpPr txBox="1">
            <a:spLocks noChangeArrowheads="1"/>
          </p:cNvSpPr>
          <p:nvPr userDrawn="1"/>
        </p:nvSpPr>
        <p:spPr bwMode="auto">
          <a:xfrm>
            <a:off x="896938" y="4991101"/>
            <a:ext cx="6556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50000"/>
              </a:spcBef>
              <a:spcAft>
                <a:spcPct val="0"/>
              </a:spcAft>
            </a:pPr>
            <a:fld id="{7A3AF35F-028F-4719-B3FA-C1992370E411}" type="slidenum">
              <a:rPr lang="en-GB" altLang="en-US" sz="1000" smtClean="0">
                <a:solidFill>
                  <a:srgbClr val="5B0091"/>
                </a:solidFill>
                <a:cs typeface="Arial" charset="0"/>
              </a:rPr>
              <a:pPr algn="ctr" defTabSz="914400" fontAlgn="base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r>
              <a:rPr lang="en-GB" altLang="en-US" sz="1000">
                <a:solidFill>
                  <a:srgbClr val="5B0091"/>
                </a:solidFill>
                <a:cs typeface="Arial" charset="0"/>
              </a:rPr>
              <a:t> of 32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 userDrawn="1"/>
        </p:nvSpPr>
        <p:spPr bwMode="auto">
          <a:xfrm>
            <a:off x="6445250" y="4991101"/>
            <a:ext cx="2133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>
                <a:solidFill>
                  <a:srgbClr val="5B0091"/>
                </a:solidFill>
                <a:cs typeface="Arial" charset="0"/>
              </a:rPr>
              <a:t>© Boardworks Ltd 2012</a:t>
            </a:r>
          </a:p>
        </p:txBody>
      </p:sp>
      <p:pic>
        <p:nvPicPr>
          <p:cNvPr id="140293" name="Picture 5" descr="back_arrow_trans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625579"/>
            <a:ext cx="630238" cy="43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294" name="Picture 6" descr="forward_arrow_grey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9" y="4625579"/>
            <a:ext cx="630237" cy="43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39713" y="40482"/>
            <a:ext cx="7240587" cy="41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61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286DA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DEA2E7-7E4F-4C87-9C16-2D8E916ED4D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6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37A2B-38A5-4B15-B14B-69318497D08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5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7EC44C-911D-4F05-B9CA-CEFB76A5B6B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7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hyperlink" Target="https://highamspark.fireflycloud.net/" TargetMode="External"/><Relationship Id="rId7" Type="http://schemas.openxmlformats.org/officeDocument/2006/relationships/hyperlink" Target="https://highamspark.fireflycloud.net/science/doddle" TargetMode="External"/><Relationship Id="rId12" Type="http://schemas.openxmlformats.org/officeDocument/2006/relationships/hyperlink" Target="http://www.highamsparkschool.co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jpeg"/><Relationship Id="rId5" Type="http://schemas.openxmlformats.org/officeDocument/2006/relationships/hyperlink" Target="https://www.youtube.com/channel/UCevUL4wPdprao-yKOZ8GFNw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hyperlink" Target="https://phet.colorado.edu/en/simulations/category/by-level/elementary-school" TargetMode="External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6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9.xml"/><Relationship Id="rId1" Type="http://schemas.openxmlformats.org/officeDocument/2006/relationships/video" Target="https://www.youtube.com/embed/EVjT2KJ5zYQ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EVjT2KJ5zYQ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9.xml"/><Relationship Id="rId1" Type="http://schemas.openxmlformats.org/officeDocument/2006/relationships/video" Target="https://www.youtube.com/embed/vP12inOxG88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s://www.youtube.com/watch?v=vP12inOxG88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99.xml"/><Relationship Id="rId1" Type="http://schemas.openxmlformats.org/officeDocument/2006/relationships/video" Target="https://www.youtube.com/embed/C93cL_zDVI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simulation/legacy/energy-forms-and-chang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9.xml"/><Relationship Id="rId1" Type="http://schemas.openxmlformats.org/officeDocument/2006/relationships/video" Target="https://www.youtube.com/embed/Dw50SCHEzOM" TargetMode="Externa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s://youtu.be/Dw50SCHEzO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" y="0"/>
            <a:ext cx="116153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3000" u="sng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C/W</a:t>
            </a:r>
            <a:endParaRPr lang="en-US" sz="3000" u="sng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003684" y="0"/>
            <a:ext cx="213240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9D722D31-BBE6-4DD2-BE87-6A6B1EDD3712}" type="datetime1">
              <a:rPr lang="en-GB" sz="3000" u="sng" ker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50000"/>
                </a:spcBef>
                <a:defRPr/>
              </a:pPr>
              <a:t>29/03/2019</a:t>
            </a:fld>
            <a:endParaRPr lang="en-US" sz="3000" u="sng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130698" y="782220"/>
            <a:ext cx="9276534" cy="42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6000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8Kd Power and efficiency</a:t>
            </a:r>
            <a:endParaRPr lang="en-GB" sz="6000" u="sng" kern="0" dirty="0">
              <a:solidFill>
                <a:srgbClr val="0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3490" name="Picture 2" descr="https://firefly.archbishoptemple.lancs.sch.uk/Templates/lib/core/login/images/school-log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973" y="4539448"/>
            <a:ext cx="1931408" cy="53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yt-brand-standard-logo-95x40.pn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26317" y="4642828"/>
            <a:ext cx="943569" cy="397292"/>
          </a:xfrm>
          <a:prstGeom prst="rect">
            <a:avLst/>
          </a:prstGeom>
        </p:spPr>
      </p:pic>
      <p:pic>
        <p:nvPicPr>
          <p:cNvPr id="2" name="Picture 2" descr="Image result for doddlelearn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14" y="4615567"/>
            <a:ext cx="1736123" cy="45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New PhET Logo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1781" y="4539448"/>
            <a:ext cx="910977" cy="604053"/>
          </a:xfrm>
          <a:prstGeom prst="rect">
            <a:avLst/>
          </a:prstGeom>
          <a:noFill/>
        </p:spPr>
      </p:pic>
      <p:pic>
        <p:nvPicPr>
          <p:cNvPr id="2054" name="Picture 6" descr="Image result for twig world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653" y="4493381"/>
            <a:ext cx="1382040" cy="65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>
            <a:hlinkClick r:id="rId12"/>
          </p:cNvPr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587603"/>
            <a:ext cx="555897" cy="555897"/>
          </a:xfrm>
          <a:prstGeom prst="rect">
            <a:avLst/>
          </a:prstGeom>
        </p:spPr>
      </p:pic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801069" y="1608448"/>
            <a:ext cx="3482404" cy="2486596"/>
          </a:xfrm>
          <a:prstGeom prst="cloudCallout">
            <a:avLst>
              <a:gd name="adj1" fmla="val -62636"/>
              <a:gd name="adj2" fmla="val 52013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GB" sz="2800" kern="0" dirty="0" smtClean="0">
                <a:solidFill>
                  <a:sysClr val="windowText" lastClr="000000"/>
                </a:solidFill>
                <a:latin typeface="Calibri" panose="020F0502020204030204" pitchFamily="34" charset="0"/>
              </a:rPr>
              <a:t>Can you cook a chicken with a lightbulb?!</a:t>
            </a:r>
            <a:endParaRPr lang="en-GB" sz="2800" kern="0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0" name="Picture 9" descr="lightbulb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06214" y="1517705"/>
            <a:ext cx="3063674" cy="279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7192108" cy="29388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7804" y="2932289"/>
            <a:ext cx="6797252" cy="112541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5" name="Rectangle 4"/>
          <p:cNvSpPr/>
          <p:nvPr/>
        </p:nvSpPr>
        <p:spPr>
          <a:xfrm>
            <a:off x="192634" y="2932290"/>
            <a:ext cx="6832422" cy="1125416"/>
          </a:xfrm>
          <a:prstGeom prst="rect">
            <a:avLst/>
          </a:prstGeom>
          <a:noFill/>
          <a:ln w="47625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7026" y="3031590"/>
            <a:ext cx="6553200" cy="1009650"/>
          </a:xfrm>
          <a:prstGeom prst="rect">
            <a:avLst/>
          </a:prstGeom>
        </p:spPr>
      </p:pic>
      <p:sp>
        <p:nvSpPr>
          <p:cNvPr id="6" name="AutoShape 26"/>
          <p:cNvSpPr>
            <a:spLocks noChangeArrowheads="1"/>
          </p:cNvSpPr>
          <p:nvPr/>
        </p:nvSpPr>
        <p:spPr bwMode="auto">
          <a:xfrm>
            <a:off x="192634" y="4157006"/>
            <a:ext cx="7157735" cy="575482"/>
          </a:xfrm>
          <a:prstGeom prst="roundRect">
            <a:avLst>
              <a:gd name="adj" fmla="val 15644"/>
            </a:avLst>
          </a:prstGeom>
          <a:solidFill>
            <a:srgbClr val="3366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41338" marR="0" lvl="0" indent="-541338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Char char="!"/>
              <a:tabLst>
                <a:tab pos="541338" algn="l"/>
              </a:tabLst>
              <a:defRPr/>
            </a:pPr>
            <a:r>
              <a:rPr kumimoji="0" lang="en-GB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Wingdings 2" pitchFamily="18" charset="2"/>
              </a:rPr>
              <a:t>Calculate the efficiency of this light bulb.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58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455" y="1195754"/>
            <a:ext cx="5861545" cy="39477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7223" y="927712"/>
            <a:ext cx="6553200" cy="10096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48808"/>
            <a:ext cx="3656953" cy="14943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223" y="96715"/>
            <a:ext cx="8859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Efficiency = ?  		Total energy supplied =     J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Useful energy transferred =      J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0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3" descr="fire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525" y="562017"/>
            <a:ext cx="3098006" cy="2377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7" name="AutoShape 7"/>
          <p:cNvSpPr>
            <a:spLocks noChangeArrowheads="1"/>
          </p:cNvSpPr>
          <p:nvPr/>
        </p:nvSpPr>
        <p:spPr bwMode="auto">
          <a:xfrm>
            <a:off x="4498551" y="299545"/>
            <a:ext cx="4503559" cy="3203807"/>
          </a:xfrm>
          <a:prstGeom prst="cloudCallout">
            <a:avLst>
              <a:gd name="adj1" fmla="val 41345"/>
              <a:gd name="adj2" fmla="val 75014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anchor="ctr" anchorCtr="1"/>
          <a:lstStyle>
            <a:lvl1pPr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So why do lightbulbs make better cookers than lights?</a:t>
            </a:r>
          </a:p>
        </p:txBody>
      </p:sp>
      <p:pic>
        <p:nvPicPr>
          <p:cNvPr id="13319" name="Picture 9" descr="lightbul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82" y="157655"/>
            <a:ext cx="1427560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1" descr="S01E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50505"/>
              </a:clrFrom>
              <a:clrTo>
                <a:srgbClr val="05050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59368">
            <a:off x="3510990" y="15765"/>
            <a:ext cx="1000125" cy="156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0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7500" y="2329382"/>
            <a:ext cx="3429000" cy="2482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https://www.youtube.com/watch?v=-zvCUmeoHpw</a:t>
            </a:r>
          </a:p>
        </p:txBody>
      </p:sp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7555" y="4622249"/>
            <a:ext cx="2007282" cy="521253"/>
          </a:xfrm>
          <a:prstGeom prst="rect">
            <a:avLst/>
          </a:prstGeom>
        </p:spPr>
      </p:pic>
      <p:pic>
        <p:nvPicPr>
          <p:cNvPr id="2" name="EVjT2KJ5zYQ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39615" y="0"/>
            <a:ext cx="8221785" cy="462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78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585" y="932567"/>
            <a:ext cx="634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power</a:t>
            </a:r>
            <a:endParaRPr kumimoji="0" lang="en-GB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84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  <a:latin typeface="Calibri" panose="020F0502020204030204" pitchFamily="34" charset="0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indent="-269081">
              <a:defRPr/>
            </a:pPr>
            <a:r>
              <a:rPr lang="en-GB" sz="2400" kern="0" dirty="0">
                <a:solidFill>
                  <a:srgbClr val="FFFFFF"/>
                </a:solidFill>
                <a:latin typeface="Calibri" pitchFamily="34" charset="0"/>
                <a:sym typeface="Webdings"/>
              </a:rPr>
              <a:t> Give a clue or definition for these keywords.</a:t>
            </a:r>
            <a:r>
              <a:rPr lang="en-GB" sz="2400" kern="0" dirty="0">
                <a:solidFill>
                  <a:srgbClr val="FFFFFF"/>
                </a:solidFill>
                <a:latin typeface="Calibri" pitchFamily="34" charset="0"/>
                <a:sym typeface="Wingdings"/>
              </a:rPr>
              <a:t>	</a:t>
            </a:r>
            <a:endParaRPr lang="en-GB" sz="2400" kern="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585" y="932567"/>
            <a:ext cx="634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efficiency</a:t>
            </a:r>
            <a:endParaRPr lang="en-GB" sz="1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3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585" y="932567"/>
            <a:ext cx="634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wasted</a:t>
            </a:r>
            <a:endParaRPr kumimoji="0" lang="en-GB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20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585" y="932567"/>
            <a:ext cx="634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kilowatts</a:t>
            </a:r>
            <a:endParaRPr kumimoji="0" lang="en-GB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18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585" y="932567"/>
            <a:ext cx="634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useful</a:t>
            </a:r>
            <a:endParaRPr kumimoji="0" lang="en-GB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27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585" y="932567"/>
            <a:ext cx="634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energy</a:t>
            </a:r>
            <a:endParaRPr kumimoji="0" lang="en-GB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320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7500" y="2329382"/>
            <a:ext cx="3429000" cy="2482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https://www.youtube.com/watch?v=-zvCUmeoHpw</a:t>
            </a:r>
          </a:p>
        </p:txBody>
      </p:sp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7555" y="4622249"/>
            <a:ext cx="2007282" cy="521253"/>
          </a:xfrm>
          <a:prstGeom prst="rect">
            <a:avLst/>
          </a:prstGeom>
        </p:spPr>
      </p:pic>
      <p:pic>
        <p:nvPicPr>
          <p:cNvPr id="3" name="vP12inOxG88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30823" y="0"/>
            <a:ext cx="8185638" cy="460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011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1547" y="976529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Sankey diagram</a:t>
            </a:r>
            <a:endParaRPr kumimoji="0" lang="en-GB" sz="10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445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0585" y="932567"/>
            <a:ext cx="634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watts</a:t>
            </a:r>
            <a:endParaRPr kumimoji="0" lang="en-GB" sz="1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04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7351" r="71823"/>
          <a:stretch/>
        </p:blipFill>
        <p:spPr>
          <a:xfrm>
            <a:off x="0" y="2505787"/>
            <a:ext cx="3039926" cy="263771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242541" y="-1"/>
            <a:ext cx="19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Hot seat</a:t>
            </a: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8724" y="84777"/>
            <a:ext cx="6073796" cy="484457"/>
          </a:xfrm>
          <a:prstGeom prst="roundRect">
            <a:avLst>
              <a:gd name="adj" fmla="val 1334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</p:spPr>
        <p:txBody>
          <a:bodyPr/>
          <a:lstStyle/>
          <a:p>
            <a:pPr marL="269081" marR="0" lvl="0" indent="-269081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ebdings"/>
              </a:rPr>
              <a:t> Give a clue or definition for these keywords.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  <a:sym typeface="Wingdings"/>
              </a:rPr>
              <a:t>	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79131" y="932567"/>
            <a:ext cx="93022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energy transfer</a:t>
            </a:r>
            <a:endParaRPr kumimoji="0" lang="en-GB" sz="10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5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25"/>
          <p:cNvSpPr txBox="1">
            <a:spLocks noChangeArrowheads="1"/>
          </p:cNvSpPr>
          <p:nvPr/>
        </p:nvSpPr>
        <p:spPr bwMode="auto">
          <a:xfrm>
            <a:off x="258794" y="294418"/>
            <a:ext cx="8885206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1950" indent="-3619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285750" indent="-2857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use many electrical </a:t>
            </a:r>
            <a:r>
              <a:rPr lang="en-GB" altLang="en-US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appliances</a:t>
            </a: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home </a:t>
            </a:r>
            <a:r>
              <a:rPr lang="en-GB" alt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electric heater for heating or an oven for _______.</a:t>
            </a:r>
          </a:p>
          <a:p>
            <a:pPr marL="285750" indent="-2857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amount of energy transferred </a:t>
            </a:r>
            <a:r>
              <a:rPr lang="en-GB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second is the </a:t>
            </a:r>
            <a:r>
              <a:rPr lang="en-GB" altLang="en-US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appliance, measured in the units </a:t>
            </a:r>
            <a:r>
              <a:rPr lang="en-GB" altLang="en-US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watts (W)</a:t>
            </a: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altLang="en-US" u="sng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____watts (kW).</a:t>
            </a:r>
          </a:p>
          <a:p>
            <a:pPr marL="381000" lvl="1" indent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 watt = 1 joule transferred every second</a:t>
            </a:r>
          </a:p>
          <a:p>
            <a:pPr marL="381000" lvl="1" indent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_____ W = 1 kW</a:t>
            </a: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altLang="en-US" sz="1800" dirty="0" smtClean="0">
              <a:solidFill>
                <a:srgbClr val="000000"/>
              </a:solidFill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altLang="en-US" sz="1800" dirty="0">
              <a:solidFill>
                <a:srgbClr val="000000"/>
              </a:solidFill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5515405" y="3008333"/>
            <a:ext cx="3273977" cy="2135167"/>
          </a:xfrm>
          <a:prstGeom prst="cloudCallout">
            <a:avLst>
              <a:gd name="adj1" fmla="val 49927"/>
              <a:gd name="adj2" fmla="val -73203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100" dirty="0" smtClean="0">
                <a:solidFill>
                  <a:srgbClr val="000000"/>
                </a:solidFill>
              </a:rPr>
              <a:t>Which appliances have the highest power ratings?</a:t>
            </a:r>
            <a:endParaRPr lang="en-US" altLang="en-US" sz="21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61185" y="668216"/>
            <a:ext cx="1512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9242"/>
                </a:solidFill>
              </a:rPr>
              <a:t>cooking</a:t>
            </a:r>
            <a:endParaRPr lang="en-GB" sz="1200" b="1" dirty="0">
              <a:solidFill>
                <a:srgbClr val="00924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75232" y="1572272"/>
            <a:ext cx="1512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9242"/>
                </a:solidFill>
              </a:rPr>
              <a:t>kilo</a:t>
            </a:r>
            <a:endParaRPr lang="en-GB" sz="1200" b="1" dirty="0">
              <a:solidFill>
                <a:srgbClr val="00924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0908" y="3018693"/>
            <a:ext cx="1512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009242"/>
                </a:solidFill>
              </a:rPr>
              <a:t>1000</a:t>
            </a:r>
            <a:endParaRPr lang="en-GB" sz="1200" b="1" dirty="0">
              <a:solidFill>
                <a:srgbClr val="0092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030195"/>
              </p:ext>
            </p:extLst>
          </p:nvPr>
        </p:nvGraphicFramePr>
        <p:xfrm>
          <a:off x="310550" y="141686"/>
          <a:ext cx="8557405" cy="4395146"/>
        </p:xfrm>
        <a:graphic>
          <a:graphicData uri="http://schemas.openxmlformats.org/drawingml/2006/table">
            <a:tbl>
              <a:tblPr/>
              <a:tblGrid>
                <a:gridCol w="3071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4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4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</a:t>
                      </a:r>
                    </a:p>
                  </a:txBody>
                  <a:tcPr marL="67502" marR="67502" marT="35099" marB="3509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rating</a:t>
                      </a:r>
                    </a:p>
                  </a:txBody>
                  <a:tcPr marL="67502" marR="67502" marT="35099" marB="3509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Transfers energy by…</a:t>
                      </a:r>
                      <a:endParaRPr kumimoji="0" lang="en-GB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7502" marR="67502" marT="35099" marB="3509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6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Kettle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Toaster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Phone / tablet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filament bulb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saving bulb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 shower</a:t>
                      </a:r>
                    </a:p>
                  </a:txBody>
                  <a:tcPr marL="67502" marR="67502" marT="35099" marB="3509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7502" marR="67502" marT="35099" marB="3509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67502" marR="67502" marT="35099" marB="3509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71038" y="4686299"/>
            <a:ext cx="322677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Options: heating, sound, light, forces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33093" y="4654061"/>
            <a:ext cx="10345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 or kW?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3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93cL_zDVI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0"/>
            <a:ext cx="6876256" cy="3867894"/>
          </a:xfrm>
          <a:prstGeom prst="rect">
            <a:avLst/>
          </a:prstGeom>
        </p:spPr>
      </p:pic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331640" y="4029912"/>
            <a:ext cx="4968552" cy="486054"/>
          </a:xfrm>
          <a:prstGeom prst="roundRect">
            <a:avLst>
              <a:gd name="adj" fmla="val 18912"/>
            </a:avLst>
          </a:prstGeom>
          <a:solidFill>
            <a:srgbClr val="0066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352425" indent="-352425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264319" indent="-26431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100" b="1" dirty="0">
                <a:solidFill>
                  <a:srgbClr val="FFFFFF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</a:t>
            </a:r>
            <a:r>
              <a:rPr lang="en-GB" altLang="en-US" sz="2100" dirty="0">
                <a:solidFill>
                  <a:srgbClr val="FFFFFF"/>
                </a:solidFill>
                <a:latin typeface="Arial" panose="020B0604020202020204" pitchFamily="34" charset="0"/>
                <a:sym typeface="Wingdings 2" panose="05020102010507070707" pitchFamily="18" charset="2"/>
              </a:rPr>
              <a:t> </a:t>
            </a:r>
            <a:r>
              <a:rPr lang="en-GB" altLang="en-US" sz="2100" dirty="0">
                <a:solidFill>
                  <a:srgbClr val="FFFFFF"/>
                </a:solidFill>
                <a:latin typeface="Arial" panose="020B0604020202020204" pitchFamily="34" charset="0"/>
              </a:rPr>
              <a:t>Add the power shower to your table.</a:t>
            </a:r>
          </a:p>
        </p:txBody>
      </p:sp>
    </p:spTree>
    <p:extLst>
      <p:ext uri="{BB962C8B-B14F-4D97-AF65-F5344CB8AC3E}">
        <p14:creationId xmlns:p14="http://schemas.microsoft.com/office/powerpoint/2010/main" val="32881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41685"/>
            <a:ext cx="9144000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a) Which appliance transfers the most energy per second?</a:t>
            </a: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GB" sz="2400" dirty="0">
              <a:solidFill>
                <a:srgbClr val="000000"/>
              </a:solidFill>
              <a:latin typeface="Arial"/>
            </a:endParaRP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61950" marR="0" lvl="0" indent="-3619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b) Why do you think this is?</a:t>
            </a:r>
          </a:p>
          <a:p>
            <a:pPr marL="361950" marR="0" lvl="0" indent="-3619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srgbClr val="000000"/>
              </a:solidFill>
              <a:latin typeface="Arial"/>
            </a:endParaRPr>
          </a:p>
          <a:p>
            <a:pPr marL="361950" marR="0" lvl="0" indent="-3619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61950" marR="0" lvl="0" indent="-36195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	What do you notice about the appliances with the highest power ratings?</a:t>
            </a:r>
          </a:p>
          <a:p>
            <a:pPr marL="342900" marR="0" lvl="0" indent="-3429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3724" y="641839"/>
            <a:ext cx="3165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9242"/>
                </a:solidFill>
              </a:rPr>
              <a:t>The electric shower.</a:t>
            </a:r>
            <a:endParaRPr lang="en-GB" sz="1200" b="1" dirty="0">
              <a:solidFill>
                <a:srgbClr val="00924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069" y="1770185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9242"/>
                </a:solidFill>
              </a:rPr>
              <a:t>It has to heat a lot of water very quicker.</a:t>
            </a:r>
            <a:endParaRPr lang="en-GB" sz="1200" b="1" dirty="0">
              <a:solidFill>
                <a:srgbClr val="00924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515" y="3241431"/>
            <a:ext cx="704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9242"/>
                </a:solidFill>
              </a:rPr>
              <a:t>They all transfer energy by heating.</a:t>
            </a:r>
            <a:endParaRPr lang="en-GB" sz="1200" b="1" dirty="0">
              <a:solidFill>
                <a:srgbClr val="0092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9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6870032" cy="4982661"/>
          </a:xfrm>
          <a:prstGeom prst="rect">
            <a:avLst/>
          </a:prstGeom>
        </p:spPr>
      </p:pic>
      <p:pic>
        <p:nvPicPr>
          <p:cNvPr id="4" name="Picture 5" descr="New PhET 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5886" y="-1"/>
            <a:ext cx="2268113" cy="1503947"/>
          </a:xfrm>
          <a:prstGeom prst="rect">
            <a:avLst/>
          </a:prstGeom>
          <a:noFill/>
        </p:spPr>
      </p:pic>
      <p:sp>
        <p:nvSpPr>
          <p:cNvPr id="5" name="AutoShape 26"/>
          <p:cNvSpPr>
            <a:spLocks noChangeArrowheads="1"/>
          </p:cNvSpPr>
          <p:nvPr/>
        </p:nvSpPr>
        <p:spPr bwMode="auto">
          <a:xfrm>
            <a:off x="6954254" y="1483101"/>
            <a:ext cx="2093494" cy="1260100"/>
          </a:xfrm>
          <a:prstGeom prst="roundRect">
            <a:avLst>
              <a:gd name="adj" fmla="val 6856"/>
            </a:avLst>
          </a:prstGeom>
          <a:solidFill>
            <a:srgbClr val="3366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07194" marR="0" lvl="0" indent="-407194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07194" algn="l"/>
              </a:tabLst>
              <a:defRPr/>
            </a:pPr>
            <a:r>
              <a:rPr kumimoji="0" lang="en-GB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/>
              </a:rPr>
              <a:t></a:t>
            </a:r>
            <a:r>
              <a:rPr kumimoji="0" lang="en-GB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 2" pitchFamily="18" charset="2"/>
              </a:rPr>
              <a:t> </a:t>
            </a:r>
            <a:r>
              <a:rPr kumimoji="0" lang="en-GB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Click image to run simulation.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4232529" y="2449672"/>
            <a:ext cx="3575734" cy="2368049"/>
          </a:xfrm>
          <a:prstGeom prst="cloudCallout">
            <a:avLst>
              <a:gd name="adj1" fmla="val 71446"/>
              <a:gd name="adj2" fmla="val 48926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Is all the energy transferred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 usefully</a:t>
            </a: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?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7500" y="2329382"/>
            <a:ext cx="3429000" cy="2482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https://www.youtube.com/watch?v=-zvCUmeoHpw</a:t>
            </a:r>
          </a:p>
        </p:txBody>
      </p:sp>
      <p:pic>
        <p:nvPicPr>
          <p:cNvPr id="6" name="Picture 5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7555" y="4622249"/>
            <a:ext cx="2007282" cy="521253"/>
          </a:xfrm>
          <a:prstGeom prst="rect">
            <a:avLst/>
          </a:prstGeom>
        </p:spPr>
      </p:pic>
      <p:pic>
        <p:nvPicPr>
          <p:cNvPr id="2" name="Dw50SCHEzOM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80291" y="0"/>
            <a:ext cx="8144420" cy="458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153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523" y="1773517"/>
            <a:ext cx="8247185" cy="3369983"/>
          </a:xfrm>
          <a:prstGeom prst="rect">
            <a:avLst/>
          </a:prstGeom>
        </p:spPr>
      </p:pic>
      <p:sp>
        <p:nvSpPr>
          <p:cNvPr id="2" name="Text Box 30"/>
          <p:cNvSpPr txBox="1">
            <a:spLocks noChangeArrowheads="1"/>
          </p:cNvSpPr>
          <p:nvPr/>
        </p:nvSpPr>
        <p:spPr bwMode="auto">
          <a:xfrm>
            <a:off x="0" y="0"/>
            <a:ext cx="9144000" cy="2208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360363" indent="-36036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Efficiency is a way of comparing the amount of useful energy transferred with the total amount of energy supplied.</a:t>
            </a:r>
          </a:p>
          <a:p>
            <a:pPr marL="360363" indent="-36036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GB" altLang="en-US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alt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show </a:t>
            </a:r>
            <a:r>
              <a:rPr lang="en-GB" altLang="en-US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on </a:t>
            </a:r>
            <a:r>
              <a:rPr lang="en-GB" alt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Sankey </a:t>
            </a:r>
            <a:r>
              <a:rPr lang="en-GB" altLang="en-US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diagram, with the width of each arrow representing the proportion of the energy. </a:t>
            </a:r>
            <a:r>
              <a:rPr lang="en-GB" alt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GB" altLang="en-US" sz="25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 standard filament light bulb:</a:t>
            </a:r>
            <a:endParaRPr lang="en-GB" altLang="en-US" sz="2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>
            <a:off x="563483" y="2072455"/>
            <a:ext cx="1915948" cy="1198283"/>
          </a:xfrm>
          <a:prstGeom prst="cloudCallout">
            <a:avLst>
              <a:gd name="adj1" fmla="val -74279"/>
              <a:gd name="adj2" fmla="val -40545"/>
            </a:avLst>
          </a:prstGeom>
          <a:solidFill>
            <a:srgbClr val="DDDDFF"/>
          </a:solidFill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What is the efficiency of this bulb?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1" name="AutoShape 26"/>
          <p:cNvSpPr>
            <a:spLocks noChangeArrowheads="1"/>
          </p:cNvSpPr>
          <p:nvPr/>
        </p:nvSpPr>
        <p:spPr bwMode="auto">
          <a:xfrm>
            <a:off x="131088" y="3919377"/>
            <a:ext cx="2278004" cy="1124877"/>
          </a:xfrm>
          <a:prstGeom prst="roundRect">
            <a:avLst>
              <a:gd name="adj" fmla="val 10173"/>
            </a:avLst>
          </a:prstGeom>
          <a:solidFill>
            <a:srgbClr val="3366FF"/>
          </a:solidFill>
          <a:ln w="25400">
            <a:noFill/>
            <a:round/>
            <a:headEnd/>
            <a:tailEnd/>
          </a:ln>
          <a:effectLst/>
          <a:extLst/>
        </p:spPr>
        <p:txBody>
          <a:bodyPr/>
          <a:lstStyle>
            <a:lvl1pPr marL="450850" indent="-4508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60363" marR="0" lvl="0" indent="-360363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Char char="!"/>
              <a:tabLst>
                <a:tab pos="360363" algn="l"/>
              </a:tabLst>
              <a:defRPr/>
            </a:pPr>
            <a:r>
              <a:rPr kumimoji="0" lang="en-GB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Wingdings 2" pitchFamily="18" charset="2"/>
              </a:rPr>
              <a:t>Draw and fully</a:t>
            </a:r>
            <a:r>
              <a:rPr kumimoji="0" lang="en-GB" alt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Wingdings 2" pitchFamily="18" charset="2"/>
              </a:rPr>
              <a:t> label the diagram</a:t>
            </a:r>
            <a:r>
              <a:rPr kumimoji="0" lang="en-GB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sym typeface="Wingdings 2" pitchFamily="18" charset="2"/>
              </a:rPr>
              <a:t>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635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762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762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762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762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2107</TotalTime>
  <Words>389</Words>
  <Application>Microsoft Office PowerPoint</Application>
  <PresentationFormat>On-screen Show (16:9)</PresentationFormat>
  <Paragraphs>80</Paragraphs>
  <Slides>22</Slides>
  <Notes>5</Notes>
  <HiddenSlides>0</HiddenSlides>
  <MMClips>4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22</vt:i4>
      </vt:variant>
    </vt:vector>
  </HeadingPairs>
  <TitlesOfParts>
    <vt:vector size="38" baseType="lpstr">
      <vt:lpstr>Arial</vt:lpstr>
      <vt:lpstr>Calibri</vt:lpstr>
      <vt:lpstr>Comic Sans MS</vt:lpstr>
      <vt:lpstr>Verdana</vt:lpstr>
      <vt:lpstr>Webdings</vt:lpstr>
      <vt:lpstr>Wingdings</vt:lpstr>
      <vt:lpstr>Wingdings 2</vt:lpstr>
      <vt:lpstr>Office Theme</vt:lpstr>
      <vt:lpstr>Default Design</vt:lpstr>
      <vt:lpstr>3_Default Design</vt:lpstr>
      <vt:lpstr>4_Default Design</vt:lpstr>
      <vt:lpstr>2_Default Design</vt:lpstr>
      <vt:lpstr>6_Default Design</vt:lpstr>
      <vt:lpstr>1_Default Design</vt:lpstr>
      <vt:lpstr>5_Default Design</vt:lpstr>
      <vt:lpstr>7_Default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B</dc:creator>
  <cp:lastModifiedBy>Jon Barker</cp:lastModifiedBy>
  <cp:revision>150</cp:revision>
  <dcterms:created xsi:type="dcterms:W3CDTF">2014-04-16T12:42:19Z</dcterms:created>
  <dcterms:modified xsi:type="dcterms:W3CDTF">2019-03-29T09:54:38Z</dcterms:modified>
</cp:coreProperties>
</file>