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4" r:id="rId6"/>
    <p:sldId id="259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Rason" initials="VR" lastIdx="5" clrIdx="0">
    <p:extLst>
      <p:ext uri="{19B8F6BF-5375-455C-9EA6-DF929625EA0E}">
        <p15:presenceInfo xmlns:p15="http://schemas.microsoft.com/office/powerpoint/2012/main" userId="7040d55bb8d7d6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922B4-B20F-4E21-948B-541DC8AE8194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7547-2D8D-444C-AA66-CAD44D98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0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555A3045-5E80-443C-922B-E39F38B95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39454141-3FE6-43B2-9101-A84D9FD33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D661A4A1-A6A3-4870-969F-72F6875EE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871D16-C864-4198-9269-6806EBA956B7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66BE6BB-18D5-4243-B603-8495F3BDD9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E742CCF-12E4-4F7B-AAA6-619ABB765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989E6E1-A4D1-4A5C-BFD5-9B3723DB552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FFC4C7F-80E2-45CC-A9A9-A0DFE078FCCC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11EBA1D-FFDC-4B72-AFF0-27AF5FA1F3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2D8CE70-FEB1-4F1D-9C21-33A4BEC7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6F8682E-6E88-4A25-B4A0-CDFAB7DF939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C399851-9633-4896-AB7E-E5D143FFACEF}" type="slidenum">
              <a:rPr lang="en-GB" altLang="en-US" sz="1200"/>
              <a:pPr algn="r"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1D77-75C2-4755-8DBA-072ED74D2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0F73D-8DA1-45A7-8C4B-4227132CA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CE21A-EE14-4B49-B97D-229811D7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E59C4-947E-4EE9-82DE-32C0D74A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113E-0C23-4EDC-B025-25FBFAAB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1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B349-CB9E-41A4-B0F6-907C15AD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4FCDD-DC1A-4824-8B7F-42D3D133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8F483-07F7-4339-BFF8-3A5DEAEF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0DD13-0F4F-4BFC-9CBD-349164E7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50AD-0A69-4967-B4E2-A9629E35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75E09-9424-4C20-B493-8E1AD84C9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6B959-3C18-4D24-ACC1-A0E90A780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79369-6854-4F2E-84A1-1515D0CF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08BA-9606-4AC6-AA45-24E48CF8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0EB72-1AF7-4CF0-B598-AD95655B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6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0F9BA25-32A2-4188-B7CB-ABFE7E792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97192DD3-EBEA-4E42-BD20-632E5D7CD3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37920F9-453A-4BAC-AB66-F8CBBA949F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7Db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CC54F09-27A7-4E58-90D1-24480F968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FBB162-AF38-4926-8196-396ABF608F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1483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0F9BA25-32A2-4188-B7CB-ABFE7E792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97192DD3-EBEA-4E42-BD20-632E5D7CD3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37920F9-453A-4BAC-AB66-F8CBBA949F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7Db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CC54F09-27A7-4E58-90D1-24480F968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FBB162-AF38-4926-8196-396ABF608F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6685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0F9BA25-32A2-4188-B7CB-ABFE7E792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97192DD3-EBEA-4E42-BD20-632E5D7CD3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37920F9-453A-4BAC-AB66-F8CBBA949F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7Db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CC54F09-27A7-4E58-90D1-24480F968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FBB162-AF38-4926-8196-396ABF608F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088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7F17-1746-4FD0-B97A-065DBF3A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7685-2319-43C5-8AB7-92DBDFA6A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6DCAB-AFE6-4D1C-82B6-5459C8C7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2730-39E4-4666-934B-5379558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2F3D-AB01-450C-B4E1-32635B6D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1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2CAA-A572-4D04-8538-537AC3FF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AD4B4-9382-4ACC-8B53-1AFE43CF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22507-C2AC-4CE9-8CF1-4B08D87F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DC46-7A28-432D-8B0F-D4CB2A94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45101-6C0C-4EFF-994A-33FDABCE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2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2BE2-86BB-4F3B-9533-C5C38BFD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E0B4D-86B5-4268-BE8A-EB6EF2FA2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5A30F-B507-40E9-A39A-BA97D2DEA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BCB97-CB27-4822-B47A-B1A4EC7A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F53A4-F24E-4795-BA15-1683FC2D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A2A29-D263-4FC6-8E2D-B03D42AF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8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B8A4-9F73-465E-A11B-30BA426B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D67E-5139-496C-8082-EB21BB380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C9B45-37D8-42AB-A1DA-9476A4A0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09ADE-2357-45B8-A6CF-CA296B131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8D029-9BA6-4F06-9FD9-8C1840AE7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AD727-B6B9-4298-B5C1-023D499D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D4027-CD6E-435A-A19D-D0D87284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F6685-ABF8-4E57-89C7-BBC9E763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F738-D264-4389-833A-6BEB95A7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AD5C8-1516-42AC-8B24-D9DF9151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E162C-D39B-4D29-8622-15DA6846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2D16D-78EA-454D-8FD3-E7A92604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11440-2B24-4456-BB2B-EFD915E4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0C392-A8DD-4AEC-8440-CDD6813B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A11A9-A951-4807-925A-0C9FEB9F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CF4E-F1CF-4635-B1A0-3DFF0466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2BBAC-8287-48F5-84A3-38D084E3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631D7-E425-412B-804C-14C56C510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DFCFE-7033-4A6E-82BB-498FC4EB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E2EE3-A7C0-42B0-9687-EC7AB6A2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C480B-D245-4605-8DFF-97BCBA23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24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DAF4-817C-4887-9DD1-23AB367E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3D6EB-5130-422A-9679-952A649B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3F103-FA97-4764-94D9-911E43E23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62F33-2CEF-4B8B-B828-CEC62238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D2AE6-F92B-4381-A992-7D042B8F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0C21D-2D1A-43FA-B212-2F4C9D8B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7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F4806-B84D-44DE-A0B2-75C51B95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1178-53E9-4255-AA4E-073F4CEFE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44418-9672-4258-8C04-44B48C7E8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4021-139E-4BC6-AB96-0D331C33FB25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E3D2-A83E-4826-8827-3F1BEB8D8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C047B-36A5-4616-8C6B-8CEA7745B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5B8D-D736-4A97-9B6E-C59419360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9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a5yzRRvROp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ctiveteachonline.com/product/view/id/295/page/60/mode/dps?modal=/player/interactive/id/28686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583B-A5FF-4A44-9E33-46B11B21F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4423"/>
            <a:ext cx="9144000" cy="855540"/>
          </a:xfrm>
        </p:spPr>
        <p:txBody>
          <a:bodyPr>
            <a:normAutofit fontScale="90000"/>
          </a:bodyPr>
          <a:lstStyle/>
          <a:p>
            <a:r>
              <a:rPr lang="en-GB" dirty="0"/>
              <a:t>7Db Adaptations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55CED-4FEF-421E-A72C-7AB86A850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"/>
            <a:ext cx="12192000" cy="169563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sz="2800" dirty="0"/>
              <a:t>Write the title, date and classwork</a:t>
            </a:r>
          </a:p>
          <a:p>
            <a:pPr algn="l"/>
            <a:r>
              <a:rPr lang="en-GB" sz="2800" dirty="0"/>
              <a:t>Discuss with your neighbour what you think are meant by ‘physical environmental factors’ with examples </a:t>
            </a:r>
          </a:p>
        </p:txBody>
      </p:sp>
      <p:pic>
        <p:nvPicPr>
          <p:cNvPr id="1026" name="Picture 2" descr="Image result for thermometer">
            <a:extLst>
              <a:ext uri="{FF2B5EF4-FFF2-40B4-BE49-F238E27FC236}">
                <a16:creationId xmlns:a16="http://schemas.microsoft.com/office/drawing/2014/main" id="{4A898261-398E-4CA9-A60E-438BC645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3145979"/>
            <a:ext cx="2645546" cy="26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in gauge">
            <a:extLst>
              <a:ext uri="{FF2B5EF4-FFF2-40B4-BE49-F238E27FC236}">
                <a16:creationId xmlns:a16="http://schemas.microsoft.com/office/drawing/2014/main" id="{02BA3AA3-2A8B-4313-8C38-C7C223B4A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06" y="3355759"/>
            <a:ext cx="2574109" cy="25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5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72502-AFDF-485C-870F-9A9D268A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28637"/>
            <a:ext cx="10429875" cy="5800725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0E9D061-C04A-4F4E-979A-4D7CA0C0CF85}"/>
              </a:ext>
            </a:extLst>
          </p:cNvPr>
          <p:cNvSpPr/>
          <p:nvPr/>
        </p:nvSpPr>
        <p:spPr>
          <a:xfrm>
            <a:off x="4287915" y="683581"/>
            <a:ext cx="6764784" cy="30805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other behaviour adaptations do animals living in hot climates have? </a:t>
            </a:r>
          </a:p>
        </p:txBody>
      </p:sp>
    </p:spTree>
    <p:extLst>
      <p:ext uri="{BB962C8B-B14F-4D97-AF65-F5344CB8AC3E}">
        <p14:creationId xmlns:p14="http://schemas.microsoft.com/office/powerpoint/2010/main" val="11340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B2226-425E-4FFC-A5D7-3A54D1E1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109709"/>
            <a:ext cx="11167369" cy="4836435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community</a:t>
            </a:r>
            <a:r>
              <a:rPr lang="en-GB" dirty="0"/>
              <a:t> is the animals and plants that live in a particular habitat </a:t>
            </a:r>
          </a:p>
          <a:p>
            <a:r>
              <a:rPr lang="en-GB" dirty="0"/>
              <a:t>Members of the community may have similar adaptations to their environment e.g. large ears to lose heat easily ( Elephants and jack rabbits) </a:t>
            </a:r>
          </a:p>
          <a:p>
            <a:r>
              <a:rPr lang="en-GB" dirty="0"/>
              <a:t>An </a:t>
            </a:r>
            <a:r>
              <a:rPr lang="en-GB" b="1" dirty="0"/>
              <a:t>ecosystem</a:t>
            </a:r>
            <a:r>
              <a:rPr lang="en-GB" dirty="0"/>
              <a:t> is the community of organisms and the physical environmental factors in a habitat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3E0E85-DEAD-4E8E-A00F-935FFDA7372D}"/>
              </a:ext>
            </a:extLst>
          </p:cNvPr>
          <p:cNvSpPr txBox="1">
            <a:spLocks/>
          </p:cNvSpPr>
          <p:nvPr/>
        </p:nvSpPr>
        <p:spPr>
          <a:xfrm>
            <a:off x="0" y="21915"/>
            <a:ext cx="12192000" cy="93687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Copy the text below then name the common adaptation for each of the following slides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885402-D14C-4D62-B2BF-EABF8E26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60" y="3429000"/>
            <a:ext cx="5114358" cy="36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1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>
            <a:extLst>
              <a:ext uri="{FF2B5EF4-FFF2-40B4-BE49-F238E27FC236}">
                <a16:creationId xmlns:a16="http://schemas.microsoft.com/office/drawing/2014/main" id="{102436EC-0863-4E73-8D34-17E3981E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1052513"/>
            <a:ext cx="3024187" cy="5762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Identify the animals:</a:t>
            </a:r>
          </a:p>
        </p:txBody>
      </p:sp>
      <p:sp>
        <p:nvSpPr>
          <p:cNvPr id="10242" name="Rectangle 5">
            <a:extLst>
              <a:ext uri="{FF2B5EF4-FFF2-40B4-BE49-F238E27FC236}">
                <a16:creationId xmlns:a16="http://schemas.microsoft.com/office/drawing/2014/main" id="{C6D53D5E-9926-4342-B081-422261EBE3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8BB710AD-CE4D-4AE8-8FCC-63E2F40F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4437064"/>
            <a:ext cx="124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Fruit bat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2ED75E06-C301-41D6-B963-25D747E3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4437064"/>
            <a:ext cx="681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Gull</a:t>
            </a:r>
          </a:p>
        </p:txBody>
      </p:sp>
      <p:sp>
        <p:nvSpPr>
          <p:cNvPr id="10255" name="Content Placeholder 2">
            <a:extLst>
              <a:ext uri="{FF2B5EF4-FFF2-40B4-BE49-F238E27FC236}">
                <a16:creationId xmlns:a16="http://schemas.microsoft.com/office/drawing/2014/main" id="{1BA5F814-D6F8-4EC1-B31B-97F096528BA7}"/>
              </a:ext>
            </a:extLst>
          </p:cNvPr>
          <p:cNvSpPr>
            <a:spLocks/>
          </p:cNvSpPr>
          <p:nvPr/>
        </p:nvSpPr>
        <p:spPr bwMode="auto">
          <a:xfrm>
            <a:off x="1990726" y="5084763"/>
            <a:ext cx="5400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similar adaptation do they have?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B6AE9D26-C51B-4EB1-BF85-156D01E83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84764"/>
            <a:ext cx="2132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Wings for flying</a:t>
            </a:r>
          </a:p>
        </p:txBody>
      </p:sp>
      <p:sp>
        <p:nvSpPr>
          <p:cNvPr id="10257" name="Content Placeholder 2">
            <a:extLst>
              <a:ext uri="{FF2B5EF4-FFF2-40B4-BE49-F238E27FC236}">
                <a16:creationId xmlns:a16="http://schemas.microsoft.com/office/drawing/2014/main" id="{DD84C6E4-76CA-4F8A-A2E0-CDC682622938}"/>
              </a:ext>
            </a:extLst>
          </p:cNvPr>
          <p:cNvSpPr>
            <a:spLocks/>
          </p:cNvSpPr>
          <p:nvPr/>
        </p:nvSpPr>
        <p:spPr bwMode="auto">
          <a:xfrm>
            <a:off x="1992313" y="5589588"/>
            <a:ext cx="4032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habitat do they share?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E9E97309-6FF6-4824-AF11-6C67BFFD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589589"/>
            <a:ext cx="104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The air</a:t>
            </a:r>
          </a:p>
        </p:txBody>
      </p:sp>
      <p:pic>
        <p:nvPicPr>
          <p:cNvPr id="10259" name="Picture 19" descr="7D_p_ap_036">
            <a:extLst>
              <a:ext uri="{FF2B5EF4-FFF2-40B4-BE49-F238E27FC236}">
                <a16:creationId xmlns:a16="http://schemas.microsoft.com/office/drawing/2014/main" id="{FA598ACE-7665-49D6-A8A0-ED69F015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698625"/>
            <a:ext cx="1951037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7D_p_ap_037">
            <a:extLst>
              <a:ext uri="{FF2B5EF4-FFF2-40B4-BE49-F238E27FC236}">
                <a16:creationId xmlns:a16="http://schemas.microsoft.com/office/drawing/2014/main" id="{95C1A0D5-53DE-4642-BD75-6DCC79CA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00213"/>
            <a:ext cx="38909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4" grpId="0"/>
      <p:bldP spid="10255" grpId="0" build="p" autoUpdateAnimBg="0"/>
      <p:bldP spid="10256" grpId="0"/>
      <p:bldP spid="10257" grpId="0" build="p" autoUpdateAnimBg="0"/>
      <p:bldP spid="102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3359466-02A7-4C32-B5D7-8E42587201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2314" y="1052513"/>
            <a:ext cx="3024187" cy="5762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Identify the animals: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A554868E-349D-41A9-9630-50D64D5BD77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D0130E86-0C98-4228-8FE2-E6E0A6F8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4797426"/>
            <a:ext cx="1533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Arctic hare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AE21C69C-2160-4E76-8484-C21203C8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797426"/>
            <a:ext cx="13442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Arctic fox</a:t>
            </a:r>
          </a:p>
        </p:txBody>
      </p:sp>
      <p:sp>
        <p:nvSpPr>
          <p:cNvPr id="22534" name="Content Placeholder 2">
            <a:extLst>
              <a:ext uri="{FF2B5EF4-FFF2-40B4-BE49-F238E27FC236}">
                <a16:creationId xmlns:a16="http://schemas.microsoft.com/office/drawing/2014/main" id="{38C9127E-7D2E-455B-9CCB-0F6A6256E336}"/>
              </a:ext>
            </a:extLst>
          </p:cNvPr>
          <p:cNvSpPr>
            <a:spLocks/>
          </p:cNvSpPr>
          <p:nvPr/>
        </p:nvSpPr>
        <p:spPr bwMode="auto">
          <a:xfrm>
            <a:off x="1990726" y="5302251"/>
            <a:ext cx="5400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similar adaptation do they have?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4FF75EC9-7B59-4AE7-9D8B-25CF311A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022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White fur</a:t>
            </a:r>
          </a:p>
        </p:txBody>
      </p:sp>
      <p:sp>
        <p:nvSpPr>
          <p:cNvPr id="22536" name="Content Placeholder 2">
            <a:extLst>
              <a:ext uri="{FF2B5EF4-FFF2-40B4-BE49-F238E27FC236}">
                <a16:creationId xmlns:a16="http://schemas.microsoft.com/office/drawing/2014/main" id="{16955507-F734-41A7-AB79-2B0D604300A1}"/>
              </a:ext>
            </a:extLst>
          </p:cNvPr>
          <p:cNvSpPr>
            <a:spLocks/>
          </p:cNvSpPr>
          <p:nvPr/>
        </p:nvSpPr>
        <p:spPr bwMode="auto">
          <a:xfrm>
            <a:off x="1992313" y="5805488"/>
            <a:ext cx="4032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habitat do they share?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DFD35526-4CEF-4F03-B1C6-CF78DE39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05489"/>
            <a:ext cx="30054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Arctic (or polar) region</a:t>
            </a:r>
          </a:p>
        </p:txBody>
      </p:sp>
      <p:pic>
        <p:nvPicPr>
          <p:cNvPr id="22542" name="Picture 14" descr="7D_p_ap_040">
            <a:extLst>
              <a:ext uri="{FF2B5EF4-FFF2-40B4-BE49-F238E27FC236}">
                <a16:creationId xmlns:a16="http://schemas.microsoft.com/office/drawing/2014/main" id="{F0F19CF4-A794-49B5-BCB9-B4D4E59C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557338"/>
            <a:ext cx="2120900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 descr="7D_p_ap_041">
            <a:extLst>
              <a:ext uri="{FF2B5EF4-FFF2-40B4-BE49-F238E27FC236}">
                <a16:creationId xmlns:a16="http://schemas.microsoft.com/office/drawing/2014/main" id="{6A2BA61A-B51A-4C2B-8468-0321311C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268414"/>
            <a:ext cx="2289175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 build="p" autoUpdateAnimBg="0"/>
      <p:bldP spid="22535" grpId="0"/>
      <p:bldP spid="22536" grpId="0" build="p" autoUpdateAnimBg="0"/>
      <p:bldP spid="225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059026D7-C3DF-4D85-A30A-D3F2EADE5C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2314" y="1052513"/>
            <a:ext cx="3024187" cy="5762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Identify the animals: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F3BAFEC4-2A04-4521-980D-A71EEAC9C74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5FDE127D-A504-4845-BDF1-CD138C5E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4437064"/>
            <a:ext cx="1456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Hedgehog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BA26F165-9AE3-4F58-B49C-78E92F21D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4437064"/>
            <a:ext cx="1478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Black bear</a:t>
            </a:r>
          </a:p>
        </p:txBody>
      </p:sp>
      <p:sp>
        <p:nvSpPr>
          <p:cNvPr id="18440" name="Content Placeholder 2">
            <a:extLst>
              <a:ext uri="{FF2B5EF4-FFF2-40B4-BE49-F238E27FC236}">
                <a16:creationId xmlns:a16="http://schemas.microsoft.com/office/drawing/2014/main" id="{C2B6A4C8-EBEE-41DE-9E7A-A7BC9B7BDE33}"/>
              </a:ext>
            </a:extLst>
          </p:cNvPr>
          <p:cNvSpPr>
            <a:spLocks/>
          </p:cNvSpPr>
          <p:nvPr/>
        </p:nvSpPr>
        <p:spPr bwMode="auto">
          <a:xfrm>
            <a:off x="1990726" y="5011738"/>
            <a:ext cx="5400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similar adaptation do they have?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872A669B-B020-4FF2-89CD-F44FE0E8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11738"/>
            <a:ext cx="266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Winter hibernation</a:t>
            </a:r>
          </a:p>
        </p:txBody>
      </p:sp>
      <p:sp>
        <p:nvSpPr>
          <p:cNvPr id="18442" name="Content Placeholder 2">
            <a:extLst>
              <a:ext uri="{FF2B5EF4-FFF2-40B4-BE49-F238E27FC236}">
                <a16:creationId xmlns:a16="http://schemas.microsoft.com/office/drawing/2014/main" id="{83179352-2101-4B77-9CD6-B583FC1D04AE}"/>
              </a:ext>
            </a:extLst>
          </p:cNvPr>
          <p:cNvSpPr>
            <a:spLocks/>
          </p:cNvSpPr>
          <p:nvPr/>
        </p:nvSpPr>
        <p:spPr bwMode="auto">
          <a:xfrm>
            <a:off x="1992313" y="5516563"/>
            <a:ext cx="4032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What habitat do they share?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DA8B57FF-6480-420B-9759-4C954EBB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516564"/>
            <a:ext cx="2437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Temperate forests</a:t>
            </a:r>
          </a:p>
        </p:txBody>
      </p:sp>
      <p:pic>
        <p:nvPicPr>
          <p:cNvPr id="18447" name="Picture 15" descr="7D_p_ap_038">
            <a:extLst>
              <a:ext uri="{FF2B5EF4-FFF2-40B4-BE49-F238E27FC236}">
                <a16:creationId xmlns:a16="http://schemas.microsoft.com/office/drawing/2014/main" id="{B0E83864-6EEC-402D-BF50-CD196D18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89139"/>
            <a:ext cx="3389312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7D_p_ap_039">
            <a:extLst>
              <a:ext uri="{FF2B5EF4-FFF2-40B4-BE49-F238E27FC236}">
                <a16:creationId xmlns:a16="http://schemas.microsoft.com/office/drawing/2014/main" id="{F39F3580-F9D6-41AA-8199-591DFE1A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2876"/>
            <a:ext cx="3967162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0" grpId="0" build="p" autoUpdateAnimBg="0"/>
      <p:bldP spid="18441" grpId="0"/>
      <p:bldP spid="18442" grpId="0" build="p" autoUpdateAnimBg="0"/>
      <p:bldP spid="184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03A5-5D21-4784-B2C7-6115DFFF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154097"/>
            <a:ext cx="11167369" cy="50228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Inherited _________ are differences caused by what genes are passed to us from our __________. All gametes carry slightly different __________ for features. A different sperm and _______ cell are used to produce each offspring so each inherits a different mix of __________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2A2C9-7993-4D7B-916E-A07B20D8E5A2}"/>
              </a:ext>
            </a:extLst>
          </p:cNvPr>
          <p:cNvSpPr txBox="1">
            <a:spLocks/>
          </p:cNvSpPr>
          <p:nvPr/>
        </p:nvSpPr>
        <p:spPr>
          <a:xfrm>
            <a:off x="0" y="21915"/>
            <a:ext cx="12192000" cy="93687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Watch the clip and complete the </a:t>
            </a:r>
            <a:r>
              <a:rPr lang="en-GB" sz="3200" dirty="0" err="1"/>
              <a:t>wordfill</a:t>
            </a:r>
            <a:endParaRPr lang="en-GB" sz="3200" dirty="0"/>
          </a:p>
          <a:p>
            <a:r>
              <a:rPr lang="en-GB" sz="15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https://www.youtube.com/watch?v=a5yzRRvROpE</a:t>
            </a:r>
            <a:endParaRPr lang="en-GB" sz="15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AF75C-48CF-4CE2-8D37-3F2B62342CD5}"/>
              </a:ext>
            </a:extLst>
          </p:cNvPr>
          <p:cNvSpPr txBox="1"/>
          <p:nvPr/>
        </p:nvSpPr>
        <p:spPr>
          <a:xfrm>
            <a:off x="4984441" y="1855433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egg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ADBDC-B7EA-40D0-AC35-A6B9D7EBBE2E}"/>
              </a:ext>
            </a:extLst>
          </p:cNvPr>
          <p:cNvSpPr txBox="1"/>
          <p:nvPr/>
        </p:nvSpPr>
        <p:spPr>
          <a:xfrm>
            <a:off x="6766264" y="2220897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features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6E7E4-A4C7-4BA2-BF21-4849AC33BEED}"/>
              </a:ext>
            </a:extLst>
          </p:cNvPr>
          <p:cNvSpPr txBox="1"/>
          <p:nvPr/>
        </p:nvSpPr>
        <p:spPr>
          <a:xfrm>
            <a:off x="8433786" y="1401829"/>
            <a:ext cx="190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Instructions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DFCB5-BE3B-4FD9-872E-B362CBFCA260}"/>
              </a:ext>
            </a:extLst>
          </p:cNvPr>
          <p:cNvSpPr txBox="1"/>
          <p:nvPr/>
        </p:nvSpPr>
        <p:spPr>
          <a:xfrm>
            <a:off x="1728186" y="1499202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parents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B7E70-5611-4BB8-9B49-C2E2C7354093}"/>
              </a:ext>
            </a:extLst>
          </p:cNvPr>
          <p:cNvSpPr txBox="1"/>
          <p:nvPr/>
        </p:nvSpPr>
        <p:spPr>
          <a:xfrm>
            <a:off x="1728186" y="1111189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Variation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085FC-3B23-4115-BD05-2ED86AAC1334}"/>
              </a:ext>
            </a:extLst>
          </p:cNvPr>
          <p:cNvSpPr txBox="1"/>
          <p:nvPr/>
        </p:nvSpPr>
        <p:spPr>
          <a:xfrm>
            <a:off x="156838" y="3314862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egg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A9739-C77E-4D0A-B667-8F58552D1B8E}"/>
              </a:ext>
            </a:extLst>
          </p:cNvPr>
          <p:cNvSpPr txBox="1"/>
          <p:nvPr/>
        </p:nvSpPr>
        <p:spPr>
          <a:xfrm>
            <a:off x="2188345" y="3403920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Variation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AF481-F418-489C-8026-D6BFCBCF1884}"/>
              </a:ext>
            </a:extLst>
          </p:cNvPr>
          <p:cNvSpPr txBox="1"/>
          <p:nvPr/>
        </p:nvSpPr>
        <p:spPr>
          <a:xfrm>
            <a:off x="4093346" y="3461728"/>
            <a:ext cx="194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instructions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FA969-83D0-4DBA-8755-7FDF0E366B82}"/>
              </a:ext>
            </a:extLst>
          </p:cNvPr>
          <p:cNvSpPr txBox="1"/>
          <p:nvPr/>
        </p:nvSpPr>
        <p:spPr>
          <a:xfrm>
            <a:off x="6937899" y="3433867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features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179AF-5821-42F8-BAA4-CC6600FC7D7F}"/>
              </a:ext>
            </a:extLst>
          </p:cNvPr>
          <p:cNvSpPr txBox="1"/>
          <p:nvPr/>
        </p:nvSpPr>
        <p:spPr>
          <a:xfrm>
            <a:off x="9550894" y="3431929"/>
            <a:ext cx="157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parents </a:t>
            </a:r>
          </a:p>
        </p:txBody>
      </p:sp>
      <p:pic>
        <p:nvPicPr>
          <p:cNvPr id="1026" name="Picture 2" descr="Image result for sperm and egg genetic material fuse">
            <a:extLst>
              <a:ext uri="{FF2B5EF4-FFF2-40B4-BE49-F238E27FC236}">
                <a16:creationId xmlns:a16="http://schemas.microsoft.com/office/drawing/2014/main" id="{D288D68F-5E64-44B7-A6E0-832C1804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0" y="430518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48EB7498-A75B-44BC-B24A-AF78E4BC2B0D}"/>
              </a:ext>
            </a:extLst>
          </p:cNvPr>
          <p:cNvSpPr/>
          <p:nvPr/>
        </p:nvSpPr>
        <p:spPr>
          <a:xfrm>
            <a:off x="4984441" y="4048217"/>
            <a:ext cx="5233757" cy="26100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exception is mentioned in the clip?</a:t>
            </a:r>
          </a:p>
        </p:txBody>
      </p:sp>
    </p:spTree>
    <p:extLst>
      <p:ext uri="{BB962C8B-B14F-4D97-AF65-F5344CB8AC3E}">
        <p14:creationId xmlns:p14="http://schemas.microsoft.com/office/powerpoint/2010/main" val="29533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Copy the Venn diagram below in your</a:t>
            </a:r>
          </a:p>
        </p:txBody>
      </p:sp>
      <p:sp>
        <p:nvSpPr>
          <p:cNvPr id="6" name="Oval 5"/>
          <p:cNvSpPr/>
          <p:nvPr/>
        </p:nvSpPr>
        <p:spPr>
          <a:xfrm>
            <a:off x="2434534" y="1362066"/>
            <a:ext cx="4468145" cy="4826226"/>
          </a:xfrm>
          <a:prstGeom prst="ellipse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015880" y="1340768"/>
            <a:ext cx="4468146" cy="4826226"/>
          </a:xfrm>
          <a:prstGeom prst="ellipse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72" y="2070855"/>
            <a:ext cx="24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Inherited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9375" y="2026224"/>
            <a:ext cx="283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Environmental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9686" y="2042475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Both</a:t>
            </a:r>
          </a:p>
        </p:txBody>
      </p:sp>
      <p:sp>
        <p:nvSpPr>
          <p:cNvPr id="11" name="AutoShape 69">
            <a:extLst>
              <a:ext uri="{FF2B5EF4-FFF2-40B4-BE49-F238E27FC236}">
                <a16:creationId xmlns:a16="http://schemas.microsoft.com/office/drawing/2014/main" id="{5ABD203A-BD93-4002-A3C3-2234AB20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4402"/>
            <a:ext cx="12277817" cy="75030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442913" indent="-442913"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/>
            <a:endParaRPr lang="en-US" altLang="en-US" sz="3600" dirty="0">
              <a:sym typeface="Wingdings 2" panose="05020102010507070707" pitchFamily="18" charset="2"/>
            </a:endParaRPr>
          </a:p>
          <a:p>
            <a:pPr marL="0" indent="0" algn="l" eaLnBrk="1" hangingPunct="1"/>
            <a:r>
              <a:rPr lang="en-US" altLang="en-US" sz="11200" dirty="0">
                <a:sym typeface="Wingdings 2" panose="05020102010507070707" pitchFamily="18" charset="2"/>
              </a:rPr>
              <a:t>Copy the Venn diagram below into your books </a:t>
            </a:r>
            <a:endParaRPr lang="en-GB" altLang="en-US" sz="11200" dirty="0"/>
          </a:p>
          <a:p>
            <a:pPr marL="0" indent="0" algn="l" eaLnBrk="1" hangingPunct="1"/>
            <a:endParaRPr lang="en-US" altLang="en-US" sz="2800" dirty="0">
              <a:sym typeface="Wingdings 2" panose="05020102010507070707" pitchFamily="18" charset="2"/>
            </a:endParaRPr>
          </a:p>
          <a:p>
            <a:pPr marL="0" indent="0" algn="l" eaLnBrk="1" hangingPunct="1"/>
            <a:r>
              <a:rPr lang="en-US" altLang="en-US" sz="2800" dirty="0">
                <a:sym typeface="Wingdings 2" panose="050201020105070707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37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213" y="2584737"/>
            <a:ext cx="2071007" cy="7143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Blood group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10420" y="1346998"/>
            <a:ext cx="2071007" cy="714375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Intelligence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37318" y="2581661"/>
            <a:ext cx="2071007" cy="71437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Language spoken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33531" y="5515112"/>
            <a:ext cx="2071007" cy="714375"/>
          </a:xfrm>
          <a:prstGeom prst="rect">
            <a:avLst/>
          </a:prstGeom>
          <a:solidFill>
            <a:srgbClr val="9966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eye colour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62524" y="3975160"/>
            <a:ext cx="2071007" cy="7143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Height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37318" y="1342890"/>
            <a:ext cx="2071007" cy="7143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Mass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30298" y="3975160"/>
            <a:ext cx="2071007" cy="714375"/>
          </a:xfrm>
          <a:prstGeom prst="rect">
            <a:avLst/>
          </a:prstGeom>
          <a:solidFill>
            <a:srgbClr val="00CC9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 hair colour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55773" y="2584737"/>
            <a:ext cx="2071007" cy="71437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Influenza 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62524" y="1325142"/>
            <a:ext cx="2267636" cy="714375"/>
          </a:xfrm>
          <a:prstGeom prst="rect">
            <a:avLst/>
          </a:prstGeom>
          <a:solidFill>
            <a:srgbClr val="CC00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Cystic fibrosis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596994" y="3975160"/>
            <a:ext cx="2071007" cy="714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Skin tone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91517" y="5515112"/>
            <a:ext cx="2071007" cy="714375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Piercings</a:t>
            </a:r>
          </a:p>
        </p:txBody>
      </p:sp>
      <p:sp>
        <p:nvSpPr>
          <p:cNvPr id="16" name="AutoShape 69">
            <a:extLst>
              <a:ext uri="{FF2B5EF4-FFF2-40B4-BE49-F238E27FC236}">
                <a16:creationId xmlns:a16="http://schemas.microsoft.com/office/drawing/2014/main" id="{BA0E55D8-3747-445C-8F1F-1FC61250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62"/>
            <a:ext cx="12110720" cy="97366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442913" indent="-442913"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/>
            <a:r>
              <a:rPr lang="en-GB" sz="3600" dirty="0"/>
              <a:t>Decide the if the characteristic below are inherited, environmental or both. Put it in the correct part of the Venn diagram</a:t>
            </a:r>
            <a:endParaRPr lang="en-US" altLang="en-US" sz="2800" dirty="0"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707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46516" y="1690688"/>
            <a:ext cx="4985588" cy="4826226"/>
          </a:xfrm>
          <a:prstGeom prst="ellipse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727849" y="1690688"/>
            <a:ext cx="5417635" cy="4826226"/>
          </a:xfrm>
          <a:prstGeom prst="ellipse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13248" y="1906747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Inherited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6080" y="1971307"/>
            <a:ext cx="23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Environmental</a:t>
            </a:r>
            <a:r>
              <a:rPr lang="en-GB" b="1" u="sng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0090" y="2273387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Both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88598" y="2661178"/>
            <a:ext cx="2071007" cy="7143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Blood group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88598" y="3375553"/>
            <a:ext cx="2071007" cy="714375"/>
          </a:xfrm>
          <a:prstGeom prst="rect">
            <a:avLst/>
          </a:prstGeom>
          <a:solidFill>
            <a:srgbClr val="00CC9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hair colour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88597" y="4089928"/>
            <a:ext cx="2071007" cy="714375"/>
          </a:xfrm>
          <a:prstGeom prst="rect">
            <a:avLst/>
          </a:prstGeom>
          <a:solidFill>
            <a:srgbClr val="9966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 eye colour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06758" y="4810125"/>
            <a:ext cx="2071007" cy="714375"/>
          </a:xfrm>
          <a:prstGeom prst="rect">
            <a:avLst/>
          </a:prstGeom>
          <a:solidFill>
            <a:srgbClr val="CC00CC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Cystic fibrosis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330168" y="2763623"/>
            <a:ext cx="2071007" cy="71437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Influenza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30168" y="3460195"/>
            <a:ext cx="2071007" cy="71437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Language spoken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087888" y="2778858"/>
            <a:ext cx="1497971" cy="7143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Height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96432" y="3489559"/>
            <a:ext cx="1873985" cy="714375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Intelligence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996431" y="4222630"/>
            <a:ext cx="1908560" cy="7143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Mass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87888" y="4901437"/>
            <a:ext cx="1831564" cy="714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Skin tone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350772" y="4174570"/>
            <a:ext cx="2071007" cy="714375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Piercings</a:t>
            </a:r>
          </a:p>
        </p:txBody>
      </p:sp>
      <p:sp>
        <p:nvSpPr>
          <p:cNvPr id="23" name="AutoShape 69">
            <a:extLst>
              <a:ext uri="{FF2B5EF4-FFF2-40B4-BE49-F238E27FC236}">
                <a16:creationId xmlns:a16="http://schemas.microsoft.com/office/drawing/2014/main" id="{6B35D5E9-65AF-4113-B4ED-D9FCBE08567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64919"/>
            <a:ext cx="12192000" cy="148255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/>
            <a:r>
              <a:rPr lang="en-GB" altLang="en-US" sz="3600" dirty="0">
                <a:sym typeface="Wingdings 2" panose="05020102010507070707" pitchFamily="18" charset="2"/>
              </a:rPr>
              <a:t>Swap books, peer review in green pen. Make corrections and give your partner a mark out of eleven</a:t>
            </a:r>
            <a:endParaRPr lang="en-US" altLang="en-US" sz="2800" dirty="0"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687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995E-5187-4548-BE47-1066767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985520"/>
            <a:ext cx="11130280" cy="523208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Trees growing in a forest are a physical environmental factor </a:t>
            </a:r>
          </a:p>
          <a:p>
            <a:pPr marL="514350" indent="-514350">
              <a:buAutoNum type="arabicPeriod"/>
            </a:pPr>
            <a:r>
              <a:rPr lang="en-GB" dirty="0"/>
              <a:t>Animals living in cold climates have thick fur to reduce loss of body heat</a:t>
            </a:r>
          </a:p>
          <a:p>
            <a:pPr marL="514350" indent="-514350">
              <a:buAutoNum type="arabicPeriod"/>
            </a:pPr>
            <a:r>
              <a:rPr lang="en-GB" dirty="0"/>
              <a:t>Adaptations to environment are the changes to an animal or plant’s body or structure to suit it’s environment</a:t>
            </a:r>
          </a:p>
          <a:p>
            <a:pPr marL="514350" indent="-514350">
              <a:buAutoNum type="arabicPeriod"/>
            </a:pPr>
            <a:r>
              <a:rPr lang="en-GB" dirty="0"/>
              <a:t>Arctic foxes and polar bears both have white fur for camouflage in the snowy environment they live in. These are common adaptations</a:t>
            </a:r>
          </a:p>
          <a:p>
            <a:pPr marL="514350" indent="-514350">
              <a:buAutoNum type="arabicPeriod"/>
            </a:pPr>
            <a:r>
              <a:rPr lang="en-GB" dirty="0"/>
              <a:t>Variation in humans is a result of the mixture of genes they inherited from their parents </a:t>
            </a:r>
          </a:p>
          <a:p>
            <a:pPr marL="514350" indent="-514350">
              <a:buAutoNum type="arabicPeriod"/>
            </a:pPr>
            <a:r>
              <a:rPr lang="en-GB" dirty="0"/>
              <a:t>Identical twins show no variation</a:t>
            </a:r>
          </a:p>
          <a:p>
            <a:pPr marL="514350" indent="-514350">
              <a:buAutoNum type="arabicPeriod"/>
            </a:pPr>
            <a:r>
              <a:rPr lang="en-GB" dirty="0"/>
              <a:t>The size of your bones is due to inherited variation 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21F2CA2F-D1CE-4DE6-9793-ADA8E6C4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4402"/>
            <a:ext cx="12277817" cy="75030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442913" indent="-442913"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hangingPunct="1"/>
            <a:endParaRPr lang="en-US" altLang="en-US" sz="3600" dirty="0">
              <a:sym typeface="Wingdings 2" panose="05020102010507070707" pitchFamily="18" charset="2"/>
            </a:endParaRPr>
          </a:p>
          <a:p>
            <a:pPr marL="0" indent="0" algn="l" eaLnBrk="1" hangingPunct="1"/>
            <a:r>
              <a:rPr lang="en-US" altLang="en-US" sz="11200" dirty="0">
                <a:sym typeface="Wingdings 2" panose="05020102010507070707" pitchFamily="18" charset="2"/>
              </a:rPr>
              <a:t>Thumbs up thumbs down True of false  </a:t>
            </a:r>
            <a:endParaRPr lang="en-GB" altLang="en-US" sz="11200" dirty="0"/>
          </a:p>
          <a:p>
            <a:pPr marL="0" indent="0" algn="l" eaLnBrk="1" hangingPunct="1"/>
            <a:endParaRPr lang="en-US" altLang="en-US" sz="2800" dirty="0">
              <a:sym typeface="Wingdings 2" panose="05020102010507070707" pitchFamily="18" charset="2"/>
            </a:endParaRPr>
          </a:p>
          <a:p>
            <a:pPr marL="0" indent="0" algn="l" eaLnBrk="1" hangingPunct="1"/>
            <a:r>
              <a:rPr lang="en-US" altLang="en-US" sz="2800" dirty="0">
                <a:sym typeface="Wingdings 2" panose="050201020105070707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20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342B-8621-48A7-B1A9-7F953F81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790113"/>
            <a:ext cx="11185124" cy="53868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conditions in a habitat are its environment. These are caused by physical environmental factors e.g. </a:t>
            </a:r>
          </a:p>
          <a:p>
            <a:r>
              <a:rPr lang="en-GB" dirty="0"/>
              <a:t>Amount of light</a:t>
            </a:r>
          </a:p>
          <a:p>
            <a:r>
              <a:rPr lang="en-GB" dirty="0"/>
              <a:t>How wet it is</a:t>
            </a:r>
          </a:p>
          <a:p>
            <a:r>
              <a:rPr lang="en-GB" dirty="0"/>
              <a:t>Temperature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737999-9E8D-45C4-B771-93D3BE8E599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0368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Copy the sentence below </a:t>
            </a:r>
          </a:p>
        </p:txBody>
      </p:sp>
      <p:pic>
        <p:nvPicPr>
          <p:cNvPr id="2050" name="Picture 2" descr="Image result for rainforest">
            <a:extLst>
              <a:ext uri="{FF2B5EF4-FFF2-40B4-BE49-F238E27FC236}">
                <a16:creationId xmlns:a16="http://schemas.microsoft.com/office/drawing/2014/main" id="{0C25809F-C564-4D29-8679-50FB7E0E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5" y="1677880"/>
            <a:ext cx="6597006" cy="43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1963-6FFB-4E89-9667-42AD583C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6"/>
            <a:ext cx="10515600" cy="788972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6E298-CC51-48C3-8893-AD8E987B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932155"/>
            <a:ext cx="10954305" cy="5244808"/>
          </a:xfrm>
        </p:spPr>
        <p:txBody>
          <a:bodyPr/>
          <a:lstStyle/>
          <a:p>
            <a:r>
              <a:rPr lang="en-GB" dirty="0"/>
              <a:t>Identify the physical environmental factors that make up the environment in a habitat. </a:t>
            </a:r>
          </a:p>
          <a:p>
            <a:r>
              <a:rPr lang="en-GB" dirty="0"/>
              <a:t>Describe the adaptations of a range of organisms to their habitats. </a:t>
            </a:r>
          </a:p>
          <a:p>
            <a:r>
              <a:rPr lang="en-GB" dirty="0"/>
              <a:t>Compare similar adaptations in plants and animals that live in similar places. </a:t>
            </a:r>
          </a:p>
          <a:p>
            <a:r>
              <a:rPr lang="en-GB" dirty="0"/>
              <a:t>Identify and give examples of inherited variation</a:t>
            </a:r>
          </a:p>
          <a:p>
            <a:r>
              <a:rPr lang="en-GB" dirty="0"/>
              <a:t>Explain how particular adaptations increase the chances of survival.</a:t>
            </a:r>
          </a:p>
          <a:p>
            <a:r>
              <a:rPr lang="en-GB" dirty="0"/>
              <a:t> Explain how inherited variation is caused (does not include genes).</a:t>
            </a:r>
          </a:p>
          <a:p>
            <a:r>
              <a:rPr lang="en-GB" dirty="0"/>
              <a:t> Correctly use the terms: community and ecosystem </a:t>
            </a:r>
          </a:p>
          <a:p>
            <a:r>
              <a:rPr lang="en-GB" dirty="0"/>
              <a:t>Explain how particular adaptations limit an organism's distribution. </a:t>
            </a:r>
          </a:p>
        </p:txBody>
      </p:sp>
      <p:pic>
        <p:nvPicPr>
          <p:cNvPr id="3074" name="Picture 2" descr="Image result for learning lightbulb">
            <a:extLst>
              <a:ext uri="{FF2B5EF4-FFF2-40B4-BE49-F238E27FC236}">
                <a16:creationId xmlns:a16="http://schemas.microsoft.com/office/drawing/2014/main" id="{BC52E20A-3629-49FF-996B-CAB236DC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8" y="1"/>
            <a:ext cx="714282" cy="8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0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8F20-28A9-40AB-8FDD-8E86821A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15"/>
            <a:ext cx="12192000" cy="65912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3200" dirty="0"/>
              <a:t>What would the physical environmental factors be in these habitats?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DE41-CE50-4592-B2FF-0D0FDCF9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53424-1B5F-4E8B-998A-04B6A396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59" y="1024247"/>
            <a:ext cx="8584707" cy="59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447AFB7-1906-44AB-9565-1D9EC7D641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96766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500" dirty="0"/>
              <a:t>What physical environmental factors does the weather forecast tell us about?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https://www.activeteachonline.com/product/view/id/295/page/60/mode/dps?modal=/player/interactive/id/286865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183F4-79C4-4FE5-9973-7C1299A9D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1" y="1375253"/>
            <a:ext cx="56388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F54F-26CC-41CD-AD81-D6085F89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745724"/>
            <a:ext cx="11780668" cy="54312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Organisms have features that let them __________ in the environments where they live. They are ________ for their habitats. </a:t>
            </a:r>
          </a:p>
          <a:p>
            <a:pPr marL="0" indent="0">
              <a:buNone/>
            </a:pPr>
            <a:r>
              <a:rPr lang="en-GB" dirty="0"/>
              <a:t>For example fish have _______ and fins which are adaptations for living under water. </a:t>
            </a:r>
          </a:p>
          <a:p>
            <a:pPr marL="0" indent="0">
              <a:buNone/>
            </a:pPr>
            <a:r>
              <a:rPr lang="en-GB" dirty="0"/>
              <a:t>They could not breathe air or ______ on land so fish could not survive on land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8936EB0-C4F3-4899-BA81-EC4B8778441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0368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Copy and complete the </a:t>
            </a:r>
            <a:r>
              <a:rPr lang="en-GB" dirty="0" err="1"/>
              <a:t>wordfill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41709-A139-4413-A33E-F20CF4DE40FB}"/>
              </a:ext>
            </a:extLst>
          </p:cNvPr>
          <p:cNvSpPr txBox="1"/>
          <p:nvPr/>
        </p:nvSpPr>
        <p:spPr>
          <a:xfrm>
            <a:off x="3119020" y="1028523"/>
            <a:ext cx="13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adapted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7D8F4-7EF6-4C5F-9A79-77FFB25C619D}"/>
              </a:ext>
            </a:extLst>
          </p:cNvPr>
          <p:cNvSpPr txBox="1"/>
          <p:nvPr/>
        </p:nvSpPr>
        <p:spPr>
          <a:xfrm>
            <a:off x="3570302" y="1551743"/>
            <a:ext cx="13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gills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1416C-EE07-4E34-B18B-CF0E0EB931C3}"/>
              </a:ext>
            </a:extLst>
          </p:cNvPr>
          <p:cNvSpPr txBox="1"/>
          <p:nvPr/>
        </p:nvSpPr>
        <p:spPr>
          <a:xfrm>
            <a:off x="4495059" y="2485378"/>
            <a:ext cx="13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 walk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96482-6C53-46A3-B0E2-08D0DCDC4FD6}"/>
              </a:ext>
            </a:extLst>
          </p:cNvPr>
          <p:cNvSpPr txBox="1"/>
          <p:nvPr/>
        </p:nvSpPr>
        <p:spPr>
          <a:xfrm>
            <a:off x="6174419" y="681037"/>
            <a:ext cx="13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Survive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8C764-E592-4284-94DA-135B2365DC5C}"/>
              </a:ext>
            </a:extLst>
          </p:cNvPr>
          <p:cNvSpPr txBox="1"/>
          <p:nvPr/>
        </p:nvSpPr>
        <p:spPr>
          <a:xfrm>
            <a:off x="9547933" y="5740624"/>
            <a:ext cx="13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gills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3768E-7CFB-47F1-AE68-27E3B51AE06A}"/>
              </a:ext>
            </a:extLst>
          </p:cNvPr>
          <p:cNvSpPr txBox="1"/>
          <p:nvPr/>
        </p:nvSpPr>
        <p:spPr>
          <a:xfrm>
            <a:off x="9268055" y="5054471"/>
            <a:ext cx="13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Survive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908C4-C351-4CE5-AF94-96CC57A331FA}"/>
              </a:ext>
            </a:extLst>
          </p:cNvPr>
          <p:cNvSpPr txBox="1"/>
          <p:nvPr/>
        </p:nvSpPr>
        <p:spPr>
          <a:xfrm>
            <a:off x="9379257" y="4171117"/>
            <a:ext cx="13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walk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CC3B8-965F-4F78-9350-AC220303FBFC}"/>
              </a:ext>
            </a:extLst>
          </p:cNvPr>
          <p:cNvSpPr txBox="1"/>
          <p:nvPr/>
        </p:nvSpPr>
        <p:spPr>
          <a:xfrm>
            <a:off x="9126245" y="3392661"/>
            <a:ext cx="162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adapted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F164C-E349-406E-9B53-F5419CF7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7" y="2934001"/>
            <a:ext cx="7011650" cy="40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F96E-802F-42C5-BFAC-5E527E18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494" y="1562470"/>
            <a:ext cx="3479308" cy="4614493"/>
          </a:xfrm>
        </p:spPr>
        <p:txBody>
          <a:bodyPr/>
          <a:lstStyle/>
          <a:p>
            <a:r>
              <a:rPr lang="en-GB" dirty="0"/>
              <a:t>Minimise heat loss</a:t>
            </a:r>
          </a:p>
          <a:p>
            <a:r>
              <a:rPr lang="en-GB" dirty="0"/>
              <a:t>Thermal insulation</a:t>
            </a:r>
          </a:p>
          <a:p>
            <a:r>
              <a:rPr lang="en-GB" dirty="0"/>
              <a:t>To grip the ice (friction)</a:t>
            </a:r>
          </a:p>
          <a:p>
            <a:r>
              <a:rPr lang="en-GB" dirty="0"/>
              <a:t>Reduce pressure vs. sinking in snow</a:t>
            </a:r>
          </a:p>
          <a:p>
            <a:r>
              <a:rPr lang="en-GB" dirty="0"/>
              <a:t>Camouflage for hunting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3E479A-1CC7-40F5-A675-61CD34E02B0C}"/>
              </a:ext>
            </a:extLst>
          </p:cNvPr>
          <p:cNvSpPr txBox="1">
            <a:spLocks/>
          </p:cNvSpPr>
          <p:nvPr/>
        </p:nvSpPr>
        <p:spPr>
          <a:xfrm>
            <a:off x="0" y="21914"/>
            <a:ext cx="12192000" cy="14340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Write the subtitle polar bear, copy each feature named and explain how you think it is an adaptation for its environment</a:t>
            </a:r>
          </a:p>
        </p:txBody>
      </p:sp>
      <p:pic>
        <p:nvPicPr>
          <p:cNvPr id="4098" name="Picture 2" descr="Image result for polar bear">
            <a:extLst>
              <a:ext uri="{FF2B5EF4-FFF2-40B4-BE49-F238E27FC236}">
                <a16:creationId xmlns:a16="http://schemas.microsoft.com/office/drawing/2014/main" id="{C0B2E9F3-91A8-4282-850D-422170FB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0" y="2305174"/>
            <a:ext cx="4725142" cy="27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B76A4-FD6A-46F3-AE45-50B62D4D7507}"/>
              </a:ext>
            </a:extLst>
          </p:cNvPr>
          <p:cNvSpPr txBox="1"/>
          <p:nvPr/>
        </p:nvSpPr>
        <p:spPr>
          <a:xfrm>
            <a:off x="5122416" y="1664963"/>
            <a:ext cx="26721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Small 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Thick fur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Rough soles on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Feet with large surface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White fur</a:t>
            </a:r>
          </a:p>
        </p:txBody>
      </p:sp>
    </p:spTree>
    <p:extLst>
      <p:ext uri="{BB962C8B-B14F-4D97-AF65-F5344CB8AC3E}">
        <p14:creationId xmlns:p14="http://schemas.microsoft.com/office/powerpoint/2010/main" val="3157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F96E-802F-42C5-BFAC-5E527E18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494" y="1562470"/>
            <a:ext cx="3479308" cy="4614493"/>
          </a:xfrm>
        </p:spPr>
        <p:txBody>
          <a:bodyPr/>
          <a:lstStyle/>
          <a:p>
            <a:r>
              <a:rPr lang="en-GB" dirty="0"/>
              <a:t>Stores water</a:t>
            </a:r>
          </a:p>
          <a:p>
            <a:r>
              <a:rPr lang="en-GB" dirty="0"/>
              <a:t>To protect it from being eaten</a:t>
            </a:r>
          </a:p>
          <a:p>
            <a:r>
              <a:rPr lang="en-GB" dirty="0"/>
              <a:t>Large area to absorb water from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3E479A-1CC7-40F5-A675-61CD34E02B0C}"/>
              </a:ext>
            </a:extLst>
          </p:cNvPr>
          <p:cNvSpPr txBox="1">
            <a:spLocks/>
          </p:cNvSpPr>
          <p:nvPr/>
        </p:nvSpPr>
        <p:spPr>
          <a:xfrm>
            <a:off x="0" y="21914"/>
            <a:ext cx="12192000" cy="14340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Write the subtitle Cactus plant, copy each feature named and explain how you think it is an adaptation for its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B76A4-FD6A-46F3-AE45-50B62D4D7507}"/>
              </a:ext>
            </a:extLst>
          </p:cNvPr>
          <p:cNvSpPr txBox="1"/>
          <p:nvPr/>
        </p:nvSpPr>
        <p:spPr>
          <a:xfrm>
            <a:off x="4545366" y="1562470"/>
            <a:ext cx="2672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Thick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spines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No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Roots spread out</a:t>
            </a:r>
          </a:p>
        </p:txBody>
      </p:sp>
      <p:pic>
        <p:nvPicPr>
          <p:cNvPr id="6146" name="Picture 2" descr="Image result for desert cactus">
            <a:extLst>
              <a:ext uri="{FF2B5EF4-FFF2-40B4-BE49-F238E27FC236}">
                <a16:creationId xmlns:a16="http://schemas.microsoft.com/office/drawing/2014/main" id="{63D79E2B-CDFB-4D53-AD84-E2C241EA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1952647"/>
            <a:ext cx="3050221" cy="40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76C3-7D41-488F-A7AB-2BC4758A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430" y="1825625"/>
            <a:ext cx="6595369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Long eyelashes to keep sand out of its eyes</a:t>
            </a:r>
          </a:p>
          <a:p>
            <a:r>
              <a:rPr lang="en-GB" dirty="0"/>
              <a:t>Nostrils than can close so sand doesn’t get up its nose </a:t>
            </a:r>
          </a:p>
          <a:p>
            <a:r>
              <a:rPr lang="en-GB" dirty="0"/>
              <a:t>Can drink up to 46L of water at one time and can go for a week without water </a:t>
            </a:r>
          </a:p>
          <a:p>
            <a:r>
              <a:rPr lang="en-GB" dirty="0"/>
              <a:t>Can change body temperature to avoid sweating when external temperature rises and therefore conserve water</a:t>
            </a:r>
          </a:p>
          <a:p>
            <a:r>
              <a:rPr lang="en-GB" dirty="0"/>
              <a:t>Wide feet to prevent them sinking in sand </a:t>
            </a:r>
          </a:p>
        </p:txBody>
      </p:sp>
      <p:pic>
        <p:nvPicPr>
          <p:cNvPr id="7170" name="Picture 2" descr="Image result for camels">
            <a:extLst>
              <a:ext uri="{FF2B5EF4-FFF2-40B4-BE49-F238E27FC236}">
                <a16:creationId xmlns:a16="http://schemas.microsoft.com/office/drawing/2014/main" id="{822D9FA5-BA2C-4CC5-BBA9-4D5292A6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5" y="1825625"/>
            <a:ext cx="4184305" cy="31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8A2132-3D2A-4B93-BD12-D3C96A21E951}"/>
              </a:ext>
            </a:extLst>
          </p:cNvPr>
          <p:cNvSpPr txBox="1">
            <a:spLocks/>
          </p:cNvSpPr>
          <p:nvPr/>
        </p:nvSpPr>
        <p:spPr>
          <a:xfrm>
            <a:off x="0" y="21914"/>
            <a:ext cx="12192000" cy="14340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How you think a camel is an adaptation for its environment?</a:t>
            </a:r>
          </a:p>
        </p:txBody>
      </p:sp>
    </p:spTree>
    <p:extLst>
      <p:ext uri="{BB962C8B-B14F-4D97-AF65-F5344CB8AC3E}">
        <p14:creationId xmlns:p14="http://schemas.microsoft.com/office/powerpoint/2010/main" val="39502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Widescreen</PresentationFormat>
  <Paragraphs>152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Wingdings</vt:lpstr>
      <vt:lpstr>Office Theme</vt:lpstr>
      <vt:lpstr>7Db Adaptations </vt:lpstr>
      <vt:lpstr>PowerPoint Presentation</vt:lpstr>
      <vt:lpstr>Learning outcomes</vt:lpstr>
      <vt:lpstr>What would the physical environmental factors be in these habitats?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the Venn diagram below in your</vt:lpstr>
      <vt:lpstr>PowerPoint Presentation</vt:lpstr>
      <vt:lpstr>Swap books, peer review in green pen. Make corrections and give your partner a mark out of eleven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7Db Adaptations</dc:title>
  <dc:creator>Eleanor Louise RASON</dc:creator>
  <cp:lastModifiedBy>Eleanor Louise RASON</cp:lastModifiedBy>
  <cp:revision>17</cp:revision>
  <dcterms:created xsi:type="dcterms:W3CDTF">2019-06-06T21:15:31Z</dcterms:created>
  <dcterms:modified xsi:type="dcterms:W3CDTF">2019-06-07T20:06:40Z</dcterms:modified>
</cp:coreProperties>
</file>