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65" r:id="rId4"/>
    <p:sldId id="259" r:id="rId5"/>
    <p:sldId id="267" r:id="rId6"/>
    <p:sldId id="258" r:id="rId7"/>
    <p:sldId id="266" r:id="rId8"/>
    <p:sldId id="274" r:id="rId9"/>
    <p:sldId id="275" r:id="rId10"/>
    <p:sldId id="260" r:id="rId11"/>
    <p:sldId id="276" r:id="rId12"/>
    <p:sldId id="262" r:id="rId13"/>
    <p:sldId id="263" r:id="rId14"/>
    <p:sldId id="279" r:id="rId15"/>
    <p:sldId id="280" r:id="rId16"/>
    <p:sldId id="281" r:id="rId17"/>
    <p:sldId id="278" r:id="rId18"/>
    <p:sldId id="27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59BF3A-4440-430E-A9B6-10C1476FC025}" type="datetimeFigureOut">
              <a:rPr lang="en-GB" smtClean="0"/>
              <a:t>15/06/2019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E776FD-25C9-4366-9F17-35A6A7382B88}" type="slidenum">
              <a:rPr lang="en-GB" smtClean="0"/>
              <a:t>‹#›</a:t>
            </a:fld>
            <a:endParaRPr lang="en-GB"/>
          </a:p>
        </p:txBody>
      </p:sp>
    </p:spTree>
    <p:extLst>
      <p:ext uri="{BB962C8B-B14F-4D97-AF65-F5344CB8AC3E}">
        <p14:creationId xmlns:p14="http://schemas.microsoft.com/office/powerpoint/2010/main" val="1384724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4" name="Google Shape;64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471f124bee_0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471f124bee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471f124bee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471f124bee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471f124bee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471f124bee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45B94-248D-44D6-A016-0798CAEAD28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5E0D6AD-3C2A-405F-BD14-7C42D62E04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FD5E01F-617B-4BE5-997E-7C3C843756E9}"/>
              </a:ext>
            </a:extLst>
          </p:cNvPr>
          <p:cNvSpPr>
            <a:spLocks noGrp="1"/>
          </p:cNvSpPr>
          <p:nvPr>
            <p:ph type="dt" sz="half" idx="10"/>
          </p:nvPr>
        </p:nvSpPr>
        <p:spPr/>
        <p:txBody>
          <a:bodyPr/>
          <a:lstStyle/>
          <a:p>
            <a:fld id="{31DA897D-1F58-4B95-BF7C-AD28C728D15C}" type="datetimeFigureOut">
              <a:rPr lang="en-GB" smtClean="0"/>
              <a:t>15/06/2019</a:t>
            </a:fld>
            <a:endParaRPr lang="en-GB"/>
          </a:p>
        </p:txBody>
      </p:sp>
      <p:sp>
        <p:nvSpPr>
          <p:cNvPr id="5" name="Footer Placeholder 4">
            <a:extLst>
              <a:ext uri="{FF2B5EF4-FFF2-40B4-BE49-F238E27FC236}">
                <a16:creationId xmlns:a16="http://schemas.microsoft.com/office/drawing/2014/main" id="{1D590F77-0BF2-4A9F-BA31-75218EF3571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2FCE942-2B0F-482A-BCA8-00821D1FFEDB}"/>
              </a:ext>
            </a:extLst>
          </p:cNvPr>
          <p:cNvSpPr>
            <a:spLocks noGrp="1"/>
          </p:cNvSpPr>
          <p:nvPr>
            <p:ph type="sldNum" sz="quarter" idx="12"/>
          </p:nvPr>
        </p:nvSpPr>
        <p:spPr/>
        <p:txBody>
          <a:bodyPr/>
          <a:lstStyle/>
          <a:p>
            <a:fld id="{883516B7-76F3-42A5-9B6D-0426D7A74D0C}" type="slidenum">
              <a:rPr lang="en-GB" smtClean="0"/>
              <a:t>‹#›</a:t>
            </a:fld>
            <a:endParaRPr lang="en-GB"/>
          </a:p>
        </p:txBody>
      </p:sp>
    </p:spTree>
    <p:extLst>
      <p:ext uri="{BB962C8B-B14F-4D97-AF65-F5344CB8AC3E}">
        <p14:creationId xmlns:p14="http://schemas.microsoft.com/office/powerpoint/2010/main" val="2305525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91B90-B800-4EF7-BCA1-5FBDC73D736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AE8CF0B-12F1-4715-B858-C29FDCC711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5A47A8F-34F4-4A1C-8C2C-9371AA1F2250}"/>
              </a:ext>
            </a:extLst>
          </p:cNvPr>
          <p:cNvSpPr>
            <a:spLocks noGrp="1"/>
          </p:cNvSpPr>
          <p:nvPr>
            <p:ph type="dt" sz="half" idx="10"/>
          </p:nvPr>
        </p:nvSpPr>
        <p:spPr/>
        <p:txBody>
          <a:bodyPr/>
          <a:lstStyle/>
          <a:p>
            <a:fld id="{31DA897D-1F58-4B95-BF7C-AD28C728D15C}" type="datetimeFigureOut">
              <a:rPr lang="en-GB" smtClean="0"/>
              <a:t>15/06/2019</a:t>
            </a:fld>
            <a:endParaRPr lang="en-GB"/>
          </a:p>
        </p:txBody>
      </p:sp>
      <p:sp>
        <p:nvSpPr>
          <p:cNvPr id="5" name="Footer Placeholder 4">
            <a:extLst>
              <a:ext uri="{FF2B5EF4-FFF2-40B4-BE49-F238E27FC236}">
                <a16:creationId xmlns:a16="http://schemas.microsoft.com/office/drawing/2014/main" id="{9FE3757A-40BB-4626-9A6B-2F2A79203A2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5F8EE8-9209-4003-95FE-EBB3A4A81B2C}"/>
              </a:ext>
            </a:extLst>
          </p:cNvPr>
          <p:cNvSpPr>
            <a:spLocks noGrp="1"/>
          </p:cNvSpPr>
          <p:nvPr>
            <p:ph type="sldNum" sz="quarter" idx="12"/>
          </p:nvPr>
        </p:nvSpPr>
        <p:spPr/>
        <p:txBody>
          <a:bodyPr/>
          <a:lstStyle/>
          <a:p>
            <a:fld id="{883516B7-76F3-42A5-9B6D-0426D7A74D0C}" type="slidenum">
              <a:rPr lang="en-GB" smtClean="0"/>
              <a:t>‹#›</a:t>
            </a:fld>
            <a:endParaRPr lang="en-GB"/>
          </a:p>
        </p:txBody>
      </p:sp>
    </p:spTree>
    <p:extLst>
      <p:ext uri="{BB962C8B-B14F-4D97-AF65-F5344CB8AC3E}">
        <p14:creationId xmlns:p14="http://schemas.microsoft.com/office/powerpoint/2010/main" val="3232966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B858BB-69A3-458E-98A4-577687602A7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028A65B-883C-4894-8867-E29CD77288B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18639C8-EAC6-450D-A4E0-E46DD4B864F2}"/>
              </a:ext>
            </a:extLst>
          </p:cNvPr>
          <p:cNvSpPr>
            <a:spLocks noGrp="1"/>
          </p:cNvSpPr>
          <p:nvPr>
            <p:ph type="dt" sz="half" idx="10"/>
          </p:nvPr>
        </p:nvSpPr>
        <p:spPr/>
        <p:txBody>
          <a:bodyPr/>
          <a:lstStyle/>
          <a:p>
            <a:fld id="{31DA897D-1F58-4B95-BF7C-AD28C728D15C}" type="datetimeFigureOut">
              <a:rPr lang="en-GB" smtClean="0"/>
              <a:t>15/06/2019</a:t>
            </a:fld>
            <a:endParaRPr lang="en-GB"/>
          </a:p>
        </p:txBody>
      </p:sp>
      <p:sp>
        <p:nvSpPr>
          <p:cNvPr id="5" name="Footer Placeholder 4">
            <a:extLst>
              <a:ext uri="{FF2B5EF4-FFF2-40B4-BE49-F238E27FC236}">
                <a16:creationId xmlns:a16="http://schemas.microsoft.com/office/drawing/2014/main" id="{0D6B09E1-EC36-4C3C-8B78-84EB9A2CFB4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B23B0EA-622D-4FD1-B6E5-1D07FDAECAC0}"/>
              </a:ext>
            </a:extLst>
          </p:cNvPr>
          <p:cNvSpPr>
            <a:spLocks noGrp="1"/>
          </p:cNvSpPr>
          <p:nvPr>
            <p:ph type="sldNum" sz="quarter" idx="12"/>
          </p:nvPr>
        </p:nvSpPr>
        <p:spPr/>
        <p:txBody>
          <a:bodyPr/>
          <a:lstStyle/>
          <a:p>
            <a:fld id="{883516B7-76F3-42A5-9B6D-0426D7A74D0C}" type="slidenum">
              <a:rPr lang="en-GB" smtClean="0"/>
              <a:t>‹#›</a:t>
            </a:fld>
            <a:endParaRPr lang="en-GB"/>
          </a:p>
        </p:txBody>
      </p:sp>
    </p:spTree>
    <p:extLst>
      <p:ext uri="{BB962C8B-B14F-4D97-AF65-F5344CB8AC3E}">
        <p14:creationId xmlns:p14="http://schemas.microsoft.com/office/powerpoint/2010/main" val="2998694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85EA8-B5FB-4874-9241-8F93EA818D0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669E728-5FDA-420F-9071-951CBE4E0C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479099-DE47-48B1-A505-6A87D526C620}"/>
              </a:ext>
            </a:extLst>
          </p:cNvPr>
          <p:cNvSpPr>
            <a:spLocks noGrp="1"/>
          </p:cNvSpPr>
          <p:nvPr>
            <p:ph type="dt" sz="half" idx="10"/>
          </p:nvPr>
        </p:nvSpPr>
        <p:spPr/>
        <p:txBody>
          <a:bodyPr/>
          <a:lstStyle/>
          <a:p>
            <a:fld id="{31DA897D-1F58-4B95-BF7C-AD28C728D15C}" type="datetimeFigureOut">
              <a:rPr lang="en-GB" smtClean="0"/>
              <a:t>15/06/2019</a:t>
            </a:fld>
            <a:endParaRPr lang="en-GB"/>
          </a:p>
        </p:txBody>
      </p:sp>
      <p:sp>
        <p:nvSpPr>
          <p:cNvPr id="5" name="Footer Placeholder 4">
            <a:extLst>
              <a:ext uri="{FF2B5EF4-FFF2-40B4-BE49-F238E27FC236}">
                <a16:creationId xmlns:a16="http://schemas.microsoft.com/office/drawing/2014/main" id="{5A4767E5-996A-4F6A-A400-A258CADCE6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2E543E1-165F-4EF9-917E-E4CCDA74D203}"/>
              </a:ext>
            </a:extLst>
          </p:cNvPr>
          <p:cNvSpPr>
            <a:spLocks noGrp="1"/>
          </p:cNvSpPr>
          <p:nvPr>
            <p:ph type="sldNum" sz="quarter" idx="12"/>
          </p:nvPr>
        </p:nvSpPr>
        <p:spPr/>
        <p:txBody>
          <a:bodyPr/>
          <a:lstStyle/>
          <a:p>
            <a:fld id="{883516B7-76F3-42A5-9B6D-0426D7A74D0C}" type="slidenum">
              <a:rPr lang="en-GB" smtClean="0"/>
              <a:t>‹#›</a:t>
            </a:fld>
            <a:endParaRPr lang="en-GB"/>
          </a:p>
        </p:txBody>
      </p:sp>
    </p:spTree>
    <p:extLst>
      <p:ext uri="{BB962C8B-B14F-4D97-AF65-F5344CB8AC3E}">
        <p14:creationId xmlns:p14="http://schemas.microsoft.com/office/powerpoint/2010/main" val="1865751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6E8E9-3990-4A44-BD0F-58E55A38BC6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7F04BED-3061-4390-9332-8152B21E23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4BEE1E-44F5-4BDB-9286-51958E96420B}"/>
              </a:ext>
            </a:extLst>
          </p:cNvPr>
          <p:cNvSpPr>
            <a:spLocks noGrp="1"/>
          </p:cNvSpPr>
          <p:nvPr>
            <p:ph type="dt" sz="half" idx="10"/>
          </p:nvPr>
        </p:nvSpPr>
        <p:spPr/>
        <p:txBody>
          <a:bodyPr/>
          <a:lstStyle/>
          <a:p>
            <a:fld id="{31DA897D-1F58-4B95-BF7C-AD28C728D15C}" type="datetimeFigureOut">
              <a:rPr lang="en-GB" smtClean="0"/>
              <a:t>15/06/2019</a:t>
            </a:fld>
            <a:endParaRPr lang="en-GB"/>
          </a:p>
        </p:txBody>
      </p:sp>
      <p:sp>
        <p:nvSpPr>
          <p:cNvPr id="5" name="Footer Placeholder 4">
            <a:extLst>
              <a:ext uri="{FF2B5EF4-FFF2-40B4-BE49-F238E27FC236}">
                <a16:creationId xmlns:a16="http://schemas.microsoft.com/office/drawing/2014/main" id="{24AD8D42-F582-40C3-B5FE-CDCD4932EE0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074F637-F280-4D8B-A0E7-C20AF31DB207}"/>
              </a:ext>
            </a:extLst>
          </p:cNvPr>
          <p:cNvSpPr>
            <a:spLocks noGrp="1"/>
          </p:cNvSpPr>
          <p:nvPr>
            <p:ph type="sldNum" sz="quarter" idx="12"/>
          </p:nvPr>
        </p:nvSpPr>
        <p:spPr/>
        <p:txBody>
          <a:bodyPr/>
          <a:lstStyle/>
          <a:p>
            <a:fld id="{883516B7-76F3-42A5-9B6D-0426D7A74D0C}" type="slidenum">
              <a:rPr lang="en-GB" smtClean="0"/>
              <a:t>‹#›</a:t>
            </a:fld>
            <a:endParaRPr lang="en-GB"/>
          </a:p>
        </p:txBody>
      </p:sp>
    </p:spTree>
    <p:extLst>
      <p:ext uri="{BB962C8B-B14F-4D97-AF65-F5344CB8AC3E}">
        <p14:creationId xmlns:p14="http://schemas.microsoft.com/office/powerpoint/2010/main" val="2400068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F0729-39DA-462F-A7BA-A32A7A32613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3AF9DAD-55FD-4621-B221-9DA2ADCC2EE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ABE2D40-9B4E-4AAC-9B76-E2E22A0EECB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012E8AE-700C-41F2-BFD6-A8EF94EF0F17}"/>
              </a:ext>
            </a:extLst>
          </p:cNvPr>
          <p:cNvSpPr>
            <a:spLocks noGrp="1"/>
          </p:cNvSpPr>
          <p:nvPr>
            <p:ph type="dt" sz="half" idx="10"/>
          </p:nvPr>
        </p:nvSpPr>
        <p:spPr/>
        <p:txBody>
          <a:bodyPr/>
          <a:lstStyle/>
          <a:p>
            <a:fld id="{31DA897D-1F58-4B95-BF7C-AD28C728D15C}" type="datetimeFigureOut">
              <a:rPr lang="en-GB" smtClean="0"/>
              <a:t>15/06/2019</a:t>
            </a:fld>
            <a:endParaRPr lang="en-GB"/>
          </a:p>
        </p:txBody>
      </p:sp>
      <p:sp>
        <p:nvSpPr>
          <p:cNvPr id="6" name="Footer Placeholder 5">
            <a:extLst>
              <a:ext uri="{FF2B5EF4-FFF2-40B4-BE49-F238E27FC236}">
                <a16:creationId xmlns:a16="http://schemas.microsoft.com/office/drawing/2014/main" id="{919C97E2-6BCA-4A3B-A92A-E8291EB8A44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5756449-4403-4A64-B35B-F2BEE52CBE04}"/>
              </a:ext>
            </a:extLst>
          </p:cNvPr>
          <p:cNvSpPr>
            <a:spLocks noGrp="1"/>
          </p:cNvSpPr>
          <p:nvPr>
            <p:ph type="sldNum" sz="quarter" idx="12"/>
          </p:nvPr>
        </p:nvSpPr>
        <p:spPr/>
        <p:txBody>
          <a:bodyPr/>
          <a:lstStyle/>
          <a:p>
            <a:fld id="{883516B7-76F3-42A5-9B6D-0426D7A74D0C}" type="slidenum">
              <a:rPr lang="en-GB" smtClean="0"/>
              <a:t>‹#›</a:t>
            </a:fld>
            <a:endParaRPr lang="en-GB"/>
          </a:p>
        </p:txBody>
      </p:sp>
    </p:spTree>
    <p:extLst>
      <p:ext uri="{BB962C8B-B14F-4D97-AF65-F5344CB8AC3E}">
        <p14:creationId xmlns:p14="http://schemas.microsoft.com/office/powerpoint/2010/main" val="1449303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65CC6-FE12-4F5F-BF12-13F0AC29207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81FEDAB-7B90-446D-99F4-64CF8DCBFF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7BB675-BD34-45EC-8A3E-E2CC22E88B9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5AEFF95-46A6-4D0E-BEA8-F6F3DA6832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DB9A017-6E3E-4305-BFD5-60A234FD7C4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EE89D37-6EDD-41A1-BDDE-3E6CDE5777B4}"/>
              </a:ext>
            </a:extLst>
          </p:cNvPr>
          <p:cNvSpPr>
            <a:spLocks noGrp="1"/>
          </p:cNvSpPr>
          <p:nvPr>
            <p:ph type="dt" sz="half" idx="10"/>
          </p:nvPr>
        </p:nvSpPr>
        <p:spPr/>
        <p:txBody>
          <a:bodyPr/>
          <a:lstStyle/>
          <a:p>
            <a:fld id="{31DA897D-1F58-4B95-BF7C-AD28C728D15C}" type="datetimeFigureOut">
              <a:rPr lang="en-GB" smtClean="0"/>
              <a:t>15/06/2019</a:t>
            </a:fld>
            <a:endParaRPr lang="en-GB"/>
          </a:p>
        </p:txBody>
      </p:sp>
      <p:sp>
        <p:nvSpPr>
          <p:cNvPr id="8" name="Footer Placeholder 7">
            <a:extLst>
              <a:ext uri="{FF2B5EF4-FFF2-40B4-BE49-F238E27FC236}">
                <a16:creationId xmlns:a16="http://schemas.microsoft.com/office/drawing/2014/main" id="{AD4522A6-A56B-4C22-B62B-1AC58BFA254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4DA5724-876D-4899-BF25-C38BAD52FD05}"/>
              </a:ext>
            </a:extLst>
          </p:cNvPr>
          <p:cNvSpPr>
            <a:spLocks noGrp="1"/>
          </p:cNvSpPr>
          <p:nvPr>
            <p:ph type="sldNum" sz="quarter" idx="12"/>
          </p:nvPr>
        </p:nvSpPr>
        <p:spPr/>
        <p:txBody>
          <a:bodyPr/>
          <a:lstStyle/>
          <a:p>
            <a:fld id="{883516B7-76F3-42A5-9B6D-0426D7A74D0C}" type="slidenum">
              <a:rPr lang="en-GB" smtClean="0"/>
              <a:t>‹#›</a:t>
            </a:fld>
            <a:endParaRPr lang="en-GB"/>
          </a:p>
        </p:txBody>
      </p:sp>
    </p:spTree>
    <p:extLst>
      <p:ext uri="{BB962C8B-B14F-4D97-AF65-F5344CB8AC3E}">
        <p14:creationId xmlns:p14="http://schemas.microsoft.com/office/powerpoint/2010/main" val="1689839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D9DCB-0E5A-4D2E-B62C-2C52148EF24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8AEF348-0F86-483D-9493-E00B7F0FD4C8}"/>
              </a:ext>
            </a:extLst>
          </p:cNvPr>
          <p:cNvSpPr>
            <a:spLocks noGrp="1"/>
          </p:cNvSpPr>
          <p:nvPr>
            <p:ph type="dt" sz="half" idx="10"/>
          </p:nvPr>
        </p:nvSpPr>
        <p:spPr/>
        <p:txBody>
          <a:bodyPr/>
          <a:lstStyle/>
          <a:p>
            <a:fld id="{31DA897D-1F58-4B95-BF7C-AD28C728D15C}" type="datetimeFigureOut">
              <a:rPr lang="en-GB" smtClean="0"/>
              <a:t>15/06/2019</a:t>
            </a:fld>
            <a:endParaRPr lang="en-GB"/>
          </a:p>
        </p:txBody>
      </p:sp>
      <p:sp>
        <p:nvSpPr>
          <p:cNvPr id="4" name="Footer Placeholder 3">
            <a:extLst>
              <a:ext uri="{FF2B5EF4-FFF2-40B4-BE49-F238E27FC236}">
                <a16:creationId xmlns:a16="http://schemas.microsoft.com/office/drawing/2014/main" id="{99C947BD-81F7-44D6-9E1B-902032B991E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ED0CBB0-4057-475E-BEC1-1B230151842C}"/>
              </a:ext>
            </a:extLst>
          </p:cNvPr>
          <p:cNvSpPr>
            <a:spLocks noGrp="1"/>
          </p:cNvSpPr>
          <p:nvPr>
            <p:ph type="sldNum" sz="quarter" idx="12"/>
          </p:nvPr>
        </p:nvSpPr>
        <p:spPr/>
        <p:txBody>
          <a:bodyPr/>
          <a:lstStyle/>
          <a:p>
            <a:fld id="{883516B7-76F3-42A5-9B6D-0426D7A74D0C}" type="slidenum">
              <a:rPr lang="en-GB" smtClean="0"/>
              <a:t>‹#›</a:t>
            </a:fld>
            <a:endParaRPr lang="en-GB"/>
          </a:p>
        </p:txBody>
      </p:sp>
    </p:spTree>
    <p:extLst>
      <p:ext uri="{BB962C8B-B14F-4D97-AF65-F5344CB8AC3E}">
        <p14:creationId xmlns:p14="http://schemas.microsoft.com/office/powerpoint/2010/main" val="3781146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6156B0-F7F2-4E19-93E6-C48EDBD0562D}"/>
              </a:ext>
            </a:extLst>
          </p:cNvPr>
          <p:cNvSpPr>
            <a:spLocks noGrp="1"/>
          </p:cNvSpPr>
          <p:nvPr>
            <p:ph type="dt" sz="half" idx="10"/>
          </p:nvPr>
        </p:nvSpPr>
        <p:spPr/>
        <p:txBody>
          <a:bodyPr/>
          <a:lstStyle/>
          <a:p>
            <a:fld id="{31DA897D-1F58-4B95-BF7C-AD28C728D15C}" type="datetimeFigureOut">
              <a:rPr lang="en-GB" smtClean="0"/>
              <a:t>15/06/2019</a:t>
            </a:fld>
            <a:endParaRPr lang="en-GB"/>
          </a:p>
        </p:txBody>
      </p:sp>
      <p:sp>
        <p:nvSpPr>
          <p:cNvPr id="3" name="Footer Placeholder 2">
            <a:extLst>
              <a:ext uri="{FF2B5EF4-FFF2-40B4-BE49-F238E27FC236}">
                <a16:creationId xmlns:a16="http://schemas.microsoft.com/office/drawing/2014/main" id="{B00576FC-A75E-48FB-8580-4ED68A93ABA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FF17594-B613-4ACB-8148-1573DF1CD722}"/>
              </a:ext>
            </a:extLst>
          </p:cNvPr>
          <p:cNvSpPr>
            <a:spLocks noGrp="1"/>
          </p:cNvSpPr>
          <p:nvPr>
            <p:ph type="sldNum" sz="quarter" idx="12"/>
          </p:nvPr>
        </p:nvSpPr>
        <p:spPr/>
        <p:txBody>
          <a:bodyPr/>
          <a:lstStyle/>
          <a:p>
            <a:fld id="{883516B7-76F3-42A5-9B6D-0426D7A74D0C}" type="slidenum">
              <a:rPr lang="en-GB" smtClean="0"/>
              <a:t>‹#›</a:t>
            </a:fld>
            <a:endParaRPr lang="en-GB"/>
          </a:p>
        </p:txBody>
      </p:sp>
    </p:spTree>
    <p:extLst>
      <p:ext uri="{BB962C8B-B14F-4D97-AF65-F5344CB8AC3E}">
        <p14:creationId xmlns:p14="http://schemas.microsoft.com/office/powerpoint/2010/main" val="1190534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86905-99EE-4C74-BAC4-69A8034241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23C0C3A-6CF5-453A-8EB0-F602AB76F4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6EF4719-A246-4E3C-B42F-4EAA3F582B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C91B64-1DD7-4A8C-8E0F-D4C509A5A603}"/>
              </a:ext>
            </a:extLst>
          </p:cNvPr>
          <p:cNvSpPr>
            <a:spLocks noGrp="1"/>
          </p:cNvSpPr>
          <p:nvPr>
            <p:ph type="dt" sz="half" idx="10"/>
          </p:nvPr>
        </p:nvSpPr>
        <p:spPr/>
        <p:txBody>
          <a:bodyPr/>
          <a:lstStyle/>
          <a:p>
            <a:fld id="{31DA897D-1F58-4B95-BF7C-AD28C728D15C}" type="datetimeFigureOut">
              <a:rPr lang="en-GB" smtClean="0"/>
              <a:t>15/06/2019</a:t>
            </a:fld>
            <a:endParaRPr lang="en-GB"/>
          </a:p>
        </p:txBody>
      </p:sp>
      <p:sp>
        <p:nvSpPr>
          <p:cNvPr id="6" name="Footer Placeholder 5">
            <a:extLst>
              <a:ext uri="{FF2B5EF4-FFF2-40B4-BE49-F238E27FC236}">
                <a16:creationId xmlns:a16="http://schemas.microsoft.com/office/drawing/2014/main" id="{D15CA877-0226-487B-8C1B-F191FBAC6CB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365AFBB-F445-4224-B042-19DA60D7094C}"/>
              </a:ext>
            </a:extLst>
          </p:cNvPr>
          <p:cNvSpPr>
            <a:spLocks noGrp="1"/>
          </p:cNvSpPr>
          <p:nvPr>
            <p:ph type="sldNum" sz="quarter" idx="12"/>
          </p:nvPr>
        </p:nvSpPr>
        <p:spPr/>
        <p:txBody>
          <a:bodyPr/>
          <a:lstStyle/>
          <a:p>
            <a:fld id="{883516B7-76F3-42A5-9B6D-0426D7A74D0C}" type="slidenum">
              <a:rPr lang="en-GB" smtClean="0"/>
              <a:t>‹#›</a:t>
            </a:fld>
            <a:endParaRPr lang="en-GB"/>
          </a:p>
        </p:txBody>
      </p:sp>
    </p:spTree>
    <p:extLst>
      <p:ext uri="{BB962C8B-B14F-4D97-AF65-F5344CB8AC3E}">
        <p14:creationId xmlns:p14="http://schemas.microsoft.com/office/powerpoint/2010/main" val="3660326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2C614-FBAF-405C-90A5-ADE838827C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264CA68-2C2E-4645-A573-1BFD1C9D6E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BF7E24C-0703-4BD3-A52E-5990EA89B8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A03BA7-0680-43D1-B8B3-0687719F1D29}"/>
              </a:ext>
            </a:extLst>
          </p:cNvPr>
          <p:cNvSpPr>
            <a:spLocks noGrp="1"/>
          </p:cNvSpPr>
          <p:nvPr>
            <p:ph type="dt" sz="half" idx="10"/>
          </p:nvPr>
        </p:nvSpPr>
        <p:spPr/>
        <p:txBody>
          <a:bodyPr/>
          <a:lstStyle/>
          <a:p>
            <a:fld id="{31DA897D-1F58-4B95-BF7C-AD28C728D15C}" type="datetimeFigureOut">
              <a:rPr lang="en-GB" smtClean="0"/>
              <a:t>15/06/2019</a:t>
            </a:fld>
            <a:endParaRPr lang="en-GB"/>
          </a:p>
        </p:txBody>
      </p:sp>
      <p:sp>
        <p:nvSpPr>
          <p:cNvPr id="6" name="Footer Placeholder 5">
            <a:extLst>
              <a:ext uri="{FF2B5EF4-FFF2-40B4-BE49-F238E27FC236}">
                <a16:creationId xmlns:a16="http://schemas.microsoft.com/office/drawing/2014/main" id="{31118757-B001-4700-9A3E-1F5027CEE54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C20D5E5-07B1-4BEF-B1FE-9287FE91ADEF}"/>
              </a:ext>
            </a:extLst>
          </p:cNvPr>
          <p:cNvSpPr>
            <a:spLocks noGrp="1"/>
          </p:cNvSpPr>
          <p:nvPr>
            <p:ph type="sldNum" sz="quarter" idx="12"/>
          </p:nvPr>
        </p:nvSpPr>
        <p:spPr/>
        <p:txBody>
          <a:bodyPr/>
          <a:lstStyle/>
          <a:p>
            <a:fld id="{883516B7-76F3-42A5-9B6D-0426D7A74D0C}" type="slidenum">
              <a:rPr lang="en-GB" smtClean="0"/>
              <a:t>‹#›</a:t>
            </a:fld>
            <a:endParaRPr lang="en-GB"/>
          </a:p>
        </p:txBody>
      </p:sp>
    </p:spTree>
    <p:extLst>
      <p:ext uri="{BB962C8B-B14F-4D97-AF65-F5344CB8AC3E}">
        <p14:creationId xmlns:p14="http://schemas.microsoft.com/office/powerpoint/2010/main" val="3629589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9B22F4-178E-4D09-B4A9-CB8AF58FE5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E24E054-29F1-4A2D-9C86-2DB5A4D2F5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03BC2C1-5B26-4170-BA36-EE8F1B063A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DA897D-1F58-4B95-BF7C-AD28C728D15C}" type="datetimeFigureOut">
              <a:rPr lang="en-GB" smtClean="0"/>
              <a:t>15/06/2019</a:t>
            </a:fld>
            <a:endParaRPr lang="en-GB"/>
          </a:p>
        </p:txBody>
      </p:sp>
      <p:sp>
        <p:nvSpPr>
          <p:cNvPr id="5" name="Footer Placeholder 4">
            <a:extLst>
              <a:ext uri="{FF2B5EF4-FFF2-40B4-BE49-F238E27FC236}">
                <a16:creationId xmlns:a16="http://schemas.microsoft.com/office/drawing/2014/main" id="{EAFDE3BC-64DE-47A0-B601-507774C34A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0E98C0B-23F3-4ADE-A95B-8A7FB408DE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3516B7-76F3-42A5-9B6D-0426D7A74D0C}" type="slidenum">
              <a:rPr lang="en-GB" smtClean="0"/>
              <a:t>‹#›</a:t>
            </a:fld>
            <a:endParaRPr lang="en-GB"/>
          </a:p>
        </p:txBody>
      </p:sp>
    </p:spTree>
    <p:extLst>
      <p:ext uri="{BB962C8B-B14F-4D97-AF65-F5344CB8AC3E}">
        <p14:creationId xmlns:p14="http://schemas.microsoft.com/office/powerpoint/2010/main" val="40645587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activeteachonline.com/product/view/id/295/page/66/mode/dps?modal=/player/animation/id/312561"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659F0-E2D6-48E4-92EE-8E154FA149A6}"/>
              </a:ext>
            </a:extLst>
          </p:cNvPr>
          <p:cNvSpPr>
            <a:spLocks noGrp="1"/>
          </p:cNvSpPr>
          <p:nvPr>
            <p:ph type="ctrTitle"/>
          </p:nvPr>
        </p:nvSpPr>
        <p:spPr>
          <a:xfrm>
            <a:off x="1487009" y="1233996"/>
            <a:ext cx="9144000" cy="1070823"/>
          </a:xfrm>
        </p:spPr>
        <p:txBody>
          <a:bodyPr>
            <a:normAutofit fontScale="90000"/>
          </a:bodyPr>
          <a:lstStyle/>
          <a:p>
            <a:r>
              <a:rPr lang="en-GB" dirty="0"/>
              <a:t>7Dd Effects on the environment </a:t>
            </a:r>
          </a:p>
        </p:txBody>
      </p:sp>
      <p:sp>
        <p:nvSpPr>
          <p:cNvPr id="3" name="Subtitle 2">
            <a:extLst>
              <a:ext uri="{FF2B5EF4-FFF2-40B4-BE49-F238E27FC236}">
                <a16:creationId xmlns:a16="http://schemas.microsoft.com/office/drawing/2014/main" id="{E7A22254-1766-4DBC-86A7-1F30D9E4DEA3}"/>
              </a:ext>
            </a:extLst>
          </p:cNvPr>
          <p:cNvSpPr>
            <a:spLocks noGrp="1"/>
          </p:cNvSpPr>
          <p:nvPr>
            <p:ph type="subTitle" idx="1"/>
          </p:nvPr>
        </p:nvSpPr>
        <p:spPr>
          <a:xfrm>
            <a:off x="0" y="0"/>
            <a:ext cx="12118019" cy="1350712"/>
          </a:xfrm>
          <a:solidFill>
            <a:schemeClr val="accent1"/>
          </a:solidFill>
        </p:spPr>
        <p:txBody>
          <a:bodyPr>
            <a:noAutofit/>
          </a:bodyPr>
          <a:lstStyle/>
          <a:p>
            <a:pPr algn="l"/>
            <a:r>
              <a:rPr lang="en-GB" sz="2800" dirty="0"/>
              <a:t>Write the title, date and classwork the copy the text below and write down in the back of your books what resources you think animals and plants need to survive and grow</a:t>
            </a:r>
          </a:p>
        </p:txBody>
      </p:sp>
      <p:sp>
        <p:nvSpPr>
          <p:cNvPr id="5" name="TextBox 4">
            <a:extLst>
              <a:ext uri="{FF2B5EF4-FFF2-40B4-BE49-F238E27FC236}">
                <a16:creationId xmlns:a16="http://schemas.microsoft.com/office/drawing/2014/main" id="{5F457089-E531-464D-B8F8-782D48C3137D}"/>
              </a:ext>
            </a:extLst>
          </p:cNvPr>
          <p:cNvSpPr txBox="1"/>
          <p:nvPr/>
        </p:nvSpPr>
        <p:spPr>
          <a:xfrm>
            <a:off x="213064" y="2584708"/>
            <a:ext cx="11638626" cy="954107"/>
          </a:xfrm>
          <a:prstGeom prst="rect">
            <a:avLst/>
          </a:prstGeom>
          <a:noFill/>
        </p:spPr>
        <p:txBody>
          <a:bodyPr wrap="square" rtlCol="0">
            <a:spAutoFit/>
          </a:bodyPr>
          <a:lstStyle/>
          <a:p>
            <a:r>
              <a:rPr lang="en-GB" sz="2800" dirty="0"/>
              <a:t>Organisms need resources from a habitat in order to survive and grow. If any of these are missing, the numbers of an organism (its </a:t>
            </a:r>
            <a:r>
              <a:rPr lang="en-GB" sz="2800" b="1" dirty="0"/>
              <a:t>population</a:t>
            </a:r>
            <a:r>
              <a:rPr lang="en-GB" sz="2800" dirty="0"/>
              <a:t>) will decrease</a:t>
            </a:r>
          </a:p>
        </p:txBody>
      </p:sp>
      <p:pic>
        <p:nvPicPr>
          <p:cNvPr id="2050" name="Picture 2" descr="Image result for beetles">
            <a:extLst>
              <a:ext uri="{FF2B5EF4-FFF2-40B4-BE49-F238E27FC236}">
                <a16:creationId xmlns:a16="http://schemas.microsoft.com/office/drawing/2014/main" id="{60BB0289-03CF-45F9-864F-E9EE6C545C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283" y="3776778"/>
            <a:ext cx="4572000" cy="25717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willow tree">
            <a:extLst>
              <a:ext uri="{FF2B5EF4-FFF2-40B4-BE49-F238E27FC236}">
                <a16:creationId xmlns:a16="http://schemas.microsoft.com/office/drawing/2014/main" id="{2D1DE78C-FF23-4395-BA86-018C5493C0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926" y="3776778"/>
            <a:ext cx="3600450" cy="2700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4023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9"/>
          <p:cNvSpPr txBox="1">
            <a:spLocks noGrp="1"/>
          </p:cNvSpPr>
          <p:nvPr>
            <p:ph type="title"/>
          </p:nvPr>
        </p:nvSpPr>
        <p:spPr>
          <a:xfrm>
            <a:off x="609600" y="274637"/>
            <a:ext cx="10972800" cy="1143200"/>
          </a:xfrm>
          <a:prstGeom prst="rect">
            <a:avLst/>
          </a:prstGeom>
        </p:spPr>
        <p:txBody>
          <a:bodyPr spcFirstLastPara="1" vert="horz" wrap="square" lIns="121900" tIns="60933" rIns="121900" bIns="60933" rtlCol="0" anchor="ctr" anchorCtr="0">
            <a:noAutofit/>
          </a:bodyPr>
          <a:lstStyle/>
          <a:p>
            <a:pPr algn="ctr">
              <a:spcBef>
                <a:spcPts val="0"/>
              </a:spcBef>
            </a:pPr>
            <a:endParaRPr/>
          </a:p>
        </p:txBody>
      </p:sp>
      <p:pic>
        <p:nvPicPr>
          <p:cNvPr id="176" name="Google Shape;176;p29"/>
          <p:cNvPicPr preferRelativeResize="0"/>
          <p:nvPr/>
        </p:nvPicPr>
        <p:blipFill rotWithShape="1">
          <a:blip r:embed="rId3">
            <a:alphaModFix/>
          </a:blip>
          <a:srcRect t="11158"/>
          <a:stretch/>
        </p:blipFill>
        <p:spPr>
          <a:xfrm>
            <a:off x="150920" y="683581"/>
            <a:ext cx="7729492" cy="6074451"/>
          </a:xfrm>
          <a:prstGeom prst="rect">
            <a:avLst/>
          </a:prstGeom>
          <a:noFill/>
          <a:ln>
            <a:noFill/>
          </a:ln>
        </p:spPr>
      </p:pic>
      <p:sp>
        <p:nvSpPr>
          <p:cNvPr id="6" name="AutoShape 20">
            <a:extLst>
              <a:ext uri="{FF2B5EF4-FFF2-40B4-BE49-F238E27FC236}">
                <a16:creationId xmlns:a16="http://schemas.microsoft.com/office/drawing/2014/main" id="{B1AAE001-71CA-458B-857B-5C6FC3A32837}"/>
              </a:ext>
            </a:extLst>
          </p:cNvPr>
          <p:cNvSpPr>
            <a:spLocks noChangeArrowheads="1"/>
          </p:cNvSpPr>
          <p:nvPr/>
        </p:nvSpPr>
        <p:spPr bwMode="auto">
          <a:xfrm>
            <a:off x="2" y="0"/>
            <a:ext cx="12191999" cy="683581"/>
          </a:xfrm>
          <a:prstGeom prst="roundRect">
            <a:avLst>
              <a:gd name="adj" fmla="val 13342"/>
            </a:avLst>
          </a:prstGeom>
          <a:solidFill>
            <a:srgbClr val="0066FF"/>
          </a:solidFill>
          <a:ln w="25400">
            <a:noFill/>
            <a:round/>
            <a:headEnd/>
            <a:tailEnd/>
          </a:ln>
          <a:effectLst/>
        </p:spPr>
        <p:txBody>
          <a:bodyPr lIns="121909" tIns="60955" rIns="121909" bIns="60955"/>
          <a:lstStyle/>
          <a:p>
            <a:r>
              <a:rPr lang="en-GB" sz="2800" dirty="0"/>
              <a:t>Stick in your food web then answer these questions in full sentences: </a:t>
            </a:r>
          </a:p>
          <a:p>
            <a:endParaRPr lang="en-GB" sz="2800" dirty="0"/>
          </a:p>
          <a:p>
            <a:endParaRPr lang="en-GB" sz="3733" dirty="0"/>
          </a:p>
        </p:txBody>
      </p:sp>
      <p:sp>
        <p:nvSpPr>
          <p:cNvPr id="2" name="Content Placeholder 1">
            <a:extLst>
              <a:ext uri="{FF2B5EF4-FFF2-40B4-BE49-F238E27FC236}">
                <a16:creationId xmlns:a16="http://schemas.microsoft.com/office/drawing/2014/main" id="{CD3B6B5E-475C-4B6E-B86C-A83BACCB9D25}"/>
              </a:ext>
            </a:extLst>
          </p:cNvPr>
          <p:cNvSpPr>
            <a:spLocks noGrp="1"/>
          </p:cNvSpPr>
          <p:nvPr>
            <p:ph idx="1"/>
          </p:nvPr>
        </p:nvSpPr>
        <p:spPr>
          <a:xfrm>
            <a:off x="7969189" y="870012"/>
            <a:ext cx="3825240" cy="5113876"/>
          </a:xfrm>
        </p:spPr>
        <p:txBody>
          <a:bodyPr/>
          <a:lstStyle/>
          <a:p>
            <a:r>
              <a:rPr lang="en-GB" dirty="0"/>
              <a:t>If the grasshoppers were to die, what would happen to the population of frogs and rats?</a:t>
            </a:r>
          </a:p>
          <a:p>
            <a:r>
              <a:rPr lang="en-GB" dirty="0"/>
              <a:t>What would be the result of this change to the frog and rat population?  </a:t>
            </a:r>
          </a:p>
          <a:p>
            <a:r>
              <a:rPr lang="en-GB" i="1" dirty="0"/>
              <a:t>Extension: draw your own food web</a:t>
            </a:r>
          </a:p>
          <a:p>
            <a:pPr marL="0" indent="0">
              <a:buNone/>
            </a:pPr>
            <a:endParaRPr lang="en-GB"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B81932-351E-4B30-BD6D-C18C20382488}"/>
              </a:ext>
            </a:extLst>
          </p:cNvPr>
          <p:cNvSpPr>
            <a:spLocks noGrp="1"/>
          </p:cNvSpPr>
          <p:nvPr>
            <p:ph idx="1"/>
          </p:nvPr>
        </p:nvSpPr>
        <p:spPr>
          <a:xfrm>
            <a:off x="213064" y="816746"/>
            <a:ext cx="11140736" cy="5360217"/>
          </a:xfrm>
        </p:spPr>
        <p:txBody>
          <a:bodyPr/>
          <a:lstStyle/>
          <a:p>
            <a:r>
              <a:rPr lang="en-GB" dirty="0"/>
              <a:t>If the grasshoppers were to die;  the numbers of frogs and rats would decrease as they would have less food</a:t>
            </a:r>
          </a:p>
          <a:p>
            <a:r>
              <a:rPr lang="en-GB" dirty="0"/>
              <a:t>As a result of this the numbers of pythons, wolves and eagles would also be affected</a:t>
            </a:r>
          </a:p>
          <a:p>
            <a:r>
              <a:rPr lang="en-GB" dirty="0">
                <a:ea typeface="Comic Sans MS"/>
                <a:cs typeface="Calibri Light" panose="020F0302020204030204" pitchFamily="34" charset="0"/>
                <a:sym typeface="Comic Sans MS"/>
              </a:rPr>
              <a:t>The wolves and eagles would need to hunt more thrushes, so their numbers would also decrease</a:t>
            </a:r>
            <a:endParaRPr lang="en-GB" dirty="0">
              <a:cs typeface="Calibri Light" panose="020F0302020204030204" pitchFamily="34" charset="0"/>
            </a:endParaRPr>
          </a:p>
        </p:txBody>
      </p:sp>
      <p:sp>
        <p:nvSpPr>
          <p:cNvPr id="4" name="AutoShape 20">
            <a:extLst>
              <a:ext uri="{FF2B5EF4-FFF2-40B4-BE49-F238E27FC236}">
                <a16:creationId xmlns:a16="http://schemas.microsoft.com/office/drawing/2014/main" id="{EAC2D253-E82A-4807-A0B6-457CC79F5C37}"/>
              </a:ext>
            </a:extLst>
          </p:cNvPr>
          <p:cNvSpPr>
            <a:spLocks noChangeArrowheads="1"/>
          </p:cNvSpPr>
          <p:nvPr/>
        </p:nvSpPr>
        <p:spPr bwMode="auto">
          <a:xfrm>
            <a:off x="2" y="0"/>
            <a:ext cx="12191999" cy="683581"/>
          </a:xfrm>
          <a:prstGeom prst="roundRect">
            <a:avLst>
              <a:gd name="adj" fmla="val 13342"/>
            </a:avLst>
          </a:prstGeom>
          <a:solidFill>
            <a:srgbClr val="0066FF"/>
          </a:solidFill>
          <a:ln w="25400">
            <a:noFill/>
            <a:round/>
            <a:headEnd/>
            <a:tailEnd/>
          </a:ln>
          <a:effectLst/>
        </p:spPr>
        <p:txBody>
          <a:bodyPr lIns="121909" tIns="60955" rIns="121909" bIns="60955"/>
          <a:lstStyle/>
          <a:p>
            <a:r>
              <a:rPr lang="en-GB" sz="2800" dirty="0"/>
              <a:t>Assess you answers in green pen </a:t>
            </a:r>
          </a:p>
          <a:p>
            <a:endParaRPr lang="en-GB" sz="2800" dirty="0"/>
          </a:p>
          <a:p>
            <a:endParaRPr lang="en-GB" sz="3733" dirty="0"/>
          </a:p>
        </p:txBody>
      </p:sp>
    </p:spTree>
    <p:extLst>
      <p:ext uri="{BB962C8B-B14F-4D97-AF65-F5344CB8AC3E}">
        <p14:creationId xmlns:p14="http://schemas.microsoft.com/office/powerpoint/2010/main" val="859342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sp>
        <p:nvSpPr>
          <p:cNvPr id="4" name="Rectangle 3"/>
          <p:cNvSpPr/>
          <p:nvPr/>
        </p:nvSpPr>
        <p:spPr>
          <a:xfrm>
            <a:off x="1367161" y="30806"/>
            <a:ext cx="10759736" cy="1224136"/>
          </a:xfrm>
          <a:prstGeom prst="rect">
            <a:avLst/>
          </a:prstGeom>
          <a:solidFill>
            <a:schemeClr val="accent5"/>
          </a:solid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prstClr val="black"/>
                </a:solidFill>
              </a:rPr>
              <a:t>Use the data to add the number of wolves to your graph to see how the predator and prey influence each other’s population </a:t>
            </a:r>
          </a:p>
        </p:txBody>
      </p:sp>
      <p:pic>
        <p:nvPicPr>
          <p:cNvPr id="6" name="Picture 3" descr="oxo_act02_b302_as00_xxaw01"/>
          <p:cNvPicPr>
            <a:picLocks noChangeAspect="1" noChangeArrowheads="1"/>
          </p:cNvPicPr>
          <p:nvPr/>
        </p:nvPicPr>
        <p:blipFill>
          <a:blip r:embed="rId2" cstate="print"/>
          <a:srcRect/>
          <a:stretch>
            <a:fillRect/>
          </a:stretch>
        </p:blipFill>
        <p:spPr bwMode="auto">
          <a:xfrm>
            <a:off x="275208" y="1438342"/>
            <a:ext cx="11283518" cy="4078891"/>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544"/>
            <a:ext cx="1194926" cy="1472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9" name="Table 8"/>
          <p:cNvGraphicFramePr>
            <a:graphicFrameLocks noGrp="1"/>
          </p:cNvGraphicFramePr>
          <p:nvPr>
            <p:extLst>
              <p:ext uri="{D42A27DB-BD31-4B8C-83A1-F6EECF244321}">
                <p14:modId xmlns:p14="http://schemas.microsoft.com/office/powerpoint/2010/main" val="2212377215"/>
              </p:ext>
            </p:extLst>
          </p:nvPr>
        </p:nvGraphicFramePr>
        <p:xfrm>
          <a:off x="443197" y="5651502"/>
          <a:ext cx="10910599" cy="999782"/>
        </p:xfrm>
        <a:graphic>
          <a:graphicData uri="http://schemas.openxmlformats.org/drawingml/2006/table">
            <a:tbl>
              <a:tblPr/>
              <a:tblGrid>
                <a:gridCol w="1509051">
                  <a:extLst>
                    <a:ext uri="{9D8B030D-6E8A-4147-A177-3AD203B41FA5}">
                      <a16:colId xmlns:a16="http://schemas.microsoft.com/office/drawing/2014/main" val="20000"/>
                    </a:ext>
                  </a:extLst>
                </a:gridCol>
                <a:gridCol w="723196">
                  <a:extLst>
                    <a:ext uri="{9D8B030D-6E8A-4147-A177-3AD203B41FA5}">
                      <a16:colId xmlns:a16="http://schemas.microsoft.com/office/drawing/2014/main" val="20001"/>
                    </a:ext>
                  </a:extLst>
                </a:gridCol>
                <a:gridCol w="723196">
                  <a:extLst>
                    <a:ext uri="{9D8B030D-6E8A-4147-A177-3AD203B41FA5}">
                      <a16:colId xmlns:a16="http://schemas.microsoft.com/office/drawing/2014/main" val="20002"/>
                    </a:ext>
                  </a:extLst>
                </a:gridCol>
                <a:gridCol w="723196">
                  <a:extLst>
                    <a:ext uri="{9D8B030D-6E8A-4147-A177-3AD203B41FA5}">
                      <a16:colId xmlns:a16="http://schemas.microsoft.com/office/drawing/2014/main" val="20003"/>
                    </a:ext>
                  </a:extLst>
                </a:gridCol>
                <a:gridCol w="723196">
                  <a:extLst>
                    <a:ext uri="{9D8B030D-6E8A-4147-A177-3AD203B41FA5}">
                      <a16:colId xmlns:a16="http://schemas.microsoft.com/office/drawing/2014/main" val="20004"/>
                    </a:ext>
                  </a:extLst>
                </a:gridCol>
                <a:gridCol w="723196">
                  <a:extLst>
                    <a:ext uri="{9D8B030D-6E8A-4147-A177-3AD203B41FA5}">
                      <a16:colId xmlns:a16="http://schemas.microsoft.com/office/drawing/2014/main" val="20005"/>
                    </a:ext>
                  </a:extLst>
                </a:gridCol>
                <a:gridCol w="723196">
                  <a:extLst>
                    <a:ext uri="{9D8B030D-6E8A-4147-A177-3AD203B41FA5}">
                      <a16:colId xmlns:a16="http://schemas.microsoft.com/office/drawing/2014/main" val="20006"/>
                    </a:ext>
                  </a:extLst>
                </a:gridCol>
                <a:gridCol w="723196">
                  <a:extLst>
                    <a:ext uri="{9D8B030D-6E8A-4147-A177-3AD203B41FA5}">
                      <a16:colId xmlns:a16="http://schemas.microsoft.com/office/drawing/2014/main" val="20007"/>
                    </a:ext>
                  </a:extLst>
                </a:gridCol>
                <a:gridCol w="723196">
                  <a:extLst>
                    <a:ext uri="{9D8B030D-6E8A-4147-A177-3AD203B41FA5}">
                      <a16:colId xmlns:a16="http://schemas.microsoft.com/office/drawing/2014/main" val="20008"/>
                    </a:ext>
                  </a:extLst>
                </a:gridCol>
                <a:gridCol w="723196">
                  <a:extLst>
                    <a:ext uri="{9D8B030D-6E8A-4147-A177-3AD203B41FA5}">
                      <a16:colId xmlns:a16="http://schemas.microsoft.com/office/drawing/2014/main" val="20009"/>
                    </a:ext>
                  </a:extLst>
                </a:gridCol>
                <a:gridCol w="723196">
                  <a:extLst>
                    <a:ext uri="{9D8B030D-6E8A-4147-A177-3AD203B41FA5}">
                      <a16:colId xmlns:a16="http://schemas.microsoft.com/office/drawing/2014/main" val="20010"/>
                    </a:ext>
                  </a:extLst>
                </a:gridCol>
                <a:gridCol w="723196">
                  <a:extLst>
                    <a:ext uri="{9D8B030D-6E8A-4147-A177-3AD203B41FA5}">
                      <a16:colId xmlns:a16="http://schemas.microsoft.com/office/drawing/2014/main" val="20011"/>
                    </a:ext>
                  </a:extLst>
                </a:gridCol>
                <a:gridCol w="723196">
                  <a:extLst>
                    <a:ext uri="{9D8B030D-6E8A-4147-A177-3AD203B41FA5}">
                      <a16:colId xmlns:a16="http://schemas.microsoft.com/office/drawing/2014/main" val="20012"/>
                    </a:ext>
                  </a:extLst>
                </a:gridCol>
                <a:gridCol w="723196">
                  <a:extLst>
                    <a:ext uri="{9D8B030D-6E8A-4147-A177-3AD203B41FA5}">
                      <a16:colId xmlns:a16="http://schemas.microsoft.com/office/drawing/2014/main" val="20013"/>
                    </a:ext>
                  </a:extLst>
                </a:gridCol>
              </a:tblGrid>
              <a:tr h="373212">
                <a:tc>
                  <a:txBody>
                    <a:bodyPr/>
                    <a:lstStyle/>
                    <a:p>
                      <a:pPr algn="ctr">
                        <a:spcAft>
                          <a:spcPts val="0"/>
                        </a:spcAft>
                      </a:pPr>
                      <a:r>
                        <a:rPr lang="en-GB" sz="1000" b="1" dirty="0">
                          <a:latin typeface="Calibri" panose="020F0502020204030204" pitchFamily="34" charset="0"/>
                          <a:ea typeface="MS Mincho"/>
                          <a:cs typeface="Times New Roman"/>
                        </a:rPr>
                        <a:t>Year</a:t>
                      </a:r>
                      <a:endParaRPr lang="en-GB" sz="1000" dirty="0">
                        <a:latin typeface="Calibri" panose="020F0502020204030204" pitchFamily="34" charset="0"/>
                        <a:ea typeface="MS Mincho"/>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900" b="1" spc="-10" dirty="0">
                          <a:latin typeface="Calibri" panose="020F0502020204030204" pitchFamily="34" charset="0"/>
                          <a:ea typeface="MS Mincho"/>
                          <a:cs typeface="Times New Roman"/>
                        </a:rPr>
                        <a:t>2001</a:t>
                      </a:r>
                      <a:endParaRPr lang="en-GB" sz="1000" dirty="0">
                        <a:latin typeface="Calibri" panose="020F0502020204030204" pitchFamily="34" charset="0"/>
                        <a:ea typeface="MS Mincho"/>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900" b="1" spc="-10" dirty="0">
                          <a:latin typeface="Calibri" panose="020F0502020204030204" pitchFamily="34" charset="0"/>
                          <a:ea typeface="MS Mincho"/>
                          <a:cs typeface="Times New Roman"/>
                        </a:rPr>
                        <a:t>2002</a:t>
                      </a:r>
                      <a:endParaRPr lang="en-GB" sz="1000" dirty="0">
                        <a:latin typeface="Calibri" panose="020F0502020204030204" pitchFamily="34" charset="0"/>
                        <a:ea typeface="MS Mincho"/>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900" b="1" spc="-10" dirty="0">
                          <a:latin typeface="Calibri" panose="020F0502020204030204" pitchFamily="34" charset="0"/>
                          <a:ea typeface="MS Mincho"/>
                          <a:cs typeface="Times New Roman"/>
                        </a:rPr>
                        <a:t>2003</a:t>
                      </a:r>
                      <a:endParaRPr lang="en-GB" sz="1000" dirty="0">
                        <a:latin typeface="Calibri" panose="020F0502020204030204" pitchFamily="34" charset="0"/>
                        <a:ea typeface="MS Mincho"/>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900" b="1" spc="-10" dirty="0">
                          <a:latin typeface="Calibri" panose="020F0502020204030204" pitchFamily="34" charset="0"/>
                          <a:ea typeface="MS Mincho"/>
                          <a:cs typeface="Times New Roman"/>
                        </a:rPr>
                        <a:t>2004</a:t>
                      </a:r>
                      <a:endParaRPr lang="en-GB" sz="1000" dirty="0">
                        <a:latin typeface="Calibri" panose="020F0502020204030204" pitchFamily="34" charset="0"/>
                        <a:ea typeface="MS Mincho"/>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900" b="1" spc="-10" dirty="0">
                          <a:latin typeface="Calibri" panose="020F0502020204030204" pitchFamily="34" charset="0"/>
                          <a:ea typeface="MS Mincho"/>
                          <a:cs typeface="Times New Roman"/>
                        </a:rPr>
                        <a:t>2005</a:t>
                      </a:r>
                      <a:endParaRPr lang="en-GB" sz="1000" dirty="0">
                        <a:latin typeface="Calibri" panose="020F0502020204030204" pitchFamily="34" charset="0"/>
                        <a:ea typeface="MS Mincho"/>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900" b="1" spc="-10" dirty="0">
                          <a:latin typeface="Calibri" panose="020F0502020204030204" pitchFamily="34" charset="0"/>
                          <a:ea typeface="MS Mincho"/>
                          <a:cs typeface="Times New Roman"/>
                        </a:rPr>
                        <a:t>2006</a:t>
                      </a:r>
                      <a:endParaRPr lang="en-GB" sz="1000" dirty="0">
                        <a:latin typeface="Calibri" panose="020F0502020204030204" pitchFamily="34" charset="0"/>
                        <a:ea typeface="MS Mincho"/>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900" b="1" spc="-10" dirty="0">
                          <a:latin typeface="Calibri" panose="020F0502020204030204" pitchFamily="34" charset="0"/>
                          <a:ea typeface="MS Mincho"/>
                          <a:cs typeface="Times New Roman"/>
                        </a:rPr>
                        <a:t>2007</a:t>
                      </a:r>
                      <a:endParaRPr lang="en-GB" sz="1000" dirty="0">
                        <a:latin typeface="Calibri" panose="020F0502020204030204" pitchFamily="34" charset="0"/>
                        <a:ea typeface="MS Mincho"/>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900" b="1" spc="-10" dirty="0">
                          <a:latin typeface="Calibri" panose="020F0502020204030204" pitchFamily="34" charset="0"/>
                          <a:ea typeface="MS Mincho"/>
                          <a:cs typeface="Times New Roman"/>
                        </a:rPr>
                        <a:t>2008</a:t>
                      </a:r>
                      <a:endParaRPr lang="en-GB" sz="1000" dirty="0">
                        <a:latin typeface="Calibri" panose="020F0502020204030204" pitchFamily="34" charset="0"/>
                        <a:ea typeface="MS Mincho"/>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900" b="1" spc="-10" dirty="0">
                          <a:latin typeface="Calibri" panose="020F0502020204030204" pitchFamily="34" charset="0"/>
                          <a:ea typeface="MS Mincho"/>
                          <a:cs typeface="Times New Roman"/>
                        </a:rPr>
                        <a:t>2009</a:t>
                      </a:r>
                      <a:endParaRPr lang="en-GB" sz="1000" dirty="0">
                        <a:latin typeface="Calibri" panose="020F0502020204030204" pitchFamily="34" charset="0"/>
                        <a:ea typeface="MS Mincho"/>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900" b="1" spc="-10" dirty="0">
                          <a:latin typeface="Calibri" panose="020F0502020204030204" pitchFamily="34" charset="0"/>
                          <a:ea typeface="MS Mincho"/>
                          <a:cs typeface="Times New Roman"/>
                        </a:rPr>
                        <a:t>2010</a:t>
                      </a:r>
                      <a:endParaRPr lang="en-GB" sz="1000" dirty="0">
                        <a:latin typeface="Calibri" panose="020F0502020204030204" pitchFamily="34" charset="0"/>
                        <a:ea typeface="MS Mincho"/>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900" b="1" spc="-10" dirty="0">
                          <a:latin typeface="Calibri" panose="020F0502020204030204" pitchFamily="34" charset="0"/>
                          <a:ea typeface="MS Mincho"/>
                          <a:cs typeface="Times New Roman"/>
                        </a:rPr>
                        <a:t>2011</a:t>
                      </a:r>
                      <a:endParaRPr lang="en-GB" sz="1000" dirty="0">
                        <a:latin typeface="Calibri" panose="020F0502020204030204" pitchFamily="34" charset="0"/>
                        <a:ea typeface="MS Mincho"/>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900" b="1" spc="-10" dirty="0">
                          <a:latin typeface="Calibri" panose="020F0502020204030204" pitchFamily="34" charset="0"/>
                          <a:ea typeface="MS Mincho"/>
                          <a:cs typeface="Times New Roman"/>
                        </a:rPr>
                        <a:t>2012</a:t>
                      </a:r>
                      <a:endParaRPr lang="en-GB" sz="1000" dirty="0">
                        <a:latin typeface="Calibri" panose="020F0502020204030204" pitchFamily="34" charset="0"/>
                        <a:ea typeface="MS Mincho"/>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900" b="1" spc="-10" dirty="0">
                          <a:latin typeface="Calibri" panose="020F0502020204030204" pitchFamily="34" charset="0"/>
                          <a:ea typeface="MS Mincho"/>
                          <a:cs typeface="Times New Roman"/>
                        </a:rPr>
                        <a:t>2013</a:t>
                      </a:r>
                      <a:endParaRPr lang="en-GB" sz="1000" dirty="0">
                        <a:latin typeface="Calibri" panose="020F0502020204030204" pitchFamily="34" charset="0"/>
                        <a:ea typeface="MS Mincho"/>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26570">
                <a:tc>
                  <a:txBody>
                    <a:bodyPr/>
                    <a:lstStyle/>
                    <a:p>
                      <a:pPr marL="36195">
                        <a:spcBef>
                          <a:spcPts val="300"/>
                        </a:spcBef>
                        <a:spcAft>
                          <a:spcPts val="300"/>
                        </a:spcAft>
                      </a:pPr>
                      <a:r>
                        <a:rPr lang="en-GB" sz="1000" dirty="0">
                          <a:latin typeface="Calibri" panose="020F0502020204030204" pitchFamily="34" charset="0"/>
                          <a:ea typeface="MS Mincho"/>
                          <a:cs typeface="Times New Roman"/>
                        </a:rPr>
                        <a:t>Number of wolves in Quebec (x100)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dirty="0">
                          <a:latin typeface="Calibri" panose="020F0502020204030204" pitchFamily="34" charset="0"/>
                          <a:ea typeface="MS Mincho"/>
                          <a:cs typeface="Times New Roman"/>
                        </a:rPr>
                        <a:t>47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dirty="0">
                          <a:latin typeface="Calibri" panose="020F0502020204030204" pitchFamily="34" charset="0"/>
                          <a:ea typeface="MS Mincho"/>
                          <a:cs typeface="Times New Roman"/>
                        </a:rPr>
                        <a:t>52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dirty="0">
                          <a:latin typeface="Calibri" panose="020F0502020204030204" pitchFamily="34" charset="0"/>
                          <a:ea typeface="MS Mincho"/>
                          <a:cs typeface="Times New Roman"/>
                        </a:rPr>
                        <a:t>45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dirty="0">
                          <a:latin typeface="Calibri" panose="020F0502020204030204" pitchFamily="34" charset="0"/>
                          <a:ea typeface="MS Mincho"/>
                          <a:cs typeface="Times New Roman"/>
                        </a:rPr>
                        <a:t>21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dirty="0">
                          <a:latin typeface="Calibri" panose="020F0502020204030204" pitchFamily="34" charset="0"/>
                          <a:ea typeface="MS Mincho"/>
                          <a:cs typeface="Times New Roman"/>
                        </a:rPr>
                        <a:t>12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dirty="0">
                          <a:latin typeface="Calibri" panose="020F0502020204030204" pitchFamily="34" charset="0"/>
                          <a:ea typeface="MS Mincho"/>
                          <a:cs typeface="Times New Roman"/>
                        </a:rPr>
                        <a:t>29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dirty="0">
                          <a:latin typeface="Calibri" panose="020F0502020204030204" pitchFamily="34" charset="0"/>
                          <a:ea typeface="MS Mincho"/>
                          <a:cs typeface="Times New Roman"/>
                        </a:rPr>
                        <a:t>51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dirty="0">
                          <a:latin typeface="Calibri" panose="020F0502020204030204" pitchFamily="34" charset="0"/>
                          <a:ea typeface="MS Mincho"/>
                          <a:cs typeface="Times New Roman"/>
                        </a:rPr>
                        <a:t>53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dirty="0">
                          <a:latin typeface="Calibri" panose="020F0502020204030204" pitchFamily="34" charset="0"/>
                          <a:ea typeface="MS Mincho"/>
                          <a:cs typeface="Times New Roman"/>
                        </a:rPr>
                        <a:t>21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dirty="0">
                          <a:latin typeface="Calibri" panose="020F0502020204030204" pitchFamily="34" charset="0"/>
                          <a:ea typeface="MS Mincho"/>
                          <a:cs typeface="Times New Roman"/>
                        </a:rPr>
                        <a:t>17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dirty="0">
                          <a:latin typeface="Calibri" panose="020F0502020204030204" pitchFamily="34" charset="0"/>
                          <a:ea typeface="MS Mincho"/>
                          <a:cs typeface="Times New Roman"/>
                        </a:rPr>
                        <a:t>45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dirty="0">
                          <a:latin typeface="Calibri" panose="020F0502020204030204" pitchFamily="34" charset="0"/>
                          <a:ea typeface="MS Mincho"/>
                          <a:cs typeface="Times New Roman"/>
                        </a:rPr>
                        <a:t>58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dirty="0">
                          <a:latin typeface="Calibri" panose="020F0502020204030204" pitchFamily="34" charset="0"/>
                          <a:ea typeface="MS Mincho"/>
                          <a:cs typeface="Times New Roman"/>
                        </a:rPr>
                        <a:t>55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106778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4" name="Rectangle 3"/>
          <p:cNvSpPr/>
          <p:nvPr/>
        </p:nvSpPr>
        <p:spPr>
          <a:xfrm>
            <a:off x="0" y="0"/>
            <a:ext cx="12109142" cy="1412776"/>
          </a:xfrm>
          <a:prstGeom prst="rect">
            <a:avLst/>
          </a:prstGeom>
          <a:solidFill>
            <a:schemeClr val="accent5"/>
          </a:solid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prstClr val="black"/>
                </a:solidFill>
              </a:rPr>
              <a:t>Create a flow diagram by writing the statements below in the correct order and connecting them with arrows. </a:t>
            </a:r>
          </a:p>
        </p:txBody>
      </p:sp>
      <p:sp>
        <p:nvSpPr>
          <p:cNvPr id="8" name="TextBox 7">
            <a:extLst>
              <a:ext uri="{FF2B5EF4-FFF2-40B4-BE49-F238E27FC236}">
                <a16:creationId xmlns:a16="http://schemas.microsoft.com/office/drawing/2014/main" id="{59B092D4-4BC6-47C4-81F7-45FC203D83AA}"/>
              </a:ext>
            </a:extLst>
          </p:cNvPr>
          <p:cNvSpPr txBox="1"/>
          <p:nvPr/>
        </p:nvSpPr>
        <p:spPr>
          <a:xfrm>
            <a:off x="239697" y="1581777"/>
            <a:ext cx="11665258" cy="523220"/>
          </a:xfrm>
          <a:prstGeom prst="rect">
            <a:avLst/>
          </a:prstGeom>
          <a:solidFill>
            <a:srgbClr val="0070C0"/>
          </a:solidFill>
          <a:ln>
            <a:solidFill>
              <a:schemeClr val="tx1"/>
            </a:solidFill>
          </a:ln>
        </p:spPr>
        <p:txBody>
          <a:bodyPr wrap="square" rtlCol="0">
            <a:spAutoFit/>
          </a:bodyPr>
          <a:lstStyle/>
          <a:p>
            <a:r>
              <a:rPr lang="en-GB" sz="2800" dirty="0"/>
              <a:t>When there are lots of prey, the population of predators increases </a:t>
            </a:r>
          </a:p>
        </p:txBody>
      </p:sp>
      <p:sp>
        <p:nvSpPr>
          <p:cNvPr id="10" name="TextBox 9">
            <a:extLst>
              <a:ext uri="{FF2B5EF4-FFF2-40B4-BE49-F238E27FC236}">
                <a16:creationId xmlns:a16="http://schemas.microsoft.com/office/drawing/2014/main" id="{AD3DAA5D-FA52-42F1-8947-37B3961DD9D5}"/>
              </a:ext>
            </a:extLst>
          </p:cNvPr>
          <p:cNvSpPr txBox="1"/>
          <p:nvPr/>
        </p:nvSpPr>
        <p:spPr>
          <a:xfrm>
            <a:off x="239697" y="2531478"/>
            <a:ext cx="11513378" cy="523220"/>
          </a:xfrm>
          <a:prstGeom prst="rect">
            <a:avLst/>
          </a:prstGeom>
          <a:solidFill>
            <a:srgbClr val="0070C0"/>
          </a:solidFill>
          <a:ln>
            <a:solidFill>
              <a:schemeClr val="tx1"/>
            </a:solidFill>
          </a:ln>
        </p:spPr>
        <p:txBody>
          <a:bodyPr wrap="square" rtlCol="0">
            <a:spAutoFit/>
          </a:bodyPr>
          <a:lstStyle/>
          <a:p>
            <a:r>
              <a:rPr lang="en-GB" sz="2800" dirty="0"/>
              <a:t>The prey population will now increase as fewer are being eaten </a:t>
            </a:r>
          </a:p>
        </p:txBody>
      </p:sp>
      <p:sp>
        <p:nvSpPr>
          <p:cNvPr id="12" name="Content Placeholder 11">
            <a:extLst>
              <a:ext uri="{FF2B5EF4-FFF2-40B4-BE49-F238E27FC236}">
                <a16:creationId xmlns:a16="http://schemas.microsoft.com/office/drawing/2014/main" id="{984033CD-C78D-4060-A8AD-72CA71137EE1}"/>
              </a:ext>
            </a:extLst>
          </p:cNvPr>
          <p:cNvSpPr>
            <a:spLocks noGrp="1"/>
          </p:cNvSpPr>
          <p:nvPr>
            <p:ph idx="1"/>
          </p:nvPr>
        </p:nvSpPr>
        <p:spPr>
          <a:xfrm>
            <a:off x="227860" y="3626052"/>
            <a:ext cx="11736280" cy="459931"/>
          </a:xfrm>
          <a:solidFill>
            <a:srgbClr val="0070C0"/>
          </a:solidFill>
        </p:spPr>
        <p:txBody>
          <a:bodyPr>
            <a:normAutofit lnSpcReduction="10000"/>
          </a:bodyPr>
          <a:lstStyle/>
          <a:p>
            <a:pPr marL="0" indent="0">
              <a:buNone/>
            </a:pPr>
            <a:r>
              <a:rPr lang="en-GB" dirty="0"/>
              <a:t>The cycle starts again </a:t>
            </a:r>
          </a:p>
        </p:txBody>
      </p:sp>
      <p:sp>
        <p:nvSpPr>
          <p:cNvPr id="14" name="Content Placeholder 11">
            <a:extLst>
              <a:ext uri="{FF2B5EF4-FFF2-40B4-BE49-F238E27FC236}">
                <a16:creationId xmlns:a16="http://schemas.microsoft.com/office/drawing/2014/main" id="{88A32C68-863C-46A5-BF58-987DBC447E76}"/>
              </a:ext>
            </a:extLst>
          </p:cNvPr>
          <p:cNvSpPr txBox="1">
            <a:spLocks/>
          </p:cNvSpPr>
          <p:nvPr/>
        </p:nvSpPr>
        <p:spPr>
          <a:xfrm>
            <a:off x="168676" y="4455255"/>
            <a:ext cx="11655420" cy="812719"/>
          </a:xfrm>
          <a:prstGeom prst="rect">
            <a:avLst/>
          </a:prstGeom>
          <a:solidFill>
            <a:srgbClr val="0070C0"/>
          </a:solidFill>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dirty="0"/>
              <a:t>There is now not enough food for all the predators  so the predator population decreases </a:t>
            </a:r>
          </a:p>
        </p:txBody>
      </p:sp>
      <p:sp>
        <p:nvSpPr>
          <p:cNvPr id="15" name="Content Placeholder 11">
            <a:extLst>
              <a:ext uri="{FF2B5EF4-FFF2-40B4-BE49-F238E27FC236}">
                <a16:creationId xmlns:a16="http://schemas.microsoft.com/office/drawing/2014/main" id="{736FCC8F-5773-47C2-947A-50826C930F07}"/>
              </a:ext>
            </a:extLst>
          </p:cNvPr>
          <p:cNvSpPr txBox="1">
            <a:spLocks/>
          </p:cNvSpPr>
          <p:nvPr/>
        </p:nvSpPr>
        <p:spPr>
          <a:xfrm>
            <a:off x="227860" y="5649993"/>
            <a:ext cx="11859607" cy="894368"/>
          </a:xfrm>
          <a:prstGeom prst="rect">
            <a:avLst/>
          </a:prstGeom>
          <a:solidFill>
            <a:srgbClr val="0070C0"/>
          </a:solidFill>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dirty="0"/>
              <a:t>The large predator population will cause the prey population to decrease </a:t>
            </a:r>
          </a:p>
        </p:txBody>
      </p:sp>
    </p:spTree>
    <p:extLst>
      <p:ext uri="{BB962C8B-B14F-4D97-AF65-F5344CB8AC3E}">
        <p14:creationId xmlns:p14="http://schemas.microsoft.com/office/powerpoint/2010/main" val="3669778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FB136F-75BF-410B-B980-4A076E4A5900}"/>
              </a:ext>
            </a:extLst>
          </p:cNvPr>
          <p:cNvSpPr/>
          <p:nvPr/>
        </p:nvSpPr>
        <p:spPr>
          <a:xfrm>
            <a:off x="0" y="0"/>
            <a:ext cx="12191999" cy="764704"/>
          </a:xfrm>
          <a:prstGeom prst="rect">
            <a:avLst/>
          </a:prstGeom>
          <a:solidFill>
            <a:schemeClr val="accent5"/>
          </a:solid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prstClr val="black"/>
                </a:solidFill>
              </a:rPr>
              <a:t>Mark your work and make corrections if needed </a:t>
            </a:r>
          </a:p>
        </p:txBody>
      </p:sp>
      <p:sp>
        <p:nvSpPr>
          <p:cNvPr id="5" name="TextBox 4">
            <a:extLst>
              <a:ext uri="{FF2B5EF4-FFF2-40B4-BE49-F238E27FC236}">
                <a16:creationId xmlns:a16="http://schemas.microsoft.com/office/drawing/2014/main" id="{3D98A3E2-FE03-4C0A-83A0-CB50D1C7EEA9}"/>
              </a:ext>
            </a:extLst>
          </p:cNvPr>
          <p:cNvSpPr txBox="1"/>
          <p:nvPr/>
        </p:nvSpPr>
        <p:spPr>
          <a:xfrm>
            <a:off x="133165" y="2183131"/>
            <a:ext cx="11887199" cy="523220"/>
          </a:xfrm>
          <a:prstGeom prst="rect">
            <a:avLst/>
          </a:prstGeom>
          <a:solidFill>
            <a:srgbClr val="0070C0"/>
          </a:solidFill>
          <a:ln>
            <a:solidFill>
              <a:schemeClr val="tx1"/>
            </a:solidFill>
          </a:ln>
        </p:spPr>
        <p:txBody>
          <a:bodyPr wrap="square" rtlCol="0">
            <a:spAutoFit/>
          </a:bodyPr>
          <a:lstStyle/>
          <a:p>
            <a:r>
              <a:rPr lang="en-GB" sz="2800" dirty="0"/>
              <a:t>When there are lots of prey, the population of predators increases </a:t>
            </a:r>
          </a:p>
        </p:txBody>
      </p:sp>
      <p:sp>
        <p:nvSpPr>
          <p:cNvPr id="6" name="Content Placeholder 11">
            <a:extLst>
              <a:ext uri="{FF2B5EF4-FFF2-40B4-BE49-F238E27FC236}">
                <a16:creationId xmlns:a16="http://schemas.microsoft.com/office/drawing/2014/main" id="{7A89D4F2-E81B-4753-B343-118D23D85164}"/>
              </a:ext>
            </a:extLst>
          </p:cNvPr>
          <p:cNvSpPr txBox="1">
            <a:spLocks noGrp="1"/>
          </p:cNvSpPr>
          <p:nvPr>
            <p:ph idx="1"/>
          </p:nvPr>
        </p:nvSpPr>
        <p:spPr>
          <a:xfrm>
            <a:off x="71021" y="908052"/>
            <a:ext cx="11949343" cy="954107"/>
          </a:xfrm>
          <a:prstGeom prst="rect">
            <a:avLst/>
          </a:prstGeom>
          <a:solidFill>
            <a:srgbClr val="0070C0"/>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800" dirty="0"/>
              <a:t>The large predator population will cause the prey population to decrease </a:t>
            </a:r>
          </a:p>
        </p:txBody>
      </p:sp>
      <p:sp>
        <p:nvSpPr>
          <p:cNvPr id="7" name="Content Placeholder 11">
            <a:extLst>
              <a:ext uri="{FF2B5EF4-FFF2-40B4-BE49-F238E27FC236}">
                <a16:creationId xmlns:a16="http://schemas.microsoft.com/office/drawing/2014/main" id="{C10DA286-FA52-4513-A2A8-8BD99E0068C4}"/>
              </a:ext>
            </a:extLst>
          </p:cNvPr>
          <p:cNvSpPr txBox="1">
            <a:spLocks/>
          </p:cNvSpPr>
          <p:nvPr/>
        </p:nvSpPr>
        <p:spPr>
          <a:xfrm>
            <a:off x="79020" y="3216295"/>
            <a:ext cx="12120977" cy="812719"/>
          </a:xfrm>
          <a:prstGeom prst="rect">
            <a:avLst/>
          </a:prstGeom>
          <a:solidFill>
            <a:srgbClr val="0070C0"/>
          </a:solidFill>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dirty="0"/>
              <a:t>There is now not enough food for all the predators  so the predator population decreases </a:t>
            </a:r>
          </a:p>
        </p:txBody>
      </p:sp>
      <p:sp>
        <p:nvSpPr>
          <p:cNvPr id="8" name="TextBox 7">
            <a:extLst>
              <a:ext uri="{FF2B5EF4-FFF2-40B4-BE49-F238E27FC236}">
                <a16:creationId xmlns:a16="http://schemas.microsoft.com/office/drawing/2014/main" id="{B8BE9A9B-E5F9-49AD-A687-3882654DB2E9}"/>
              </a:ext>
            </a:extLst>
          </p:cNvPr>
          <p:cNvSpPr txBox="1"/>
          <p:nvPr/>
        </p:nvSpPr>
        <p:spPr>
          <a:xfrm>
            <a:off x="0" y="4487196"/>
            <a:ext cx="12020363" cy="523220"/>
          </a:xfrm>
          <a:prstGeom prst="rect">
            <a:avLst/>
          </a:prstGeom>
          <a:solidFill>
            <a:srgbClr val="0070C0"/>
          </a:solidFill>
          <a:ln>
            <a:solidFill>
              <a:schemeClr val="tx1"/>
            </a:solidFill>
          </a:ln>
        </p:spPr>
        <p:txBody>
          <a:bodyPr wrap="square" rtlCol="0">
            <a:spAutoFit/>
          </a:bodyPr>
          <a:lstStyle/>
          <a:p>
            <a:r>
              <a:rPr lang="en-GB" sz="2800" dirty="0"/>
              <a:t>The prey population will now increase as fewer are being eaten </a:t>
            </a:r>
          </a:p>
        </p:txBody>
      </p:sp>
      <p:sp>
        <p:nvSpPr>
          <p:cNvPr id="9" name="Content Placeholder 11">
            <a:extLst>
              <a:ext uri="{FF2B5EF4-FFF2-40B4-BE49-F238E27FC236}">
                <a16:creationId xmlns:a16="http://schemas.microsoft.com/office/drawing/2014/main" id="{87A45EE0-307A-4F5F-B6BB-A822C7E3C825}"/>
              </a:ext>
            </a:extLst>
          </p:cNvPr>
          <p:cNvSpPr txBox="1">
            <a:spLocks/>
          </p:cNvSpPr>
          <p:nvPr/>
        </p:nvSpPr>
        <p:spPr>
          <a:xfrm>
            <a:off x="133166" y="5555872"/>
            <a:ext cx="11958220" cy="459931"/>
          </a:xfrm>
          <a:prstGeom prst="rect">
            <a:avLst/>
          </a:prstGeom>
          <a:solidFill>
            <a:srgbClr val="0070C0"/>
          </a:solidFill>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a:t>The cycle starts again </a:t>
            </a:r>
            <a:endParaRPr lang="en-GB" dirty="0"/>
          </a:p>
        </p:txBody>
      </p:sp>
      <p:sp>
        <p:nvSpPr>
          <p:cNvPr id="10" name="Arrow: Down 9">
            <a:extLst>
              <a:ext uri="{FF2B5EF4-FFF2-40B4-BE49-F238E27FC236}">
                <a16:creationId xmlns:a16="http://schemas.microsoft.com/office/drawing/2014/main" id="{4A1AAA90-8ABF-4094-A154-ADC35724D194}"/>
              </a:ext>
            </a:extLst>
          </p:cNvPr>
          <p:cNvSpPr/>
          <p:nvPr/>
        </p:nvSpPr>
        <p:spPr>
          <a:xfrm flipH="1">
            <a:off x="5735960" y="1862158"/>
            <a:ext cx="360040" cy="3209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Down 10">
            <a:extLst>
              <a:ext uri="{FF2B5EF4-FFF2-40B4-BE49-F238E27FC236}">
                <a16:creationId xmlns:a16="http://schemas.microsoft.com/office/drawing/2014/main" id="{C04FB566-2D60-4471-A217-458C68BB8275}"/>
              </a:ext>
            </a:extLst>
          </p:cNvPr>
          <p:cNvSpPr/>
          <p:nvPr/>
        </p:nvSpPr>
        <p:spPr>
          <a:xfrm flipH="1">
            <a:off x="5779469" y="2783309"/>
            <a:ext cx="360040" cy="3209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Down 11">
            <a:extLst>
              <a:ext uri="{FF2B5EF4-FFF2-40B4-BE49-F238E27FC236}">
                <a16:creationId xmlns:a16="http://schemas.microsoft.com/office/drawing/2014/main" id="{74081CD7-F4F1-45C7-ACEB-37769312D90E}"/>
              </a:ext>
            </a:extLst>
          </p:cNvPr>
          <p:cNvSpPr/>
          <p:nvPr/>
        </p:nvSpPr>
        <p:spPr>
          <a:xfrm flipH="1">
            <a:off x="5779469" y="4070498"/>
            <a:ext cx="360040" cy="3209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Down 12">
            <a:extLst>
              <a:ext uri="{FF2B5EF4-FFF2-40B4-BE49-F238E27FC236}">
                <a16:creationId xmlns:a16="http://schemas.microsoft.com/office/drawing/2014/main" id="{A3540B2D-53E0-442C-A800-24C982A2B56F}"/>
              </a:ext>
            </a:extLst>
          </p:cNvPr>
          <p:cNvSpPr/>
          <p:nvPr/>
        </p:nvSpPr>
        <p:spPr>
          <a:xfrm flipH="1">
            <a:off x="5830161" y="5106142"/>
            <a:ext cx="360040" cy="3209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98206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p26"/>
          <p:cNvPicPr preferRelativeResize="0"/>
          <p:nvPr/>
        </p:nvPicPr>
        <p:blipFill>
          <a:blip r:embed="rId3">
            <a:alphaModFix/>
          </a:blip>
          <a:stretch>
            <a:fillRect/>
          </a:stretch>
        </p:blipFill>
        <p:spPr>
          <a:xfrm>
            <a:off x="248574" y="2734321"/>
            <a:ext cx="4039341" cy="3344825"/>
          </a:xfrm>
          <a:prstGeom prst="rect">
            <a:avLst/>
          </a:prstGeom>
          <a:noFill/>
          <a:ln>
            <a:noFill/>
          </a:ln>
        </p:spPr>
      </p:pic>
      <p:pic>
        <p:nvPicPr>
          <p:cNvPr id="140" name="Google Shape;140;p26"/>
          <p:cNvPicPr preferRelativeResize="0"/>
          <p:nvPr/>
        </p:nvPicPr>
        <p:blipFill>
          <a:blip r:embed="rId4">
            <a:alphaModFix/>
          </a:blip>
          <a:stretch>
            <a:fillRect/>
          </a:stretch>
        </p:blipFill>
        <p:spPr>
          <a:xfrm>
            <a:off x="4674958" y="2888657"/>
            <a:ext cx="6602767" cy="2919333"/>
          </a:xfrm>
          <a:prstGeom prst="rect">
            <a:avLst/>
          </a:prstGeom>
          <a:noFill/>
          <a:ln>
            <a:noFill/>
          </a:ln>
        </p:spPr>
      </p:pic>
      <p:sp>
        <p:nvSpPr>
          <p:cNvPr id="141" name="Google Shape;141;p26"/>
          <p:cNvSpPr/>
          <p:nvPr/>
        </p:nvSpPr>
        <p:spPr>
          <a:xfrm>
            <a:off x="0" y="-170156"/>
            <a:ext cx="12192000" cy="1821403"/>
          </a:xfrm>
          <a:prstGeom prst="roundRect">
            <a:avLst>
              <a:gd name="adj" fmla="val 16667"/>
            </a:avLst>
          </a:prstGeom>
          <a:solidFill>
            <a:srgbClr val="0070C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GB" sz="3200" dirty="0">
                <a:solidFill>
                  <a:srgbClr val="FFFFFF"/>
                </a:solidFill>
                <a:latin typeface="Comic Sans MS"/>
                <a:ea typeface="Comic Sans MS"/>
                <a:cs typeface="Comic Sans MS"/>
                <a:sym typeface="Comic Sans MS"/>
              </a:rPr>
              <a:t>Consider the following question: </a:t>
            </a:r>
          </a:p>
          <a:p>
            <a:r>
              <a:rPr lang="en-GB" sz="3200" dirty="0">
                <a:solidFill>
                  <a:srgbClr val="FFFFFF"/>
                </a:solidFill>
                <a:latin typeface="Comic Sans MS"/>
                <a:ea typeface="Comic Sans MS"/>
                <a:cs typeface="Comic Sans MS"/>
                <a:sym typeface="Comic Sans MS"/>
              </a:rPr>
              <a:t>How are bees and flowers linked?</a:t>
            </a:r>
            <a:endParaRPr sz="3200" dirty="0">
              <a:solidFill>
                <a:srgbClr val="FFFFFF"/>
              </a:solidFill>
              <a:latin typeface="Comic Sans MS"/>
              <a:ea typeface="Comic Sans MS"/>
              <a:cs typeface="Comic Sans MS"/>
              <a:sym typeface="Comic Sans M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27"/>
          <p:cNvPicPr preferRelativeResize="0"/>
          <p:nvPr/>
        </p:nvPicPr>
        <p:blipFill>
          <a:blip r:embed="rId3">
            <a:alphaModFix/>
          </a:blip>
          <a:stretch>
            <a:fillRect/>
          </a:stretch>
        </p:blipFill>
        <p:spPr>
          <a:xfrm>
            <a:off x="65227" y="3717566"/>
            <a:ext cx="3920847" cy="3209437"/>
          </a:xfrm>
          <a:prstGeom prst="rect">
            <a:avLst/>
          </a:prstGeom>
          <a:noFill/>
          <a:ln>
            <a:noFill/>
          </a:ln>
        </p:spPr>
      </p:pic>
      <p:pic>
        <p:nvPicPr>
          <p:cNvPr id="147" name="Google Shape;147;p27"/>
          <p:cNvPicPr preferRelativeResize="0"/>
          <p:nvPr/>
        </p:nvPicPr>
        <p:blipFill>
          <a:blip r:embed="rId4">
            <a:alphaModFix/>
          </a:blip>
          <a:stretch>
            <a:fillRect/>
          </a:stretch>
        </p:blipFill>
        <p:spPr>
          <a:xfrm>
            <a:off x="4904544" y="4007670"/>
            <a:ext cx="6602767" cy="2919333"/>
          </a:xfrm>
          <a:prstGeom prst="rect">
            <a:avLst/>
          </a:prstGeom>
          <a:noFill/>
          <a:ln>
            <a:noFill/>
          </a:ln>
        </p:spPr>
      </p:pic>
      <p:sp>
        <p:nvSpPr>
          <p:cNvPr id="148" name="Google Shape;148;p27"/>
          <p:cNvSpPr/>
          <p:nvPr/>
        </p:nvSpPr>
        <p:spPr>
          <a:xfrm>
            <a:off x="65227" y="-88783"/>
            <a:ext cx="12047813" cy="958795"/>
          </a:xfrm>
          <a:prstGeom prst="roundRect">
            <a:avLst>
              <a:gd name="adj" fmla="val 16667"/>
            </a:avLst>
          </a:prstGeom>
          <a:solidFill>
            <a:srgbClr val="0070C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GB" sz="3200" dirty="0">
                <a:solidFill>
                  <a:srgbClr val="FFFFFF"/>
                </a:solidFill>
                <a:latin typeface="Comic Sans MS"/>
                <a:ea typeface="Comic Sans MS"/>
                <a:cs typeface="Comic Sans MS"/>
                <a:sym typeface="Comic Sans MS"/>
              </a:rPr>
              <a:t>Copy the text below</a:t>
            </a:r>
            <a:endParaRPr sz="3200" dirty="0">
              <a:solidFill>
                <a:srgbClr val="FFFFFF"/>
              </a:solidFill>
              <a:latin typeface="Comic Sans MS"/>
              <a:ea typeface="Comic Sans MS"/>
              <a:cs typeface="Comic Sans MS"/>
              <a:sym typeface="Comic Sans MS"/>
            </a:endParaRPr>
          </a:p>
        </p:txBody>
      </p:sp>
      <p:sp>
        <p:nvSpPr>
          <p:cNvPr id="2" name="TextBox 1">
            <a:extLst>
              <a:ext uri="{FF2B5EF4-FFF2-40B4-BE49-F238E27FC236}">
                <a16:creationId xmlns:a16="http://schemas.microsoft.com/office/drawing/2014/main" id="{308951BE-BF9C-4F77-BBBB-0A22235BF95E}"/>
              </a:ext>
            </a:extLst>
          </p:cNvPr>
          <p:cNvSpPr txBox="1"/>
          <p:nvPr/>
        </p:nvSpPr>
        <p:spPr>
          <a:xfrm>
            <a:off x="213063" y="1088646"/>
            <a:ext cx="11558727" cy="1815882"/>
          </a:xfrm>
          <a:prstGeom prst="rect">
            <a:avLst/>
          </a:prstGeom>
          <a:noFill/>
        </p:spPr>
        <p:txBody>
          <a:bodyPr wrap="square" rtlCol="0">
            <a:spAutoFit/>
          </a:bodyPr>
          <a:lstStyle/>
          <a:p>
            <a:r>
              <a:rPr lang="en-GB" sz="2800" dirty="0">
                <a:latin typeface="Comic Sans MS"/>
                <a:ea typeface="Comic Sans MS"/>
                <a:cs typeface="Comic Sans MS"/>
                <a:sym typeface="Comic Sans MS"/>
              </a:rPr>
              <a:t>Bees and flowers are said to be </a:t>
            </a:r>
            <a:r>
              <a:rPr lang="en-GB" sz="2800" b="1" dirty="0">
                <a:latin typeface="Comic Sans MS"/>
                <a:ea typeface="Comic Sans MS"/>
                <a:cs typeface="Comic Sans MS"/>
                <a:sym typeface="Comic Sans MS"/>
              </a:rPr>
              <a:t>interdependent</a:t>
            </a:r>
            <a:r>
              <a:rPr lang="en-GB" sz="2800" dirty="0">
                <a:latin typeface="Comic Sans MS"/>
                <a:ea typeface="Comic Sans MS"/>
                <a:cs typeface="Comic Sans MS"/>
                <a:sym typeface="Comic Sans MS"/>
              </a:rPr>
              <a:t> - they depend on each other to survive</a:t>
            </a:r>
          </a:p>
          <a:p>
            <a:r>
              <a:rPr lang="en-GB" sz="2800" dirty="0">
                <a:latin typeface="Comic Sans MS"/>
                <a:ea typeface="Comic Sans MS"/>
                <a:cs typeface="Comic Sans MS"/>
                <a:sym typeface="Comic Sans MS"/>
              </a:rPr>
              <a:t>If the population of bees falls, less pollination occurs, so fewer plants are produced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76;p29">
            <a:extLst>
              <a:ext uri="{FF2B5EF4-FFF2-40B4-BE49-F238E27FC236}">
                <a16:creationId xmlns:a16="http://schemas.microsoft.com/office/drawing/2014/main" id="{18B34D66-DD74-4446-A6B1-B3F561327B6F}"/>
              </a:ext>
            </a:extLst>
          </p:cNvPr>
          <p:cNvPicPr preferRelativeResize="0"/>
          <p:nvPr/>
        </p:nvPicPr>
        <p:blipFill rotWithShape="1">
          <a:blip r:embed="rId2">
            <a:alphaModFix/>
          </a:blip>
          <a:srcRect t="11158"/>
          <a:stretch/>
        </p:blipFill>
        <p:spPr>
          <a:xfrm>
            <a:off x="0" y="0"/>
            <a:ext cx="4447713" cy="3639844"/>
          </a:xfrm>
          <a:prstGeom prst="rect">
            <a:avLst/>
          </a:prstGeom>
          <a:noFill/>
          <a:ln>
            <a:noFill/>
          </a:ln>
        </p:spPr>
      </p:pic>
      <p:pic>
        <p:nvPicPr>
          <p:cNvPr id="3" name="Google Shape;176;p29">
            <a:extLst>
              <a:ext uri="{FF2B5EF4-FFF2-40B4-BE49-F238E27FC236}">
                <a16:creationId xmlns:a16="http://schemas.microsoft.com/office/drawing/2014/main" id="{CC11AB77-21CD-404A-BB01-E89C3C1BA766}"/>
              </a:ext>
            </a:extLst>
          </p:cNvPr>
          <p:cNvPicPr preferRelativeResize="0"/>
          <p:nvPr/>
        </p:nvPicPr>
        <p:blipFill rotWithShape="1">
          <a:blip r:embed="rId2">
            <a:alphaModFix/>
          </a:blip>
          <a:srcRect t="11158"/>
          <a:stretch/>
        </p:blipFill>
        <p:spPr>
          <a:xfrm>
            <a:off x="4499499" y="131687"/>
            <a:ext cx="4536489" cy="3126418"/>
          </a:xfrm>
          <a:prstGeom prst="rect">
            <a:avLst/>
          </a:prstGeom>
          <a:noFill/>
          <a:ln>
            <a:noFill/>
          </a:ln>
        </p:spPr>
      </p:pic>
      <p:pic>
        <p:nvPicPr>
          <p:cNvPr id="4" name="Google Shape;176;p29">
            <a:extLst>
              <a:ext uri="{FF2B5EF4-FFF2-40B4-BE49-F238E27FC236}">
                <a16:creationId xmlns:a16="http://schemas.microsoft.com/office/drawing/2014/main" id="{0628B53D-085D-4F55-9F42-DA85BB9D0CE8}"/>
              </a:ext>
            </a:extLst>
          </p:cNvPr>
          <p:cNvPicPr preferRelativeResize="0"/>
          <p:nvPr/>
        </p:nvPicPr>
        <p:blipFill rotWithShape="1">
          <a:blip r:embed="rId2">
            <a:alphaModFix/>
          </a:blip>
          <a:srcRect t="11158"/>
          <a:stretch/>
        </p:blipFill>
        <p:spPr>
          <a:xfrm>
            <a:off x="152400" y="3721223"/>
            <a:ext cx="3966839" cy="2999173"/>
          </a:xfrm>
          <a:prstGeom prst="rect">
            <a:avLst/>
          </a:prstGeom>
          <a:noFill/>
          <a:ln>
            <a:noFill/>
          </a:ln>
        </p:spPr>
      </p:pic>
      <p:pic>
        <p:nvPicPr>
          <p:cNvPr id="5" name="Google Shape;176;p29">
            <a:extLst>
              <a:ext uri="{FF2B5EF4-FFF2-40B4-BE49-F238E27FC236}">
                <a16:creationId xmlns:a16="http://schemas.microsoft.com/office/drawing/2014/main" id="{5C8679B5-E6AE-43EF-A1C8-C22DA78F6E7A}"/>
              </a:ext>
            </a:extLst>
          </p:cNvPr>
          <p:cNvPicPr preferRelativeResize="0"/>
          <p:nvPr/>
        </p:nvPicPr>
        <p:blipFill rotWithShape="1">
          <a:blip r:embed="rId2">
            <a:alphaModFix/>
          </a:blip>
          <a:srcRect t="11158"/>
          <a:stretch/>
        </p:blipFill>
        <p:spPr>
          <a:xfrm>
            <a:off x="4724401" y="3599895"/>
            <a:ext cx="4197658" cy="3241828"/>
          </a:xfrm>
          <a:prstGeom prst="rect">
            <a:avLst/>
          </a:prstGeom>
          <a:noFill/>
          <a:ln>
            <a:noFill/>
          </a:ln>
        </p:spPr>
      </p:pic>
    </p:spTree>
    <p:extLst>
      <p:ext uri="{BB962C8B-B14F-4D97-AF65-F5344CB8AC3E}">
        <p14:creationId xmlns:p14="http://schemas.microsoft.com/office/powerpoint/2010/main" val="31271740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xo_act02_b302_as00_xxaw01">
            <a:extLst>
              <a:ext uri="{FF2B5EF4-FFF2-40B4-BE49-F238E27FC236}">
                <a16:creationId xmlns:a16="http://schemas.microsoft.com/office/drawing/2014/main" id="{1E144CD6-3313-4948-A69B-D5C0D72DFE1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449" y="0"/>
            <a:ext cx="5731510" cy="3923665"/>
          </a:xfrm>
          <a:prstGeom prst="rect">
            <a:avLst/>
          </a:prstGeom>
          <a:noFill/>
          <a:ln w="9525">
            <a:noFill/>
            <a:miter lim="800000"/>
            <a:headEnd/>
            <a:tailEnd/>
          </a:ln>
        </p:spPr>
      </p:pic>
      <p:graphicFrame>
        <p:nvGraphicFramePr>
          <p:cNvPr id="3" name="Table 2">
            <a:extLst>
              <a:ext uri="{FF2B5EF4-FFF2-40B4-BE49-F238E27FC236}">
                <a16:creationId xmlns:a16="http://schemas.microsoft.com/office/drawing/2014/main" id="{E3AD5879-0536-4A4C-8866-56FBE5E98177}"/>
              </a:ext>
            </a:extLst>
          </p:cNvPr>
          <p:cNvGraphicFramePr>
            <a:graphicFrameLocks noGrp="1"/>
          </p:cNvGraphicFramePr>
          <p:nvPr>
            <p:extLst>
              <p:ext uri="{D42A27DB-BD31-4B8C-83A1-F6EECF244321}">
                <p14:modId xmlns:p14="http://schemas.microsoft.com/office/powerpoint/2010/main" val="773465075"/>
              </p:ext>
            </p:extLst>
          </p:nvPr>
        </p:nvGraphicFramePr>
        <p:xfrm>
          <a:off x="167449" y="3923665"/>
          <a:ext cx="5731507" cy="1462406"/>
        </p:xfrm>
        <a:graphic>
          <a:graphicData uri="http://schemas.openxmlformats.org/drawingml/2006/table">
            <a:tbl>
              <a:tblPr>
                <a:tableStyleId>{5C22544A-7EE6-4342-B048-85BDC9FD1C3A}</a:tableStyleId>
              </a:tblPr>
              <a:tblGrid>
                <a:gridCol w="783080">
                  <a:extLst>
                    <a:ext uri="{9D8B030D-6E8A-4147-A177-3AD203B41FA5}">
                      <a16:colId xmlns:a16="http://schemas.microsoft.com/office/drawing/2014/main" val="1461839455"/>
                    </a:ext>
                  </a:extLst>
                </a:gridCol>
                <a:gridCol w="380399">
                  <a:extLst>
                    <a:ext uri="{9D8B030D-6E8A-4147-A177-3AD203B41FA5}">
                      <a16:colId xmlns:a16="http://schemas.microsoft.com/office/drawing/2014/main" val="2320260108"/>
                    </a:ext>
                  </a:extLst>
                </a:gridCol>
                <a:gridCol w="380399">
                  <a:extLst>
                    <a:ext uri="{9D8B030D-6E8A-4147-A177-3AD203B41FA5}">
                      <a16:colId xmlns:a16="http://schemas.microsoft.com/office/drawing/2014/main" val="3252351042"/>
                    </a:ext>
                  </a:extLst>
                </a:gridCol>
                <a:gridCol w="380399">
                  <a:extLst>
                    <a:ext uri="{9D8B030D-6E8A-4147-A177-3AD203B41FA5}">
                      <a16:colId xmlns:a16="http://schemas.microsoft.com/office/drawing/2014/main" val="2680542335"/>
                    </a:ext>
                  </a:extLst>
                </a:gridCol>
                <a:gridCol w="380399">
                  <a:extLst>
                    <a:ext uri="{9D8B030D-6E8A-4147-A177-3AD203B41FA5}">
                      <a16:colId xmlns:a16="http://schemas.microsoft.com/office/drawing/2014/main" val="1901826835"/>
                    </a:ext>
                  </a:extLst>
                </a:gridCol>
                <a:gridCol w="380399">
                  <a:extLst>
                    <a:ext uri="{9D8B030D-6E8A-4147-A177-3AD203B41FA5}">
                      <a16:colId xmlns:a16="http://schemas.microsoft.com/office/drawing/2014/main" val="2447306596"/>
                    </a:ext>
                  </a:extLst>
                </a:gridCol>
                <a:gridCol w="380804">
                  <a:extLst>
                    <a:ext uri="{9D8B030D-6E8A-4147-A177-3AD203B41FA5}">
                      <a16:colId xmlns:a16="http://schemas.microsoft.com/office/drawing/2014/main" val="3052185911"/>
                    </a:ext>
                  </a:extLst>
                </a:gridCol>
                <a:gridCol w="380804">
                  <a:extLst>
                    <a:ext uri="{9D8B030D-6E8A-4147-A177-3AD203B41FA5}">
                      <a16:colId xmlns:a16="http://schemas.microsoft.com/office/drawing/2014/main" val="1258880361"/>
                    </a:ext>
                  </a:extLst>
                </a:gridCol>
                <a:gridCol w="380804">
                  <a:extLst>
                    <a:ext uri="{9D8B030D-6E8A-4147-A177-3AD203B41FA5}">
                      <a16:colId xmlns:a16="http://schemas.microsoft.com/office/drawing/2014/main" val="268736794"/>
                    </a:ext>
                  </a:extLst>
                </a:gridCol>
                <a:gridCol w="380804">
                  <a:extLst>
                    <a:ext uri="{9D8B030D-6E8A-4147-A177-3AD203B41FA5}">
                      <a16:colId xmlns:a16="http://schemas.microsoft.com/office/drawing/2014/main" val="922723192"/>
                    </a:ext>
                  </a:extLst>
                </a:gridCol>
                <a:gridCol w="380804">
                  <a:extLst>
                    <a:ext uri="{9D8B030D-6E8A-4147-A177-3AD203B41FA5}">
                      <a16:colId xmlns:a16="http://schemas.microsoft.com/office/drawing/2014/main" val="282308920"/>
                    </a:ext>
                  </a:extLst>
                </a:gridCol>
                <a:gridCol w="380804">
                  <a:extLst>
                    <a:ext uri="{9D8B030D-6E8A-4147-A177-3AD203B41FA5}">
                      <a16:colId xmlns:a16="http://schemas.microsoft.com/office/drawing/2014/main" val="875796596"/>
                    </a:ext>
                  </a:extLst>
                </a:gridCol>
                <a:gridCol w="380804">
                  <a:extLst>
                    <a:ext uri="{9D8B030D-6E8A-4147-A177-3AD203B41FA5}">
                      <a16:colId xmlns:a16="http://schemas.microsoft.com/office/drawing/2014/main" val="687241363"/>
                    </a:ext>
                  </a:extLst>
                </a:gridCol>
                <a:gridCol w="380804">
                  <a:extLst>
                    <a:ext uri="{9D8B030D-6E8A-4147-A177-3AD203B41FA5}">
                      <a16:colId xmlns:a16="http://schemas.microsoft.com/office/drawing/2014/main" val="746623510"/>
                    </a:ext>
                  </a:extLst>
                </a:gridCol>
              </a:tblGrid>
              <a:tr h="424180">
                <a:tc>
                  <a:txBody>
                    <a:bodyPr/>
                    <a:lstStyle/>
                    <a:p>
                      <a:pPr algn="r">
                        <a:lnSpc>
                          <a:spcPct val="115000"/>
                        </a:lnSpc>
                        <a:spcAft>
                          <a:spcPts val="1000"/>
                        </a:spcAft>
                      </a:pPr>
                      <a:r>
                        <a:rPr lang="en-GB" sz="1400">
                          <a:effectLst/>
                        </a:rPr>
                        <a:t>Year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r">
                        <a:lnSpc>
                          <a:spcPct val="115000"/>
                        </a:lnSpc>
                        <a:spcAft>
                          <a:spcPts val="1000"/>
                        </a:spcAft>
                      </a:pPr>
                      <a:r>
                        <a:rPr lang="en-GB" sz="1400">
                          <a:effectLst/>
                        </a:rPr>
                        <a:t>2001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r">
                        <a:lnSpc>
                          <a:spcPct val="115000"/>
                        </a:lnSpc>
                        <a:spcAft>
                          <a:spcPts val="1000"/>
                        </a:spcAft>
                      </a:pPr>
                      <a:r>
                        <a:rPr lang="en-GB" sz="1400">
                          <a:effectLst/>
                        </a:rPr>
                        <a:t>2002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r">
                        <a:lnSpc>
                          <a:spcPct val="115000"/>
                        </a:lnSpc>
                        <a:spcAft>
                          <a:spcPts val="1000"/>
                        </a:spcAft>
                      </a:pPr>
                      <a:r>
                        <a:rPr lang="en-GB" sz="1400">
                          <a:effectLst/>
                        </a:rPr>
                        <a:t>2003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r">
                        <a:lnSpc>
                          <a:spcPct val="115000"/>
                        </a:lnSpc>
                        <a:spcAft>
                          <a:spcPts val="1000"/>
                        </a:spcAft>
                      </a:pPr>
                      <a:r>
                        <a:rPr lang="en-GB" sz="1400">
                          <a:effectLst/>
                        </a:rPr>
                        <a:t>2004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r">
                        <a:lnSpc>
                          <a:spcPct val="115000"/>
                        </a:lnSpc>
                        <a:spcAft>
                          <a:spcPts val="1000"/>
                        </a:spcAft>
                      </a:pPr>
                      <a:r>
                        <a:rPr lang="en-GB" sz="1400">
                          <a:effectLst/>
                        </a:rPr>
                        <a:t>2005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r">
                        <a:lnSpc>
                          <a:spcPct val="115000"/>
                        </a:lnSpc>
                        <a:spcAft>
                          <a:spcPts val="1000"/>
                        </a:spcAft>
                      </a:pPr>
                      <a:r>
                        <a:rPr lang="en-GB" sz="1400">
                          <a:effectLst/>
                        </a:rPr>
                        <a:t>2006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r">
                        <a:lnSpc>
                          <a:spcPct val="115000"/>
                        </a:lnSpc>
                        <a:spcAft>
                          <a:spcPts val="1000"/>
                        </a:spcAft>
                      </a:pPr>
                      <a:r>
                        <a:rPr lang="en-GB" sz="1400">
                          <a:effectLst/>
                        </a:rPr>
                        <a:t>2007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r">
                        <a:lnSpc>
                          <a:spcPct val="115000"/>
                        </a:lnSpc>
                        <a:spcAft>
                          <a:spcPts val="1000"/>
                        </a:spcAft>
                      </a:pPr>
                      <a:r>
                        <a:rPr lang="en-GB" sz="1400">
                          <a:effectLst/>
                        </a:rPr>
                        <a:t>2008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r">
                        <a:lnSpc>
                          <a:spcPct val="115000"/>
                        </a:lnSpc>
                        <a:spcAft>
                          <a:spcPts val="1000"/>
                        </a:spcAft>
                      </a:pPr>
                      <a:r>
                        <a:rPr lang="en-GB" sz="1400">
                          <a:effectLst/>
                        </a:rPr>
                        <a:t>2009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r">
                        <a:lnSpc>
                          <a:spcPct val="115000"/>
                        </a:lnSpc>
                        <a:spcAft>
                          <a:spcPts val="1000"/>
                        </a:spcAft>
                      </a:pPr>
                      <a:r>
                        <a:rPr lang="en-GB" sz="1400">
                          <a:effectLst/>
                        </a:rPr>
                        <a:t>2010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r">
                        <a:lnSpc>
                          <a:spcPct val="115000"/>
                        </a:lnSpc>
                        <a:spcAft>
                          <a:spcPts val="1000"/>
                        </a:spcAft>
                      </a:pPr>
                      <a:r>
                        <a:rPr lang="en-GB" sz="1400" dirty="0">
                          <a:effectLst/>
                        </a:rPr>
                        <a:t>2011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r">
                        <a:lnSpc>
                          <a:spcPct val="115000"/>
                        </a:lnSpc>
                        <a:spcAft>
                          <a:spcPts val="1000"/>
                        </a:spcAft>
                      </a:pPr>
                      <a:r>
                        <a:rPr lang="en-GB" sz="1400">
                          <a:effectLst/>
                        </a:rPr>
                        <a:t>2012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r">
                        <a:lnSpc>
                          <a:spcPct val="115000"/>
                        </a:lnSpc>
                        <a:spcAft>
                          <a:spcPts val="1000"/>
                        </a:spcAft>
                      </a:pPr>
                      <a:r>
                        <a:rPr lang="en-GB" sz="1400">
                          <a:effectLst/>
                        </a:rPr>
                        <a:t>2013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530221614"/>
                  </a:ext>
                </a:extLst>
              </a:tr>
              <a:tr h="712470">
                <a:tc>
                  <a:txBody>
                    <a:bodyPr/>
                    <a:lstStyle/>
                    <a:p>
                      <a:pPr algn="r">
                        <a:lnSpc>
                          <a:spcPct val="115000"/>
                        </a:lnSpc>
                        <a:spcAft>
                          <a:spcPts val="1000"/>
                        </a:spcAft>
                      </a:pPr>
                      <a:r>
                        <a:rPr lang="en-GB" sz="1400">
                          <a:effectLst/>
                        </a:rPr>
                        <a:t>Number of wolves in Quebec (x100)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r">
                        <a:lnSpc>
                          <a:spcPct val="115000"/>
                        </a:lnSpc>
                        <a:spcAft>
                          <a:spcPts val="1000"/>
                        </a:spcAft>
                      </a:pPr>
                      <a:r>
                        <a:rPr lang="en-GB" sz="1400">
                          <a:effectLst/>
                        </a:rPr>
                        <a:t>47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r">
                        <a:lnSpc>
                          <a:spcPct val="115000"/>
                        </a:lnSpc>
                        <a:spcAft>
                          <a:spcPts val="1000"/>
                        </a:spcAft>
                      </a:pPr>
                      <a:r>
                        <a:rPr lang="en-GB" sz="1400">
                          <a:effectLst/>
                        </a:rPr>
                        <a:t>52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r">
                        <a:lnSpc>
                          <a:spcPct val="115000"/>
                        </a:lnSpc>
                        <a:spcAft>
                          <a:spcPts val="1000"/>
                        </a:spcAft>
                      </a:pPr>
                      <a:r>
                        <a:rPr lang="en-GB" sz="1400">
                          <a:effectLst/>
                        </a:rPr>
                        <a:t>45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r">
                        <a:lnSpc>
                          <a:spcPct val="115000"/>
                        </a:lnSpc>
                        <a:spcAft>
                          <a:spcPts val="1000"/>
                        </a:spcAft>
                      </a:pPr>
                      <a:r>
                        <a:rPr lang="en-GB" sz="1400">
                          <a:effectLst/>
                        </a:rPr>
                        <a:t>21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r">
                        <a:lnSpc>
                          <a:spcPct val="115000"/>
                        </a:lnSpc>
                        <a:spcAft>
                          <a:spcPts val="1000"/>
                        </a:spcAft>
                      </a:pPr>
                      <a:r>
                        <a:rPr lang="en-GB" sz="1400">
                          <a:effectLst/>
                        </a:rPr>
                        <a:t>12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r">
                        <a:lnSpc>
                          <a:spcPct val="115000"/>
                        </a:lnSpc>
                        <a:spcAft>
                          <a:spcPts val="1000"/>
                        </a:spcAft>
                      </a:pPr>
                      <a:r>
                        <a:rPr lang="en-GB" sz="1400">
                          <a:effectLst/>
                        </a:rPr>
                        <a:t>29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r">
                        <a:lnSpc>
                          <a:spcPct val="115000"/>
                        </a:lnSpc>
                        <a:spcAft>
                          <a:spcPts val="1000"/>
                        </a:spcAft>
                      </a:pPr>
                      <a:r>
                        <a:rPr lang="en-GB" sz="1400">
                          <a:effectLst/>
                        </a:rPr>
                        <a:t>51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r">
                        <a:lnSpc>
                          <a:spcPct val="115000"/>
                        </a:lnSpc>
                        <a:spcAft>
                          <a:spcPts val="1000"/>
                        </a:spcAft>
                      </a:pPr>
                      <a:r>
                        <a:rPr lang="en-GB" sz="1400">
                          <a:effectLst/>
                        </a:rPr>
                        <a:t>53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r">
                        <a:lnSpc>
                          <a:spcPct val="115000"/>
                        </a:lnSpc>
                        <a:spcAft>
                          <a:spcPts val="1000"/>
                        </a:spcAft>
                      </a:pPr>
                      <a:r>
                        <a:rPr lang="en-GB" sz="1400">
                          <a:effectLst/>
                        </a:rPr>
                        <a:t>21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r">
                        <a:lnSpc>
                          <a:spcPct val="115000"/>
                        </a:lnSpc>
                        <a:spcAft>
                          <a:spcPts val="1000"/>
                        </a:spcAft>
                      </a:pPr>
                      <a:r>
                        <a:rPr lang="en-GB" sz="1400">
                          <a:effectLst/>
                        </a:rPr>
                        <a:t>17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r">
                        <a:lnSpc>
                          <a:spcPct val="115000"/>
                        </a:lnSpc>
                        <a:spcAft>
                          <a:spcPts val="1000"/>
                        </a:spcAft>
                      </a:pPr>
                      <a:r>
                        <a:rPr lang="en-GB" sz="1400">
                          <a:effectLst/>
                        </a:rPr>
                        <a:t>45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r">
                        <a:lnSpc>
                          <a:spcPct val="115000"/>
                        </a:lnSpc>
                        <a:spcAft>
                          <a:spcPts val="1000"/>
                        </a:spcAft>
                      </a:pPr>
                      <a:r>
                        <a:rPr lang="en-GB" sz="1400">
                          <a:effectLst/>
                        </a:rPr>
                        <a:t>58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r">
                        <a:lnSpc>
                          <a:spcPct val="115000"/>
                        </a:lnSpc>
                        <a:spcAft>
                          <a:spcPts val="1000"/>
                        </a:spcAft>
                      </a:pPr>
                      <a:r>
                        <a:rPr lang="en-GB" sz="1400" dirty="0">
                          <a:effectLst/>
                        </a:rPr>
                        <a:t>55</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876362755"/>
                  </a:ext>
                </a:extLst>
              </a:tr>
            </a:tbl>
          </a:graphicData>
        </a:graphic>
      </p:graphicFrame>
      <p:pic>
        <p:nvPicPr>
          <p:cNvPr id="4" name="Picture 3" descr="oxo_act02_b302_as00_xxaw01">
            <a:extLst>
              <a:ext uri="{FF2B5EF4-FFF2-40B4-BE49-F238E27FC236}">
                <a16:creationId xmlns:a16="http://schemas.microsoft.com/office/drawing/2014/main" id="{679979D8-74C9-4099-8698-7AE362A1FCE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83298" y="0"/>
            <a:ext cx="5731510" cy="3923665"/>
          </a:xfrm>
          <a:prstGeom prst="rect">
            <a:avLst/>
          </a:prstGeom>
          <a:noFill/>
          <a:ln w="9525">
            <a:noFill/>
            <a:miter lim="800000"/>
            <a:headEnd/>
            <a:tailEnd/>
          </a:ln>
        </p:spPr>
      </p:pic>
      <p:graphicFrame>
        <p:nvGraphicFramePr>
          <p:cNvPr id="5" name="Table 4">
            <a:extLst>
              <a:ext uri="{FF2B5EF4-FFF2-40B4-BE49-F238E27FC236}">
                <a16:creationId xmlns:a16="http://schemas.microsoft.com/office/drawing/2014/main" id="{0B126876-3F05-49D0-A943-C9D540012094}"/>
              </a:ext>
            </a:extLst>
          </p:cNvPr>
          <p:cNvGraphicFramePr>
            <a:graphicFrameLocks noGrp="1"/>
          </p:cNvGraphicFramePr>
          <p:nvPr>
            <p:extLst>
              <p:ext uri="{D42A27DB-BD31-4B8C-83A1-F6EECF244321}">
                <p14:modId xmlns:p14="http://schemas.microsoft.com/office/powerpoint/2010/main" val="2556595539"/>
              </p:ext>
            </p:extLst>
          </p:nvPr>
        </p:nvGraphicFramePr>
        <p:xfrm>
          <a:off x="6383295" y="3923665"/>
          <a:ext cx="5731507" cy="1462406"/>
        </p:xfrm>
        <a:graphic>
          <a:graphicData uri="http://schemas.openxmlformats.org/drawingml/2006/table">
            <a:tbl>
              <a:tblPr>
                <a:tableStyleId>{5C22544A-7EE6-4342-B048-85BDC9FD1C3A}</a:tableStyleId>
              </a:tblPr>
              <a:tblGrid>
                <a:gridCol w="783080">
                  <a:extLst>
                    <a:ext uri="{9D8B030D-6E8A-4147-A177-3AD203B41FA5}">
                      <a16:colId xmlns:a16="http://schemas.microsoft.com/office/drawing/2014/main" val="1461839455"/>
                    </a:ext>
                  </a:extLst>
                </a:gridCol>
                <a:gridCol w="380399">
                  <a:extLst>
                    <a:ext uri="{9D8B030D-6E8A-4147-A177-3AD203B41FA5}">
                      <a16:colId xmlns:a16="http://schemas.microsoft.com/office/drawing/2014/main" val="2320260108"/>
                    </a:ext>
                  </a:extLst>
                </a:gridCol>
                <a:gridCol w="380399">
                  <a:extLst>
                    <a:ext uri="{9D8B030D-6E8A-4147-A177-3AD203B41FA5}">
                      <a16:colId xmlns:a16="http://schemas.microsoft.com/office/drawing/2014/main" val="3252351042"/>
                    </a:ext>
                  </a:extLst>
                </a:gridCol>
                <a:gridCol w="380399">
                  <a:extLst>
                    <a:ext uri="{9D8B030D-6E8A-4147-A177-3AD203B41FA5}">
                      <a16:colId xmlns:a16="http://schemas.microsoft.com/office/drawing/2014/main" val="2680542335"/>
                    </a:ext>
                  </a:extLst>
                </a:gridCol>
                <a:gridCol w="380399">
                  <a:extLst>
                    <a:ext uri="{9D8B030D-6E8A-4147-A177-3AD203B41FA5}">
                      <a16:colId xmlns:a16="http://schemas.microsoft.com/office/drawing/2014/main" val="1901826835"/>
                    </a:ext>
                  </a:extLst>
                </a:gridCol>
                <a:gridCol w="380399">
                  <a:extLst>
                    <a:ext uri="{9D8B030D-6E8A-4147-A177-3AD203B41FA5}">
                      <a16:colId xmlns:a16="http://schemas.microsoft.com/office/drawing/2014/main" val="2447306596"/>
                    </a:ext>
                  </a:extLst>
                </a:gridCol>
                <a:gridCol w="380804">
                  <a:extLst>
                    <a:ext uri="{9D8B030D-6E8A-4147-A177-3AD203B41FA5}">
                      <a16:colId xmlns:a16="http://schemas.microsoft.com/office/drawing/2014/main" val="3052185911"/>
                    </a:ext>
                  </a:extLst>
                </a:gridCol>
                <a:gridCol w="380804">
                  <a:extLst>
                    <a:ext uri="{9D8B030D-6E8A-4147-A177-3AD203B41FA5}">
                      <a16:colId xmlns:a16="http://schemas.microsoft.com/office/drawing/2014/main" val="1258880361"/>
                    </a:ext>
                  </a:extLst>
                </a:gridCol>
                <a:gridCol w="380804">
                  <a:extLst>
                    <a:ext uri="{9D8B030D-6E8A-4147-A177-3AD203B41FA5}">
                      <a16:colId xmlns:a16="http://schemas.microsoft.com/office/drawing/2014/main" val="268736794"/>
                    </a:ext>
                  </a:extLst>
                </a:gridCol>
                <a:gridCol w="380804">
                  <a:extLst>
                    <a:ext uri="{9D8B030D-6E8A-4147-A177-3AD203B41FA5}">
                      <a16:colId xmlns:a16="http://schemas.microsoft.com/office/drawing/2014/main" val="922723192"/>
                    </a:ext>
                  </a:extLst>
                </a:gridCol>
                <a:gridCol w="380804">
                  <a:extLst>
                    <a:ext uri="{9D8B030D-6E8A-4147-A177-3AD203B41FA5}">
                      <a16:colId xmlns:a16="http://schemas.microsoft.com/office/drawing/2014/main" val="282308920"/>
                    </a:ext>
                  </a:extLst>
                </a:gridCol>
                <a:gridCol w="380804">
                  <a:extLst>
                    <a:ext uri="{9D8B030D-6E8A-4147-A177-3AD203B41FA5}">
                      <a16:colId xmlns:a16="http://schemas.microsoft.com/office/drawing/2014/main" val="875796596"/>
                    </a:ext>
                  </a:extLst>
                </a:gridCol>
                <a:gridCol w="380804">
                  <a:extLst>
                    <a:ext uri="{9D8B030D-6E8A-4147-A177-3AD203B41FA5}">
                      <a16:colId xmlns:a16="http://schemas.microsoft.com/office/drawing/2014/main" val="687241363"/>
                    </a:ext>
                  </a:extLst>
                </a:gridCol>
                <a:gridCol w="380804">
                  <a:extLst>
                    <a:ext uri="{9D8B030D-6E8A-4147-A177-3AD203B41FA5}">
                      <a16:colId xmlns:a16="http://schemas.microsoft.com/office/drawing/2014/main" val="746623510"/>
                    </a:ext>
                  </a:extLst>
                </a:gridCol>
              </a:tblGrid>
              <a:tr h="424180">
                <a:tc>
                  <a:txBody>
                    <a:bodyPr/>
                    <a:lstStyle/>
                    <a:p>
                      <a:pPr algn="r">
                        <a:lnSpc>
                          <a:spcPct val="115000"/>
                        </a:lnSpc>
                        <a:spcAft>
                          <a:spcPts val="1000"/>
                        </a:spcAft>
                      </a:pPr>
                      <a:r>
                        <a:rPr lang="en-GB" sz="1400">
                          <a:effectLst/>
                        </a:rPr>
                        <a:t>Year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r">
                        <a:lnSpc>
                          <a:spcPct val="115000"/>
                        </a:lnSpc>
                        <a:spcAft>
                          <a:spcPts val="1000"/>
                        </a:spcAft>
                      </a:pPr>
                      <a:r>
                        <a:rPr lang="en-GB" sz="1400">
                          <a:effectLst/>
                        </a:rPr>
                        <a:t>2001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r">
                        <a:lnSpc>
                          <a:spcPct val="115000"/>
                        </a:lnSpc>
                        <a:spcAft>
                          <a:spcPts val="1000"/>
                        </a:spcAft>
                      </a:pPr>
                      <a:r>
                        <a:rPr lang="en-GB" sz="1400">
                          <a:effectLst/>
                        </a:rPr>
                        <a:t>2002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r">
                        <a:lnSpc>
                          <a:spcPct val="115000"/>
                        </a:lnSpc>
                        <a:spcAft>
                          <a:spcPts val="1000"/>
                        </a:spcAft>
                      </a:pPr>
                      <a:r>
                        <a:rPr lang="en-GB" sz="1400">
                          <a:effectLst/>
                        </a:rPr>
                        <a:t>2003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r">
                        <a:lnSpc>
                          <a:spcPct val="115000"/>
                        </a:lnSpc>
                        <a:spcAft>
                          <a:spcPts val="1000"/>
                        </a:spcAft>
                      </a:pPr>
                      <a:r>
                        <a:rPr lang="en-GB" sz="1400">
                          <a:effectLst/>
                        </a:rPr>
                        <a:t>2004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r">
                        <a:lnSpc>
                          <a:spcPct val="115000"/>
                        </a:lnSpc>
                        <a:spcAft>
                          <a:spcPts val="1000"/>
                        </a:spcAft>
                      </a:pPr>
                      <a:r>
                        <a:rPr lang="en-GB" sz="1400">
                          <a:effectLst/>
                        </a:rPr>
                        <a:t>2005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r">
                        <a:lnSpc>
                          <a:spcPct val="115000"/>
                        </a:lnSpc>
                        <a:spcAft>
                          <a:spcPts val="1000"/>
                        </a:spcAft>
                      </a:pPr>
                      <a:r>
                        <a:rPr lang="en-GB" sz="1400">
                          <a:effectLst/>
                        </a:rPr>
                        <a:t>2006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r">
                        <a:lnSpc>
                          <a:spcPct val="115000"/>
                        </a:lnSpc>
                        <a:spcAft>
                          <a:spcPts val="1000"/>
                        </a:spcAft>
                      </a:pPr>
                      <a:r>
                        <a:rPr lang="en-GB" sz="1400">
                          <a:effectLst/>
                        </a:rPr>
                        <a:t>2007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r">
                        <a:lnSpc>
                          <a:spcPct val="115000"/>
                        </a:lnSpc>
                        <a:spcAft>
                          <a:spcPts val="1000"/>
                        </a:spcAft>
                      </a:pPr>
                      <a:r>
                        <a:rPr lang="en-GB" sz="1400">
                          <a:effectLst/>
                        </a:rPr>
                        <a:t>2008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r">
                        <a:lnSpc>
                          <a:spcPct val="115000"/>
                        </a:lnSpc>
                        <a:spcAft>
                          <a:spcPts val="1000"/>
                        </a:spcAft>
                      </a:pPr>
                      <a:r>
                        <a:rPr lang="en-GB" sz="1400">
                          <a:effectLst/>
                        </a:rPr>
                        <a:t>2009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r">
                        <a:lnSpc>
                          <a:spcPct val="115000"/>
                        </a:lnSpc>
                        <a:spcAft>
                          <a:spcPts val="1000"/>
                        </a:spcAft>
                      </a:pPr>
                      <a:r>
                        <a:rPr lang="en-GB" sz="1400">
                          <a:effectLst/>
                        </a:rPr>
                        <a:t>2010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r">
                        <a:lnSpc>
                          <a:spcPct val="115000"/>
                        </a:lnSpc>
                        <a:spcAft>
                          <a:spcPts val="1000"/>
                        </a:spcAft>
                      </a:pPr>
                      <a:r>
                        <a:rPr lang="en-GB" sz="1400" dirty="0">
                          <a:effectLst/>
                        </a:rPr>
                        <a:t>2011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r">
                        <a:lnSpc>
                          <a:spcPct val="115000"/>
                        </a:lnSpc>
                        <a:spcAft>
                          <a:spcPts val="1000"/>
                        </a:spcAft>
                      </a:pPr>
                      <a:r>
                        <a:rPr lang="en-GB" sz="1400">
                          <a:effectLst/>
                        </a:rPr>
                        <a:t>2012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r">
                        <a:lnSpc>
                          <a:spcPct val="115000"/>
                        </a:lnSpc>
                        <a:spcAft>
                          <a:spcPts val="1000"/>
                        </a:spcAft>
                      </a:pPr>
                      <a:r>
                        <a:rPr lang="en-GB" sz="1400">
                          <a:effectLst/>
                        </a:rPr>
                        <a:t>2013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530221614"/>
                  </a:ext>
                </a:extLst>
              </a:tr>
              <a:tr h="712470">
                <a:tc>
                  <a:txBody>
                    <a:bodyPr/>
                    <a:lstStyle/>
                    <a:p>
                      <a:pPr algn="r">
                        <a:lnSpc>
                          <a:spcPct val="115000"/>
                        </a:lnSpc>
                        <a:spcAft>
                          <a:spcPts val="1000"/>
                        </a:spcAft>
                      </a:pPr>
                      <a:r>
                        <a:rPr lang="en-GB" sz="1400">
                          <a:effectLst/>
                        </a:rPr>
                        <a:t>Number of wolves in Quebec (x100)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r">
                        <a:lnSpc>
                          <a:spcPct val="115000"/>
                        </a:lnSpc>
                        <a:spcAft>
                          <a:spcPts val="1000"/>
                        </a:spcAft>
                      </a:pPr>
                      <a:r>
                        <a:rPr lang="en-GB" sz="1400">
                          <a:effectLst/>
                        </a:rPr>
                        <a:t>47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r">
                        <a:lnSpc>
                          <a:spcPct val="115000"/>
                        </a:lnSpc>
                        <a:spcAft>
                          <a:spcPts val="1000"/>
                        </a:spcAft>
                      </a:pPr>
                      <a:r>
                        <a:rPr lang="en-GB" sz="1400">
                          <a:effectLst/>
                        </a:rPr>
                        <a:t>52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r">
                        <a:lnSpc>
                          <a:spcPct val="115000"/>
                        </a:lnSpc>
                        <a:spcAft>
                          <a:spcPts val="1000"/>
                        </a:spcAft>
                      </a:pPr>
                      <a:r>
                        <a:rPr lang="en-GB" sz="1400">
                          <a:effectLst/>
                        </a:rPr>
                        <a:t>45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r">
                        <a:lnSpc>
                          <a:spcPct val="115000"/>
                        </a:lnSpc>
                        <a:spcAft>
                          <a:spcPts val="1000"/>
                        </a:spcAft>
                      </a:pPr>
                      <a:r>
                        <a:rPr lang="en-GB" sz="1400">
                          <a:effectLst/>
                        </a:rPr>
                        <a:t>21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r">
                        <a:lnSpc>
                          <a:spcPct val="115000"/>
                        </a:lnSpc>
                        <a:spcAft>
                          <a:spcPts val="1000"/>
                        </a:spcAft>
                      </a:pPr>
                      <a:r>
                        <a:rPr lang="en-GB" sz="1400">
                          <a:effectLst/>
                        </a:rPr>
                        <a:t>12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r">
                        <a:lnSpc>
                          <a:spcPct val="115000"/>
                        </a:lnSpc>
                        <a:spcAft>
                          <a:spcPts val="1000"/>
                        </a:spcAft>
                      </a:pPr>
                      <a:r>
                        <a:rPr lang="en-GB" sz="1400">
                          <a:effectLst/>
                        </a:rPr>
                        <a:t>29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r">
                        <a:lnSpc>
                          <a:spcPct val="115000"/>
                        </a:lnSpc>
                        <a:spcAft>
                          <a:spcPts val="1000"/>
                        </a:spcAft>
                      </a:pPr>
                      <a:r>
                        <a:rPr lang="en-GB" sz="1400">
                          <a:effectLst/>
                        </a:rPr>
                        <a:t>51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r">
                        <a:lnSpc>
                          <a:spcPct val="115000"/>
                        </a:lnSpc>
                        <a:spcAft>
                          <a:spcPts val="1000"/>
                        </a:spcAft>
                      </a:pPr>
                      <a:r>
                        <a:rPr lang="en-GB" sz="1400">
                          <a:effectLst/>
                        </a:rPr>
                        <a:t>53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r">
                        <a:lnSpc>
                          <a:spcPct val="115000"/>
                        </a:lnSpc>
                        <a:spcAft>
                          <a:spcPts val="1000"/>
                        </a:spcAft>
                      </a:pPr>
                      <a:r>
                        <a:rPr lang="en-GB" sz="1400">
                          <a:effectLst/>
                        </a:rPr>
                        <a:t>21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r">
                        <a:lnSpc>
                          <a:spcPct val="115000"/>
                        </a:lnSpc>
                        <a:spcAft>
                          <a:spcPts val="1000"/>
                        </a:spcAft>
                      </a:pPr>
                      <a:r>
                        <a:rPr lang="en-GB" sz="1400" dirty="0">
                          <a:effectLst/>
                        </a:rPr>
                        <a:t>17</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r">
                        <a:lnSpc>
                          <a:spcPct val="115000"/>
                        </a:lnSpc>
                        <a:spcAft>
                          <a:spcPts val="1000"/>
                        </a:spcAft>
                      </a:pPr>
                      <a:r>
                        <a:rPr lang="en-GB" sz="1400">
                          <a:effectLst/>
                        </a:rPr>
                        <a:t>45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r">
                        <a:lnSpc>
                          <a:spcPct val="115000"/>
                        </a:lnSpc>
                        <a:spcAft>
                          <a:spcPts val="1000"/>
                        </a:spcAft>
                      </a:pPr>
                      <a:r>
                        <a:rPr lang="en-GB" sz="1400" dirty="0">
                          <a:effectLst/>
                        </a:rPr>
                        <a:t>58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r">
                        <a:lnSpc>
                          <a:spcPct val="115000"/>
                        </a:lnSpc>
                        <a:spcAft>
                          <a:spcPts val="1000"/>
                        </a:spcAft>
                      </a:pPr>
                      <a:r>
                        <a:rPr lang="en-GB" sz="1400" dirty="0">
                          <a:effectLst/>
                        </a:rPr>
                        <a:t>55</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876362755"/>
                  </a:ext>
                </a:extLst>
              </a:tr>
            </a:tbl>
          </a:graphicData>
        </a:graphic>
      </p:graphicFrame>
    </p:spTree>
    <p:extLst>
      <p:ext uri="{BB962C8B-B14F-4D97-AF65-F5344CB8AC3E}">
        <p14:creationId xmlns:p14="http://schemas.microsoft.com/office/powerpoint/2010/main" val="35273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E3719-349A-4D09-97C2-37138147E67B}"/>
              </a:ext>
            </a:extLst>
          </p:cNvPr>
          <p:cNvSpPr>
            <a:spLocks noGrp="1"/>
          </p:cNvSpPr>
          <p:nvPr>
            <p:ph type="title"/>
          </p:nvPr>
        </p:nvSpPr>
        <p:spPr>
          <a:xfrm>
            <a:off x="838200" y="365126"/>
            <a:ext cx="10515600" cy="726828"/>
          </a:xfrm>
        </p:spPr>
        <p:txBody>
          <a:bodyPr>
            <a:normAutofit/>
          </a:bodyPr>
          <a:lstStyle/>
          <a:p>
            <a:pPr algn="ctr"/>
            <a:r>
              <a:rPr lang="en-GB" sz="3200" b="1" dirty="0"/>
              <a:t>Learning objectives </a:t>
            </a:r>
          </a:p>
        </p:txBody>
      </p:sp>
      <p:sp>
        <p:nvSpPr>
          <p:cNvPr id="3" name="Content Placeholder 2">
            <a:extLst>
              <a:ext uri="{FF2B5EF4-FFF2-40B4-BE49-F238E27FC236}">
                <a16:creationId xmlns:a16="http://schemas.microsoft.com/office/drawing/2014/main" id="{21690328-D295-41C8-8289-ADAFDC5209E9}"/>
              </a:ext>
            </a:extLst>
          </p:cNvPr>
          <p:cNvSpPr>
            <a:spLocks noGrp="1"/>
          </p:cNvSpPr>
          <p:nvPr>
            <p:ph idx="1"/>
          </p:nvPr>
        </p:nvSpPr>
        <p:spPr>
          <a:xfrm>
            <a:off x="186431" y="1225118"/>
            <a:ext cx="11931587" cy="5406501"/>
          </a:xfrm>
        </p:spPr>
        <p:txBody>
          <a:bodyPr>
            <a:normAutofit lnSpcReduction="10000"/>
          </a:bodyPr>
          <a:lstStyle/>
          <a:p>
            <a:r>
              <a:rPr lang="en-GB" dirty="0"/>
              <a:t>To use food chains to create food webs and identify food chains within food webs. </a:t>
            </a:r>
          </a:p>
          <a:p>
            <a:r>
              <a:rPr lang="en-GB" dirty="0"/>
              <a:t>To use a food web to identify food sources for different animals and give reasons for identifying organisms as: carnivores, consumers, herbivores, omnivores, predators, prey, producers. </a:t>
            </a:r>
          </a:p>
          <a:p>
            <a:r>
              <a:rPr lang="en-GB" dirty="0"/>
              <a:t> State the resources that organisms need from their habitats and ecosystems</a:t>
            </a:r>
          </a:p>
          <a:p>
            <a:r>
              <a:rPr lang="en-GB" dirty="0"/>
              <a:t>Explain why organisms are in competition in a given habitat. §</a:t>
            </a:r>
          </a:p>
          <a:p>
            <a:r>
              <a:rPr lang="en-GB" dirty="0"/>
              <a:t> Describe how the distribution of organisms is controlled by the availability of resources. </a:t>
            </a:r>
          </a:p>
          <a:p>
            <a:r>
              <a:rPr lang="en-GB" dirty="0"/>
              <a:t> Explain how changes in a population or community in an ecosystem affect other populations and use food webs to predict the effects of changes in populations. </a:t>
            </a:r>
          </a:p>
          <a:p>
            <a:r>
              <a:rPr lang="en-GB" dirty="0"/>
              <a:t>Evaluate food chains and food webs as models of feeding relationships.</a:t>
            </a:r>
          </a:p>
        </p:txBody>
      </p:sp>
      <p:pic>
        <p:nvPicPr>
          <p:cNvPr id="1026" name="Picture 2" descr="Image result for learning lightbulb">
            <a:extLst>
              <a:ext uri="{FF2B5EF4-FFF2-40B4-BE49-F238E27FC236}">
                <a16:creationId xmlns:a16="http://schemas.microsoft.com/office/drawing/2014/main" id="{4B076D48-F25E-4463-96F4-FA0C8AE8C8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45"/>
            <a:ext cx="920272" cy="1095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3720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0">
            <a:extLst>
              <a:ext uri="{FF2B5EF4-FFF2-40B4-BE49-F238E27FC236}">
                <a16:creationId xmlns:a16="http://schemas.microsoft.com/office/drawing/2014/main" id="{4CD9FEC5-FEBE-489F-9A5E-3F321DB5BC0E}"/>
              </a:ext>
            </a:extLst>
          </p:cNvPr>
          <p:cNvSpPr>
            <a:spLocks noChangeArrowheads="1"/>
          </p:cNvSpPr>
          <p:nvPr/>
        </p:nvSpPr>
        <p:spPr bwMode="auto">
          <a:xfrm>
            <a:off x="97654" y="0"/>
            <a:ext cx="12011488" cy="896646"/>
          </a:xfrm>
          <a:prstGeom prst="roundRect">
            <a:avLst>
              <a:gd name="adj" fmla="val 13342"/>
            </a:avLst>
          </a:prstGeom>
          <a:solidFill>
            <a:srgbClr val="0066FF"/>
          </a:solidFill>
          <a:ln w="25400">
            <a:noFill/>
            <a:round/>
            <a:headEnd/>
            <a:tailEnd/>
          </a:ln>
          <a:effectLst/>
        </p:spPr>
        <p:txBody>
          <a:bodyPr lIns="91432" tIns="45716" rIns="91432" bIns="45716"/>
          <a:lstStyle/>
          <a:p>
            <a:pPr>
              <a:defRPr/>
            </a:pPr>
            <a:r>
              <a:rPr lang="en-GB" sz="2800" kern="0" dirty="0">
                <a:solidFill>
                  <a:srgbClr val="FFFFFF"/>
                </a:solidFill>
                <a:latin typeface="Calibri" pitchFamily="34" charset="0"/>
                <a:sym typeface="Wingdings"/>
              </a:rPr>
              <a:t>Complete the Venn diagram showing which </a:t>
            </a:r>
            <a:r>
              <a:rPr lang="en-GB" sz="2800" kern="0" dirty="0" err="1">
                <a:solidFill>
                  <a:srgbClr val="FFFFFF"/>
                </a:solidFill>
                <a:latin typeface="Calibri" pitchFamily="34" charset="0"/>
                <a:sym typeface="Wingdings"/>
              </a:rPr>
              <a:t>reesources</a:t>
            </a:r>
            <a:r>
              <a:rPr lang="en-GB" sz="2800" kern="0" dirty="0">
                <a:solidFill>
                  <a:srgbClr val="FFFFFF"/>
                </a:solidFill>
                <a:latin typeface="Calibri" pitchFamily="34" charset="0"/>
                <a:sym typeface="Wingdings"/>
              </a:rPr>
              <a:t> animals and plants compete for  </a:t>
            </a:r>
          </a:p>
        </p:txBody>
      </p:sp>
      <p:sp>
        <p:nvSpPr>
          <p:cNvPr id="5" name="Oval 4">
            <a:extLst>
              <a:ext uri="{FF2B5EF4-FFF2-40B4-BE49-F238E27FC236}">
                <a16:creationId xmlns:a16="http://schemas.microsoft.com/office/drawing/2014/main" id="{A7304E84-C7CB-44DD-9717-944C765BA71B}"/>
              </a:ext>
            </a:extLst>
          </p:cNvPr>
          <p:cNvSpPr/>
          <p:nvPr/>
        </p:nvSpPr>
        <p:spPr>
          <a:xfrm>
            <a:off x="1801080" y="1612906"/>
            <a:ext cx="3168352" cy="3517158"/>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 name="Oval 5">
            <a:extLst>
              <a:ext uri="{FF2B5EF4-FFF2-40B4-BE49-F238E27FC236}">
                <a16:creationId xmlns:a16="http://schemas.microsoft.com/office/drawing/2014/main" id="{7B5C420D-8EC0-4888-A0E3-4E0268369C59}"/>
              </a:ext>
            </a:extLst>
          </p:cNvPr>
          <p:cNvSpPr/>
          <p:nvPr/>
        </p:nvSpPr>
        <p:spPr>
          <a:xfrm>
            <a:off x="4258835" y="1727936"/>
            <a:ext cx="3168352" cy="3517158"/>
          </a:xfrm>
          <a:prstGeom prst="ellipse">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7" name="TextBox 6">
            <a:extLst>
              <a:ext uri="{FF2B5EF4-FFF2-40B4-BE49-F238E27FC236}">
                <a16:creationId xmlns:a16="http://schemas.microsoft.com/office/drawing/2014/main" id="{2C16CEF5-BA53-4250-9090-4DAA94A8AD85}"/>
              </a:ext>
            </a:extLst>
          </p:cNvPr>
          <p:cNvSpPr txBox="1"/>
          <p:nvPr/>
        </p:nvSpPr>
        <p:spPr>
          <a:xfrm>
            <a:off x="2537538" y="1793465"/>
            <a:ext cx="1345240" cy="523220"/>
          </a:xfrm>
          <a:prstGeom prst="rect">
            <a:avLst/>
          </a:prstGeom>
          <a:noFill/>
        </p:spPr>
        <p:txBody>
          <a:bodyPr wrap="none" rtlCol="0">
            <a:spAutoFit/>
          </a:bodyPr>
          <a:lstStyle/>
          <a:p>
            <a:r>
              <a:rPr lang="en-GB" sz="2800" dirty="0"/>
              <a:t>Animals</a:t>
            </a:r>
          </a:p>
        </p:txBody>
      </p:sp>
      <p:sp>
        <p:nvSpPr>
          <p:cNvPr id="8" name="TextBox 7">
            <a:extLst>
              <a:ext uri="{FF2B5EF4-FFF2-40B4-BE49-F238E27FC236}">
                <a16:creationId xmlns:a16="http://schemas.microsoft.com/office/drawing/2014/main" id="{4B146C8E-ECC5-44B2-A3D6-CEEC8B868EFE}"/>
              </a:ext>
            </a:extLst>
          </p:cNvPr>
          <p:cNvSpPr txBox="1"/>
          <p:nvPr/>
        </p:nvSpPr>
        <p:spPr>
          <a:xfrm>
            <a:off x="5307511" y="1951240"/>
            <a:ext cx="1070999" cy="523220"/>
          </a:xfrm>
          <a:prstGeom prst="rect">
            <a:avLst/>
          </a:prstGeom>
          <a:noFill/>
        </p:spPr>
        <p:txBody>
          <a:bodyPr wrap="none" rtlCol="0">
            <a:spAutoFit/>
          </a:bodyPr>
          <a:lstStyle/>
          <a:p>
            <a:r>
              <a:rPr lang="en-GB" sz="2800" dirty="0"/>
              <a:t>Plants</a:t>
            </a:r>
          </a:p>
        </p:txBody>
      </p:sp>
      <p:sp>
        <p:nvSpPr>
          <p:cNvPr id="9" name="TextBox 8">
            <a:extLst>
              <a:ext uri="{FF2B5EF4-FFF2-40B4-BE49-F238E27FC236}">
                <a16:creationId xmlns:a16="http://schemas.microsoft.com/office/drawing/2014/main" id="{9FD45CAA-D54B-4340-A0C9-63EECFAD7AA7}"/>
              </a:ext>
            </a:extLst>
          </p:cNvPr>
          <p:cNvSpPr txBox="1"/>
          <p:nvPr/>
        </p:nvSpPr>
        <p:spPr>
          <a:xfrm>
            <a:off x="4191969" y="2316685"/>
            <a:ext cx="878767" cy="523220"/>
          </a:xfrm>
          <a:prstGeom prst="rect">
            <a:avLst/>
          </a:prstGeom>
          <a:noFill/>
        </p:spPr>
        <p:txBody>
          <a:bodyPr wrap="none" rtlCol="0">
            <a:spAutoFit/>
          </a:bodyPr>
          <a:lstStyle/>
          <a:p>
            <a:r>
              <a:rPr lang="en-GB" sz="2800" dirty="0"/>
              <a:t>Both</a:t>
            </a:r>
          </a:p>
        </p:txBody>
      </p:sp>
      <p:sp>
        <p:nvSpPr>
          <p:cNvPr id="10" name="TextBox 9">
            <a:extLst>
              <a:ext uri="{FF2B5EF4-FFF2-40B4-BE49-F238E27FC236}">
                <a16:creationId xmlns:a16="http://schemas.microsoft.com/office/drawing/2014/main" id="{9D969DEF-F3C4-444C-8F70-F1C4D87E1E11}"/>
              </a:ext>
            </a:extLst>
          </p:cNvPr>
          <p:cNvSpPr txBox="1"/>
          <p:nvPr/>
        </p:nvSpPr>
        <p:spPr>
          <a:xfrm>
            <a:off x="8112223" y="1612906"/>
            <a:ext cx="2578802" cy="397031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3600" dirty="0"/>
              <a:t>Resources:</a:t>
            </a:r>
          </a:p>
          <a:p>
            <a:pPr marL="571500" indent="-571500">
              <a:buFont typeface="Arial" panose="020B0604020202020204" pitchFamily="34" charset="0"/>
              <a:buChar char="•"/>
            </a:pPr>
            <a:r>
              <a:rPr lang="en-GB" sz="3600" dirty="0"/>
              <a:t>Food</a:t>
            </a:r>
          </a:p>
          <a:p>
            <a:pPr marL="571500" indent="-571500">
              <a:buFont typeface="Arial" panose="020B0604020202020204" pitchFamily="34" charset="0"/>
              <a:buChar char="•"/>
            </a:pPr>
            <a:r>
              <a:rPr lang="en-GB" sz="3600" dirty="0"/>
              <a:t>Light</a:t>
            </a:r>
          </a:p>
          <a:p>
            <a:pPr marL="571500" indent="-571500">
              <a:buFont typeface="Arial" panose="020B0604020202020204" pitchFamily="34" charset="0"/>
              <a:buChar char="•"/>
            </a:pPr>
            <a:r>
              <a:rPr lang="en-GB" sz="3600" dirty="0"/>
              <a:t>Water</a:t>
            </a:r>
          </a:p>
          <a:p>
            <a:pPr marL="571500" indent="-571500">
              <a:buFont typeface="Arial" panose="020B0604020202020204" pitchFamily="34" charset="0"/>
              <a:buChar char="•"/>
            </a:pPr>
            <a:r>
              <a:rPr lang="en-GB" sz="3600" dirty="0"/>
              <a:t>Space</a:t>
            </a:r>
          </a:p>
          <a:p>
            <a:pPr marL="571500" indent="-571500">
              <a:buFont typeface="Arial" panose="020B0604020202020204" pitchFamily="34" charset="0"/>
              <a:buChar char="•"/>
            </a:pPr>
            <a:r>
              <a:rPr lang="en-GB" sz="3600" dirty="0"/>
              <a:t>Mates</a:t>
            </a:r>
          </a:p>
          <a:p>
            <a:pPr marL="571500" indent="-571500">
              <a:buFont typeface="Arial" panose="020B0604020202020204" pitchFamily="34" charset="0"/>
              <a:buChar char="•"/>
            </a:pPr>
            <a:r>
              <a:rPr lang="en-GB" sz="3600" dirty="0"/>
              <a:t>Minerals</a:t>
            </a:r>
          </a:p>
        </p:txBody>
      </p:sp>
    </p:spTree>
    <p:extLst>
      <p:ext uri="{BB962C8B-B14F-4D97-AF65-F5344CB8AC3E}">
        <p14:creationId xmlns:p14="http://schemas.microsoft.com/office/powerpoint/2010/main" val="1855540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636561" y="1060330"/>
            <a:ext cx="5472608" cy="5667024"/>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5" name="Oval 4"/>
          <p:cNvSpPr/>
          <p:nvPr/>
        </p:nvSpPr>
        <p:spPr>
          <a:xfrm>
            <a:off x="5176844" y="986678"/>
            <a:ext cx="5306907" cy="5667024"/>
          </a:xfrm>
          <a:prstGeom prst="ellipse">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6" name="TextBox 5"/>
          <p:cNvSpPr txBox="1"/>
          <p:nvPr/>
        </p:nvSpPr>
        <p:spPr>
          <a:xfrm>
            <a:off x="3783601" y="1060330"/>
            <a:ext cx="1178528" cy="46166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r>
              <a:rPr lang="en-GB" sz="2400" dirty="0"/>
              <a:t>Animals</a:t>
            </a:r>
          </a:p>
        </p:txBody>
      </p:sp>
      <p:sp>
        <p:nvSpPr>
          <p:cNvPr id="7" name="TextBox 6"/>
          <p:cNvSpPr txBox="1"/>
          <p:nvPr/>
        </p:nvSpPr>
        <p:spPr>
          <a:xfrm>
            <a:off x="7559205" y="986678"/>
            <a:ext cx="943207" cy="46166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en-GB" sz="2400" dirty="0"/>
              <a:t>Plants</a:t>
            </a:r>
          </a:p>
        </p:txBody>
      </p:sp>
      <p:sp>
        <p:nvSpPr>
          <p:cNvPr id="8" name="TextBox 7"/>
          <p:cNvSpPr txBox="1"/>
          <p:nvPr/>
        </p:nvSpPr>
        <p:spPr>
          <a:xfrm>
            <a:off x="5735961" y="1484785"/>
            <a:ext cx="777777" cy="46166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en-GB" sz="2400" dirty="0"/>
              <a:t>Both</a:t>
            </a:r>
          </a:p>
        </p:txBody>
      </p:sp>
      <p:sp>
        <p:nvSpPr>
          <p:cNvPr id="10" name="Rectangle 9"/>
          <p:cNvSpPr/>
          <p:nvPr/>
        </p:nvSpPr>
        <p:spPr>
          <a:xfrm>
            <a:off x="2357690" y="1715617"/>
            <a:ext cx="1119345" cy="646331"/>
          </a:xfrm>
          <a:prstGeom prst="rect">
            <a:avLst/>
          </a:prstGeom>
        </p:spPr>
        <p:txBody>
          <a:bodyPr wrap="none">
            <a:spAutoFit/>
          </a:bodyPr>
          <a:lstStyle/>
          <a:p>
            <a:r>
              <a:rPr lang="en-GB" sz="3600" dirty="0"/>
              <a:t>Food</a:t>
            </a:r>
          </a:p>
        </p:txBody>
      </p:sp>
      <p:sp>
        <p:nvSpPr>
          <p:cNvPr id="11" name="Rectangle 10"/>
          <p:cNvSpPr/>
          <p:nvPr/>
        </p:nvSpPr>
        <p:spPr>
          <a:xfrm>
            <a:off x="3147603" y="4242661"/>
            <a:ext cx="1355243" cy="646331"/>
          </a:xfrm>
          <a:prstGeom prst="rect">
            <a:avLst/>
          </a:prstGeom>
        </p:spPr>
        <p:txBody>
          <a:bodyPr wrap="none">
            <a:spAutoFit/>
          </a:bodyPr>
          <a:lstStyle/>
          <a:p>
            <a:r>
              <a:rPr lang="en-GB" sz="3600" dirty="0"/>
              <a:t>Mates</a:t>
            </a:r>
          </a:p>
        </p:txBody>
      </p:sp>
      <p:sp>
        <p:nvSpPr>
          <p:cNvPr id="12" name="Rectangle 11"/>
          <p:cNvSpPr/>
          <p:nvPr/>
        </p:nvSpPr>
        <p:spPr>
          <a:xfrm>
            <a:off x="8181419" y="1740764"/>
            <a:ext cx="1094082" cy="646331"/>
          </a:xfrm>
          <a:prstGeom prst="rect">
            <a:avLst/>
          </a:prstGeom>
        </p:spPr>
        <p:txBody>
          <a:bodyPr wrap="none">
            <a:spAutoFit/>
          </a:bodyPr>
          <a:lstStyle/>
          <a:p>
            <a:r>
              <a:rPr lang="en-GB" sz="3600" dirty="0"/>
              <a:t>Light</a:t>
            </a:r>
          </a:p>
        </p:txBody>
      </p:sp>
      <p:sp>
        <p:nvSpPr>
          <p:cNvPr id="13" name="Rectangle 12"/>
          <p:cNvSpPr/>
          <p:nvPr/>
        </p:nvSpPr>
        <p:spPr>
          <a:xfrm>
            <a:off x="7392145" y="4217008"/>
            <a:ext cx="1815049" cy="646331"/>
          </a:xfrm>
          <a:prstGeom prst="rect">
            <a:avLst/>
          </a:prstGeom>
        </p:spPr>
        <p:txBody>
          <a:bodyPr wrap="none">
            <a:spAutoFit/>
          </a:bodyPr>
          <a:lstStyle/>
          <a:p>
            <a:r>
              <a:rPr lang="en-GB" sz="3600" dirty="0"/>
              <a:t>Minerals</a:t>
            </a:r>
          </a:p>
        </p:txBody>
      </p:sp>
      <p:sp>
        <p:nvSpPr>
          <p:cNvPr id="14" name="Rectangle 13"/>
          <p:cNvSpPr/>
          <p:nvPr/>
        </p:nvSpPr>
        <p:spPr>
          <a:xfrm>
            <a:off x="5428183" y="2506673"/>
            <a:ext cx="1284326" cy="646331"/>
          </a:xfrm>
          <a:prstGeom prst="rect">
            <a:avLst/>
          </a:prstGeom>
        </p:spPr>
        <p:txBody>
          <a:bodyPr wrap="none">
            <a:spAutoFit/>
          </a:bodyPr>
          <a:lstStyle/>
          <a:p>
            <a:r>
              <a:rPr lang="en-GB" sz="3600" dirty="0"/>
              <a:t>Space</a:t>
            </a:r>
          </a:p>
        </p:txBody>
      </p:sp>
      <p:sp>
        <p:nvSpPr>
          <p:cNvPr id="15" name="Rectangle 14"/>
          <p:cNvSpPr/>
          <p:nvPr/>
        </p:nvSpPr>
        <p:spPr>
          <a:xfrm>
            <a:off x="5321280" y="3893842"/>
            <a:ext cx="1334404" cy="646331"/>
          </a:xfrm>
          <a:prstGeom prst="rect">
            <a:avLst/>
          </a:prstGeom>
        </p:spPr>
        <p:txBody>
          <a:bodyPr wrap="none">
            <a:spAutoFit/>
          </a:bodyPr>
          <a:lstStyle/>
          <a:p>
            <a:r>
              <a:rPr lang="en-GB" sz="3600" dirty="0"/>
              <a:t>Water</a:t>
            </a:r>
          </a:p>
        </p:txBody>
      </p:sp>
      <p:sp>
        <p:nvSpPr>
          <p:cNvPr id="16" name="AutoShape 20">
            <a:extLst>
              <a:ext uri="{FF2B5EF4-FFF2-40B4-BE49-F238E27FC236}">
                <a16:creationId xmlns:a16="http://schemas.microsoft.com/office/drawing/2014/main" id="{580C89C7-99EB-47EF-B6DC-66FB8FE7253D}"/>
              </a:ext>
            </a:extLst>
          </p:cNvPr>
          <p:cNvSpPr>
            <a:spLocks noChangeArrowheads="1"/>
          </p:cNvSpPr>
          <p:nvPr/>
        </p:nvSpPr>
        <p:spPr bwMode="auto">
          <a:xfrm>
            <a:off x="97654" y="0"/>
            <a:ext cx="12011488" cy="896646"/>
          </a:xfrm>
          <a:prstGeom prst="roundRect">
            <a:avLst>
              <a:gd name="adj" fmla="val 13342"/>
            </a:avLst>
          </a:prstGeom>
          <a:solidFill>
            <a:srgbClr val="0066FF"/>
          </a:solidFill>
          <a:ln w="25400">
            <a:noFill/>
            <a:round/>
            <a:headEnd/>
            <a:tailEnd/>
          </a:ln>
          <a:effectLst/>
        </p:spPr>
        <p:txBody>
          <a:bodyPr lIns="91432" tIns="45716" rIns="91432" bIns="45716"/>
          <a:lstStyle/>
          <a:p>
            <a:pPr>
              <a:defRPr/>
            </a:pPr>
            <a:r>
              <a:rPr lang="en-GB" sz="2800" kern="0" dirty="0">
                <a:solidFill>
                  <a:srgbClr val="FFFFFF"/>
                </a:solidFill>
                <a:latin typeface="Calibri" pitchFamily="34" charset="0"/>
                <a:sym typeface="Wingdings"/>
              </a:rPr>
              <a:t>Assess you work   </a:t>
            </a:r>
          </a:p>
        </p:txBody>
      </p:sp>
    </p:spTree>
    <p:extLst>
      <p:ext uri="{BB962C8B-B14F-4D97-AF65-F5344CB8AC3E}">
        <p14:creationId xmlns:p14="http://schemas.microsoft.com/office/powerpoint/2010/main" val="2552401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0">
            <a:extLst>
              <a:ext uri="{FF2B5EF4-FFF2-40B4-BE49-F238E27FC236}">
                <a16:creationId xmlns:a16="http://schemas.microsoft.com/office/drawing/2014/main" id="{FC9B8BA9-CF99-4805-B4D4-0A27C263D762}"/>
              </a:ext>
            </a:extLst>
          </p:cNvPr>
          <p:cNvSpPr>
            <a:spLocks noChangeArrowheads="1"/>
          </p:cNvSpPr>
          <p:nvPr/>
        </p:nvSpPr>
        <p:spPr bwMode="auto">
          <a:xfrm>
            <a:off x="97654" y="0"/>
            <a:ext cx="12011488" cy="896646"/>
          </a:xfrm>
          <a:prstGeom prst="roundRect">
            <a:avLst>
              <a:gd name="adj" fmla="val 13342"/>
            </a:avLst>
          </a:prstGeom>
          <a:solidFill>
            <a:srgbClr val="0066FF"/>
          </a:solidFill>
          <a:ln w="25400">
            <a:noFill/>
            <a:round/>
            <a:headEnd/>
            <a:tailEnd/>
          </a:ln>
          <a:effectLst/>
        </p:spPr>
        <p:txBody>
          <a:bodyPr lIns="91432" tIns="45716" rIns="91432" bIns="45716"/>
          <a:lstStyle/>
          <a:p>
            <a:pPr>
              <a:defRPr/>
            </a:pPr>
            <a:r>
              <a:rPr lang="en-GB" sz="2800" kern="0" dirty="0">
                <a:solidFill>
                  <a:srgbClr val="FFFFFF"/>
                </a:solidFill>
                <a:latin typeface="Calibri" pitchFamily="34" charset="0"/>
                <a:sym typeface="Wingdings"/>
              </a:rPr>
              <a:t>Copy the text below    </a:t>
            </a:r>
          </a:p>
        </p:txBody>
      </p:sp>
      <p:sp>
        <p:nvSpPr>
          <p:cNvPr id="6" name="TextBox 5">
            <a:extLst>
              <a:ext uri="{FF2B5EF4-FFF2-40B4-BE49-F238E27FC236}">
                <a16:creationId xmlns:a16="http://schemas.microsoft.com/office/drawing/2014/main" id="{2842166C-111A-47DB-B8BB-39A41E56CE3D}"/>
              </a:ext>
            </a:extLst>
          </p:cNvPr>
          <p:cNvSpPr txBox="1"/>
          <p:nvPr/>
        </p:nvSpPr>
        <p:spPr>
          <a:xfrm>
            <a:off x="195309" y="1012054"/>
            <a:ext cx="11629747" cy="1384995"/>
          </a:xfrm>
          <a:prstGeom prst="rect">
            <a:avLst/>
          </a:prstGeom>
          <a:noFill/>
        </p:spPr>
        <p:txBody>
          <a:bodyPr wrap="square" rtlCol="0">
            <a:spAutoFit/>
          </a:bodyPr>
          <a:lstStyle/>
          <a:p>
            <a:r>
              <a:rPr lang="en-GB" sz="2800" dirty="0"/>
              <a:t>Organisms are in competition with one another for resources. The organisms with the best adaptations to get the resources  are more likely to survive and reproduce. The others may move away or die</a:t>
            </a:r>
          </a:p>
        </p:txBody>
      </p:sp>
      <p:sp>
        <p:nvSpPr>
          <p:cNvPr id="8" name="AutoShape 2" descr="Image result for runt in a litter">
            <a:extLst>
              <a:ext uri="{FF2B5EF4-FFF2-40B4-BE49-F238E27FC236}">
                <a16:creationId xmlns:a16="http://schemas.microsoft.com/office/drawing/2014/main" id="{2C32A444-8A20-4671-82B3-9AD1A6043A4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76" name="Picture 4" descr="Runt of the Litter by Kajm">
            <a:extLst>
              <a:ext uri="{FF2B5EF4-FFF2-40B4-BE49-F238E27FC236}">
                <a16:creationId xmlns:a16="http://schemas.microsoft.com/office/drawing/2014/main" id="{E037CB8C-97F2-4433-A5F9-FAE630B098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956" y="2512457"/>
            <a:ext cx="5997022" cy="4224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5962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graphicFrame>
        <p:nvGraphicFramePr>
          <p:cNvPr id="646" name="Google Shape;646;p78"/>
          <p:cNvGraphicFramePr/>
          <p:nvPr>
            <p:extLst>
              <p:ext uri="{D42A27DB-BD31-4B8C-83A1-F6EECF244321}">
                <p14:modId xmlns:p14="http://schemas.microsoft.com/office/powerpoint/2010/main" val="3176360747"/>
              </p:ext>
            </p:extLst>
          </p:nvPr>
        </p:nvGraphicFramePr>
        <p:xfrm>
          <a:off x="223421" y="1095698"/>
          <a:ext cx="11745157" cy="5689239"/>
        </p:xfrm>
        <a:graphic>
          <a:graphicData uri="http://schemas.openxmlformats.org/drawingml/2006/table">
            <a:tbl>
              <a:tblPr>
                <a:noFill/>
              </a:tblPr>
              <a:tblGrid>
                <a:gridCol w="2688455">
                  <a:extLst>
                    <a:ext uri="{9D8B030D-6E8A-4147-A177-3AD203B41FA5}">
                      <a16:colId xmlns:a16="http://schemas.microsoft.com/office/drawing/2014/main" val="20000"/>
                    </a:ext>
                  </a:extLst>
                </a:gridCol>
                <a:gridCol w="2567127">
                  <a:extLst>
                    <a:ext uri="{9D8B030D-6E8A-4147-A177-3AD203B41FA5}">
                      <a16:colId xmlns:a16="http://schemas.microsoft.com/office/drawing/2014/main" val="20001"/>
                    </a:ext>
                  </a:extLst>
                </a:gridCol>
                <a:gridCol w="6489575">
                  <a:extLst>
                    <a:ext uri="{9D8B030D-6E8A-4147-A177-3AD203B41FA5}">
                      <a16:colId xmlns:a16="http://schemas.microsoft.com/office/drawing/2014/main" val="20002"/>
                    </a:ext>
                  </a:extLst>
                </a:gridCol>
              </a:tblGrid>
              <a:tr h="588594">
                <a:tc rowSpan="2">
                  <a:txBody>
                    <a:bodyPr/>
                    <a:lstStyle/>
                    <a:p>
                      <a:pPr marL="0" marR="0" lvl="0" indent="0" algn="ctr" rtl="0">
                        <a:lnSpc>
                          <a:spcPct val="107000"/>
                        </a:lnSpc>
                        <a:spcBef>
                          <a:spcPts val="0"/>
                        </a:spcBef>
                        <a:spcAft>
                          <a:spcPts val="0"/>
                        </a:spcAft>
                        <a:buNone/>
                      </a:pPr>
                      <a:r>
                        <a:rPr lang="en-GB" sz="2800" u="none" strike="noStrike" cap="none" dirty="0">
                          <a:latin typeface="Comic Sans MS"/>
                          <a:ea typeface="Comic Sans MS"/>
                          <a:cs typeface="Comic Sans MS"/>
                          <a:sym typeface="Comic Sans MS"/>
                        </a:rPr>
                        <a:t> </a:t>
                      </a:r>
                      <a:endParaRPr sz="2800" u="none" strike="noStrike" cap="none" dirty="0">
                        <a:latin typeface="Calibri"/>
                        <a:ea typeface="Calibri"/>
                        <a:cs typeface="Calibri"/>
                        <a:sym typeface="Calibri"/>
                      </a:endParaRPr>
                    </a:p>
                    <a:p>
                      <a:pPr marL="0" marR="0" lvl="0" indent="0" algn="ctr" rtl="0">
                        <a:lnSpc>
                          <a:spcPct val="107000"/>
                        </a:lnSpc>
                        <a:spcBef>
                          <a:spcPts val="0"/>
                        </a:spcBef>
                        <a:spcAft>
                          <a:spcPts val="0"/>
                        </a:spcAft>
                        <a:buNone/>
                      </a:pPr>
                      <a:r>
                        <a:rPr lang="en-GB" sz="2800" u="none" strike="noStrike" cap="none" dirty="0">
                          <a:latin typeface="Comic Sans MS"/>
                          <a:ea typeface="Comic Sans MS"/>
                          <a:cs typeface="Comic Sans MS"/>
                          <a:sym typeface="Comic Sans MS"/>
                        </a:rPr>
                        <a:t>Producer </a:t>
                      </a:r>
                      <a:endParaRPr sz="2800" u="none" strike="noStrike" cap="none" dirty="0">
                        <a:latin typeface="Calibri"/>
                        <a:ea typeface="Calibri"/>
                        <a:cs typeface="Calibri"/>
                        <a:sym typeface="Calibri"/>
                      </a:endParaRPr>
                    </a:p>
                  </a:txBody>
                  <a:tcPr marL="39650" marR="3965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rowSpan="11">
                  <a:txBody>
                    <a:bodyPr/>
                    <a:lstStyle/>
                    <a:p>
                      <a:pPr marL="0" marR="0" lvl="0" indent="0" algn="ctr" rtl="0">
                        <a:lnSpc>
                          <a:spcPct val="107000"/>
                        </a:lnSpc>
                        <a:spcBef>
                          <a:spcPts val="0"/>
                        </a:spcBef>
                        <a:spcAft>
                          <a:spcPts val="0"/>
                        </a:spcAft>
                        <a:buNone/>
                      </a:pPr>
                      <a:endParaRPr lang="en-GB" sz="1800" u="none" strike="noStrike" cap="none" dirty="0">
                        <a:latin typeface="Comic Sans MS"/>
                        <a:ea typeface="Comic Sans MS"/>
                        <a:cs typeface="Comic Sans MS"/>
                        <a:sym typeface="Comic Sans MS"/>
                      </a:endParaRPr>
                    </a:p>
                    <a:p>
                      <a:pPr marL="0" marR="0" lvl="0" indent="0" algn="ctr" rtl="0">
                        <a:lnSpc>
                          <a:spcPct val="107000"/>
                        </a:lnSpc>
                        <a:spcBef>
                          <a:spcPts val="0"/>
                        </a:spcBef>
                        <a:spcAft>
                          <a:spcPts val="0"/>
                        </a:spcAft>
                        <a:buNone/>
                      </a:pPr>
                      <a:endParaRPr lang="en-GB" sz="1800" u="none" strike="noStrike" cap="none" dirty="0">
                        <a:latin typeface="Comic Sans MS"/>
                        <a:ea typeface="Comic Sans MS"/>
                        <a:cs typeface="Comic Sans MS"/>
                        <a:sym typeface="Comic Sans MS"/>
                      </a:endParaRPr>
                    </a:p>
                    <a:p>
                      <a:pPr marL="0" marR="0" lvl="0" indent="0" algn="ctr" rtl="0">
                        <a:lnSpc>
                          <a:spcPct val="107000"/>
                        </a:lnSpc>
                        <a:spcBef>
                          <a:spcPts val="0"/>
                        </a:spcBef>
                        <a:spcAft>
                          <a:spcPts val="0"/>
                        </a:spcAft>
                        <a:buNone/>
                      </a:pPr>
                      <a:r>
                        <a:rPr lang="en-GB" sz="1800" u="none" strike="noStrike" cap="none" dirty="0">
                          <a:latin typeface="Comic Sans MS"/>
                          <a:ea typeface="Comic Sans MS"/>
                          <a:cs typeface="Comic Sans MS"/>
                          <a:sym typeface="Comic Sans MS"/>
                        </a:rPr>
                        <a:t> </a:t>
                      </a:r>
                      <a:endParaRPr sz="900" u="none" strike="noStrike" cap="none" dirty="0">
                        <a:latin typeface="Calibri"/>
                        <a:ea typeface="Calibri"/>
                        <a:cs typeface="Calibri"/>
                        <a:sym typeface="Calibri"/>
                      </a:endParaRPr>
                    </a:p>
                  </a:txBody>
                  <a:tcPr marL="39650" marR="3965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GB" sz="2800" u="none" strike="noStrike" cap="none" dirty="0">
                          <a:latin typeface="Comic Sans MS"/>
                          <a:ea typeface="Comic Sans MS"/>
                          <a:cs typeface="Comic Sans MS"/>
                          <a:sym typeface="Comic Sans MS"/>
                        </a:rPr>
                        <a:t>An animal that hunts other animals</a:t>
                      </a:r>
                      <a:endParaRPr sz="2800" u="none" strike="noStrike" cap="none" dirty="0">
                        <a:latin typeface="Calibri"/>
                        <a:ea typeface="Calibri"/>
                        <a:cs typeface="Calibri"/>
                        <a:sym typeface="Calibri"/>
                      </a:endParaRPr>
                    </a:p>
                  </a:txBody>
                  <a:tcPr marL="39650" marR="3965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325977">
                <a:tc vMerge="1">
                  <a:txBody>
                    <a:bodyPr/>
                    <a:lstStyle/>
                    <a:p>
                      <a:pPr marL="0" marR="0" lvl="0" indent="0" algn="ctr" rtl="0">
                        <a:lnSpc>
                          <a:spcPct val="107000"/>
                        </a:lnSpc>
                        <a:spcBef>
                          <a:spcPts val="0"/>
                        </a:spcBef>
                        <a:spcAft>
                          <a:spcPts val="0"/>
                        </a:spcAft>
                        <a:buNone/>
                      </a:pPr>
                      <a:endParaRPr sz="2800" u="none" strike="noStrike" cap="none" dirty="0">
                        <a:latin typeface="Calibri"/>
                        <a:ea typeface="Calibri"/>
                        <a:cs typeface="Calibri"/>
                        <a:sym typeface="Calibri"/>
                      </a:endParaRPr>
                    </a:p>
                  </a:txBody>
                  <a:tcPr marL="39650" marR="39650" marT="0" marB="0">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vMerge="1">
                  <a:txBody>
                    <a:bodyPr/>
                    <a:lstStyle/>
                    <a:p>
                      <a:endParaRPr lang="en-GB"/>
                    </a:p>
                  </a:txBody>
                  <a:tcPr/>
                </a:tc>
                <a:tc rowSpan="2">
                  <a:txBody>
                    <a:bodyPr/>
                    <a:lstStyle/>
                    <a:p>
                      <a:pPr marL="0" marR="0" lvl="0" indent="0" algn="l" rtl="0">
                        <a:lnSpc>
                          <a:spcPct val="107000"/>
                        </a:lnSpc>
                        <a:spcBef>
                          <a:spcPts val="0"/>
                        </a:spcBef>
                        <a:spcAft>
                          <a:spcPts val="0"/>
                        </a:spcAft>
                        <a:buNone/>
                      </a:pPr>
                      <a:r>
                        <a:rPr lang="en-GB" sz="2800" u="none" strike="noStrike" cap="none" dirty="0">
                          <a:latin typeface="Comic Sans MS"/>
                          <a:ea typeface="Comic Sans MS"/>
                          <a:cs typeface="Comic Sans MS"/>
                          <a:sym typeface="Comic Sans MS"/>
                        </a:rPr>
                        <a:t>An animal that gets its energy from eating plants</a:t>
                      </a:r>
                      <a:endParaRPr sz="2800" u="none" strike="noStrike" cap="none" dirty="0">
                        <a:latin typeface="Calibri"/>
                        <a:ea typeface="Calibri"/>
                        <a:cs typeface="Calibri"/>
                        <a:sym typeface="Calibri"/>
                      </a:endParaRPr>
                    </a:p>
                  </a:txBody>
                  <a:tcPr marL="39650" marR="3965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7956097"/>
                  </a:ext>
                </a:extLst>
              </a:tr>
              <a:tr h="686078">
                <a:tc rowSpan="2">
                  <a:txBody>
                    <a:bodyPr/>
                    <a:lstStyle/>
                    <a:p>
                      <a:pPr marL="0" marR="0" lvl="0" indent="0" algn="ctr" rtl="0">
                        <a:lnSpc>
                          <a:spcPct val="107000"/>
                        </a:lnSpc>
                        <a:spcBef>
                          <a:spcPts val="0"/>
                        </a:spcBef>
                        <a:spcAft>
                          <a:spcPts val="0"/>
                        </a:spcAft>
                        <a:buNone/>
                      </a:pPr>
                      <a:r>
                        <a:rPr lang="en-GB" sz="2800" u="none" strike="noStrike" cap="none" dirty="0">
                          <a:latin typeface="Comic Sans MS"/>
                          <a:ea typeface="Comic Sans MS"/>
                          <a:cs typeface="Comic Sans MS"/>
                          <a:sym typeface="Comic Sans MS"/>
                        </a:rPr>
                        <a:t> </a:t>
                      </a:r>
                      <a:endParaRPr lang="en-GB" sz="2800" u="none" strike="noStrike" cap="none" dirty="0">
                        <a:latin typeface="Calibri"/>
                        <a:ea typeface="Calibri"/>
                        <a:cs typeface="Calibri"/>
                        <a:sym typeface="Calibri"/>
                      </a:endParaRPr>
                    </a:p>
                    <a:p>
                      <a:pPr marL="0" marR="0" lvl="0" indent="0" algn="ctr" rtl="0">
                        <a:lnSpc>
                          <a:spcPct val="107000"/>
                        </a:lnSpc>
                        <a:spcBef>
                          <a:spcPts val="0"/>
                        </a:spcBef>
                        <a:spcAft>
                          <a:spcPts val="0"/>
                        </a:spcAft>
                        <a:buNone/>
                      </a:pPr>
                      <a:r>
                        <a:rPr lang="en-GB" sz="2800" u="none" strike="noStrike" cap="none" dirty="0">
                          <a:latin typeface="Comic Sans MS"/>
                          <a:ea typeface="Comic Sans MS"/>
                          <a:cs typeface="Comic Sans MS"/>
                          <a:sym typeface="Comic Sans MS"/>
                        </a:rPr>
                        <a:t>Consumer</a:t>
                      </a:r>
                      <a:endParaRPr sz="2800" u="none" strike="noStrike" cap="none" dirty="0">
                        <a:latin typeface="Calibri"/>
                        <a:ea typeface="Calibri"/>
                        <a:cs typeface="Calibri"/>
                        <a:sym typeface="Calibri"/>
                      </a:endParaRPr>
                    </a:p>
                  </a:txBody>
                  <a:tcPr marL="39650" marR="3965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vMerge="1">
                  <a:txBody>
                    <a:bodyPr/>
                    <a:lstStyle/>
                    <a:p>
                      <a:endParaRPr lang="en-GB"/>
                    </a:p>
                  </a:txBody>
                  <a:tcPr/>
                </a:tc>
                <a:tc vMerge="1">
                  <a:txBody>
                    <a:bodyPr/>
                    <a:lstStyle/>
                    <a:p>
                      <a:pPr marL="0" marR="0" lvl="0" indent="0" algn="l" rtl="0">
                        <a:lnSpc>
                          <a:spcPct val="107000"/>
                        </a:lnSpc>
                        <a:spcBef>
                          <a:spcPts val="0"/>
                        </a:spcBef>
                        <a:spcAft>
                          <a:spcPts val="0"/>
                        </a:spcAft>
                        <a:buNone/>
                      </a:pPr>
                      <a:r>
                        <a:rPr lang="en-GB" sz="2800" u="none" strike="noStrike" cap="none" dirty="0">
                          <a:latin typeface="Comic Sans MS"/>
                          <a:ea typeface="Comic Sans MS"/>
                          <a:cs typeface="Comic Sans MS"/>
                          <a:sym typeface="Comic Sans MS"/>
                        </a:rPr>
                        <a:t>An animal that gets its energy from eating plants</a:t>
                      </a:r>
                      <a:endParaRPr sz="900" u="none" strike="noStrike" cap="none" dirty="0">
                        <a:latin typeface="Calibri"/>
                        <a:ea typeface="Calibri"/>
                        <a:cs typeface="Calibri"/>
                        <a:sym typeface="Calibri"/>
                      </a:endParaRPr>
                    </a:p>
                  </a:txBody>
                  <a:tcPr marL="39650" marR="3965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2530710872"/>
                  </a:ext>
                </a:extLst>
              </a:tr>
              <a:tr h="127441">
                <a:tc vMerge="1">
                  <a:txBody>
                    <a:bodyPr/>
                    <a:lstStyle/>
                    <a:p>
                      <a:pPr marL="0" marR="0" lvl="0" indent="0" algn="ctr" rtl="0">
                        <a:lnSpc>
                          <a:spcPct val="107000"/>
                        </a:lnSpc>
                        <a:spcBef>
                          <a:spcPts val="0"/>
                        </a:spcBef>
                        <a:spcAft>
                          <a:spcPts val="0"/>
                        </a:spcAft>
                        <a:buNone/>
                      </a:pPr>
                      <a:endParaRPr sz="2800" u="none" strike="noStrike" cap="none" dirty="0">
                        <a:latin typeface="Calibri"/>
                        <a:ea typeface="Calibri"/>
                        <a:cs typeface="Calibri"/>
                        <a:sym typeface="Calibri"/>
                      </a:endParaRPr>
                    </a:p>
                  </a:txBody>
                  <a:tcPr marL="39650" marR="39650" marT="0" marB="0">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vMerge="1">
                  <a:txBody>
                    <a:bodyPr/>
                    <a:lstStyle/>
                    <a:p>
                      <a:endParaRPr lang="en-GB"/>
                    </a:p>
                  </a:txBody>
                  <a:tcPr/>
                </a:tc>
                <a:tc rowSpan="2">
                  <a:txBody>
                    <a:bodyPr/>
                    <a:lstStyle/>
                    <a:p>
                      <a:r>
                        <a:rPr lang="en-GB" sz="2800" u="none" strike="noStrike" cap="none" dirty="0">
                          <a:latin typeface="Comic Sans MS"/>
                          <a:ea typeface="Comic Sans MS"/>
                          <a:cs typeface="Comic Sans MS"/>
                          <a:sym typeface="Comic Sans MS"/>
                        </a:rPr>
                        <a:t>An animal that feeds on other animals</a:t>
                      </a:r>
                      <a:endParaRPr lang="en-GB" dirty="0"/>
                    </a:p>
                  </a:txBody>
                  <a:tcPr marL="39650" marR="3965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377850505"/>
                  </a:ext>
                </a:extLst>
              </a:tr>
              <a:tr h="416089">
                <a:tc rowSpan="2">
                  <a:txBody>
                    <a:bodyPr/>
                    <a:lstStyle/>
                    <a:p>
                      <a:pPr marL="0" marR="0" lvl="0" indent="0" algn="ctr" rtl="0">
                        <a:lnSpc>
                          <a:spcPct val="107000"/>
                        </a:lnSpc>
                        <a:spcBef>
                          <a:spcPts val="0"/>
                        </a:spcBef>
                        <a:spcAft>
                          <a:spcPts val="0"/>
                        </a:spcAft>
                        <a:buNone/>
                      </a:pPr>
                      <a:r>
                        <a:rPr lang="en-GB" sz="2800" u="none" strike="noStrike" cap="none" dirty="0">
                          <a:latin typeface="Comic Sans MS"/>
                          <a:ea typeface="Comic Sans MS"/>
                          <a:cs typeface="Comic Sans MS"/>
                          <a:sym typeface="Comic Sans MS"/>
                        </a:rPr>
                        <a:t> </a:t>
                      </a:r>
                      <a:endParaRPr lang="en-GB" sz="2800" u="none" strike="noStrike" cap="none" dirty="0">
                        <a:latin typeface="Calibri"/>
                        <a:ea typeface="Calibri"/>
                        <a:cs typeface="Calibri"/>
                        <a:sym typeface="Calibri"/>
                      </a:endParaRPr>
                    </a:p>
                    <a:p>
                      <a:pPr marL="0" marR="0" lvl="0" indent="0" algn="ctr" rtl="0">
                        <a:lnSpc>
                          <a:spcPct val="107000"/>
                        </a:lnSpc>
                        <a:spcBef>
                          <a:spcPts val="0"/>
                        </a:spcBef>
                        <a:spcAft>
                          <a:spcPts val="0"/>
                        </a:spcAft>
                        <a:buNone/>
                      </a:pPr>
                      <a:r>
                        <a:rPr lang="en-GB" sz="2800" u="none" strike="noStrike" cap="none" dirty="0">
                          <a:latin typeface="Comic Sans MS"/>
                          <a:ea typeface="Comic Sans MS"/>
                          <a:cs typeface="Comic Sans MS"/>
                          <a:sym typeface="Comic Sans MS"/>
                        </a:rPr>
                        <a:t>Herbivore</a:t>
                      </a:r>
                      <a:endParaRPr sz="2800" u="none" strike="noStrike" cap="none" dirty="0">
                        <a:latin typeface="Calibri"/>
                        <a:ea typeface="Calibri"/>
                        <a:cs typeface="Calibri"/>
                        <a:sym typeface="Calibri"/>
                      </a:endParaRPr>
                    </a:p>
                  </a:txBody>
                  <a:tcPr marL="39650" marR="39650" marT="0" marB="0">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vMerge="1">
                  <a:txBody>
                    <a:bodyPr/>
                    <a:lstStyle/>
                    <a:p>
                      <a:endParaRPr lang="en-GB"/>
                    </a:p>
                  </a:txBody>
                  <a:tcPr>
                    <a:lnL w="12700" cap="flat" cmpd="sng" algn="ctr">
                      <a:solidFill>
                        <a:srgbClr val="000000"/>
                      </a:solidFill>
                      <a:prstDash val="solid"/>
                      <a:round/>
                      <a:headEnd type="none" w="sm" len="sm"/>
                      <a:tailEnd type="none" w="sm" len="sm"/>
                    </a:lnL>
                    <a:lnT w="9525" cap="flat" cmpd="sng" algn="ctr">
                      <a:solidFill>
                        <a:srgbClr val="000000">
                          <a:alpha val="0"/>
                        </a:srgbClr>
                      </a:solidFill>
                      <a:prstDash val="solid"/>
                      <a:round/>
                      <a:headEnd type="none" w="sm" len="sm"/>
                      <a:tailEnd type="none" w="sm" len="sm"/>
                    </a:lnT>
                  </a:tcPr>
                </a:tc>
                <a:tc vMerge="1">
                  <a:txBody>
                    <a:bodyPr/>
                    <a:lstStyle/>
                    <a:p>
                      <a:pPr marL="0" marR="0" lvl="0" indent="0" algn="ctr" rtl="0">
                        <a:lnSpc>
                          <a:spcPct val="107000"/>
                        </a:lnSpc>
                        <a:spcBef>
                          <a:spcPts val="0"/>
                        </a:spcBef>
                        <a:spcAft>
                          <a:spcPts val="0"/>
                        </a:spcAft>
                        <a:buNone/>
                      </a:pPr>
                      <a:endParaRPr sz="900" u="none" strike="noStrike" cap="none">
                        <a:latin typeface="Calibri"/>
                        <a:ea typeface="Calibri"/>
                        <a:cs typeface="Calibri"/>
                        <a:sym typeface="Calibri"/>
                      </a:endParaRPr>
                    </a:p>
                  </a:txBody>
                  <a:tcPr marL="39650" marR="39650" marT="0" marB="0">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683026328"/>
                  </a:ext>
                </a:extLst>
              </a:tr>
              <a:tr h="475769">
                <a:tc vMerge="1">
                  <a:txBody>
                    <a:bodyPr/>
                    <a:lstStyle/>
                    <a:p>
                      <a:pPr marL="0" marR="0" lvl="0" indent="0" algn="ctr" rtl="0">
                        <a:lnSpc>
                          <a:spcPct val="107000"/>
                        </a:lnSpc>
                        <a:spcBef>
                          <a:spcPts val="0"/>
                        </a:spcBef>
                        <a:spcAft>
                          <a:spcPts val="0"/>
                        </a:spcAft>
                        <a:buNone/>
                      </a:pPr>
                      <a:endParaRPr sz="2800" u="none" strike="noStrike" cap="none" dirty="0">
                        <a:latin typeface="Calibri"/>
                        <a:ea typeface="Calibri"/>
                        <a:cs typeface="Calibri"/>
                        <a:sym typeface="Calibri"/>
                      </a:endParaRPr>
                    </a:p>
                  </a:txBody>
                  <a:tcPr marL="39650" marR="39650" marT="0" marB="0">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vMerge="1">
                  <a:txBody>
                    <a:bodyPr/>
                    <a:lstStyle/>
                    <a:p>
                      <a:endParaRPr lang="en-GB"/>
                    </a:p>
                  </a:txBody>
                  <a:tcPr/>
                </a:tc>
                <a:tc rowSpan="2">
                  <a:txBody>
                    <a:bodyPr/>
                    <a:lstStyle/>
                    <a:p>
                      <a:r>
                        <a:rPr lang="en-GB" sz="2800" u="none" strike="noStrike" cap="none" dirty="0">
                          <a:latin typeface="Comic Sans MS"/>
                          <a:ea typeface="Comic Sans MS"/>
                          <a:cs typeface="Comic Sans MS"/>
                          <a:sym typeface="Comic Sans MS"/>
                        </a:rPr>
                        <a:t>This is passed on from one organism to another</a:t>
                      </a:r>
                      <a:endParaRPr lang="en-GB" dirty="0"/>
                    </a:p>
                  </a:txBody>
                  <a:tcPr marL="39650" marR="3965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151146933"/>
                  </a:ext>
                </a:extLst>
              </a:tr>
              <a:tr h="491465">
                <a:tc rowSpan="2">
                  <a:txBody>
                    <a:bodyPr/>
                    <a:lstStyle/>
                    <a:p>
                      <a:pPr marL="0" marR="0" lvl="0" indent="0" algn="ctr" rtl="0">
                        <a:lnSpc>
                          <a:spcPct val="107000"/>
                        </a:lnSpc>
                        <a:spcBef>
                          <a:spcPts val="0"/>
                        </a:spcBef>
                        <a:spcAft>
                          <a:spcPts val="0"/>
                        </a:spcAft>
                        <a:buNone/>
                      </a:pPr>
                      <a:r>
                        <a:rPr lang="en-GB" sz="2800" u="none" strike="noStrike" cap="none" dirty="0">
                          <a:latin typeface="Comic Sans MS"/>
                          <a:ea typeface="Comic Sans MS"/>
                          <a:cs typeface="Comic Sans MS"/>
                          <a:sym typeface="Comic Sans MS"/>
                        </a:rPr>
                        <a:t> </a:t>
                      </a:r>
                      <a:endParaRPr lang="en-GB" sz="2800" u="none" strike="noStrike" cap="none" dirty="0">
                        <a:latin typeface="Calibri"/>
                        <a:ea typeface="Calibri"/>
                        <a:cs typeface="Calibri"/>
                        <a:sym typeface="Calibri"/>
                      </a:endParaRPr>
                    </a:p>
                    <a:p>
                      <a:pPr marL="0" marR="0" lvl="0" indent="0" algn="ctr" rtl="0">
                        <a:lnSpc>
                          <a:spcPct val="107000"/>
                        </a:lnSpc>
                        <a:spcBef>
                          <a:spcPts val="0"/>
                        </a:spcBef>
                        <a:spcAft>
                          <a:spcPts val="0"/>
                        </a:spcAft>
                        <a:buNone/>
                      </a:pPr>
                      <a:r>
                        <a:rPr lang="en-GB" sz="2800" u="none" strike="noStrike" cap="none" dirty="0">
                          <a:latin typeface="Comic Sans MS"/>
                          <a:ea typeface="Comic Sans MS"/>
                          <a:cs typeface="Comic Sans MS"/>
                          <a:sym typeface="Comic Sans MS"/>
                        </a:rPr>
                        <a:t>Carnivore</a:t>
                      </a:r>
                      <a:endParaRPr sz="2800" u="none" strike="noStrike" cap="none" dirty="0">
                        <a:latin typeface="Calibri"/>
                        <a:ea typeface="Calibri"/>
                        <a:cs typeface="Calibri"/>
                        <a:sym typeface="Calibri"/>
                      </a:endParaRPr>
                    </a:p>
                  </a:txBody>
                  <a:tcPr marL="39650" marR="39650" marT="0" marB="0">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vMerge="1">
                  <a:txBody>
                    <a:bodyPr/>
                    <a:lstStyle/>
                    <a:p>
                      <a:endParaRPr lang="en-GB"/>
                    </a:p>
                  </a:txBody>
                  <a:tcPr>
                    <a:lnL w="12700" cap="flat" cmpd="sng" algn="ctr">
                      <a:solidFill>
                        <a:srgbClr val="000000"/>
                      </a:solidFill>
                      <a:prstDash val="solid"/>
                      <a:round/>
                      <a:headEnd type="none" w="sm" len="sm"/>
                      <a:tailEnd type="none" w="sm" len="sm"/>
                    </a:lnL>
                    <a:lnT w="9525" cap="flat" cmpd="sng" algn="ctr">
                      <a:solidFill>
                        <a:srgbClr val="000000">
                          <a:alpha val="0"/>
                        </a:srgbClr>
                      </a:solidFill>
                      <a:prstDash val="solid"/>
                      <a:round/>
                      <a:headEnd type="none" w="sm" len="sm"/>
                      <a:tailEnd type="none" w="sm" len="sm"/>
                    </a:lnT>
                  </a:tcPr>
                </a:tc>
                <a:tc vMerge="1">
                  <a:txBody>
                    <a:bodyPr/>
                    <a:lstStyle/>
                    <a:p>
                      <a:pPr marL="0" marR="0" lvl="0" indent="0" algn="l" rtl="0">
                        <a:lnSpc>
                          <a:spcPct val="107000"/>
                        </a:lnSpc>
                        <a:spcBef>
                          <a:spcPts val="0"/>
                        </a:spcBef>
                        <a:spcAft>
                          <a:spcPts val="0"/>
                        </a:spcAft>
                        <a:buNone/>
                      </a:pPr>
                      <a:r>
                        <a:rPr lang="en-GB" sz="2800" u="none" strike="noStrike" cap="none" dirty="0">
                          <a:latin typeface="Comic Sans MS"/>
                          <a:ea typeface="Comic Sans MS"/>
                          <a:cs typeface="Comic Sans MS"/>
                          <a:sym typeface="Comic Sans MS"/>
                        </a:rPr>
                        <a:t>This is passed on from one organism to another</a:t>
                      </a:r>
                      <a:endParaRPr sz="900" u="none" strike="noStrike" cap="none" dirty="0">
                        <a:latin typeface="Calibri"/>
                        <a:ea typeface="Calibri"/>
                        <a:cs typeface="Calibri"/>
                        <a:sym typeface="Calibri"/>
                      </a:endParaRPr>
                    </a:p>
                  </a:txBody>
                  <a:tcPr marL="39650" marR="3965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3801360046"/>
                  </a:ext>
                </a:extLst>
              </a:tr>
              <a:tr h="562342">
                <a:tc vMerge="1">
                  <a:txBody>
                    <a:bodyPr/>
                    <a:lstStyle/>
                    <a:p>
                      <a:pPr marL="0" marR="0" lvl="0" indent="0" algn="ctr" rtl="0">
                        <a:lnSpc>
                          <a:spcPct val="107000"/>
                        </a:lnSpc>
                        <a:spcBef>
                          <a:spcPts val="0"/>
                        </a:spcBef>
                        <a:spcAft>
                          <a:spcPts val="0"/>
                        </a:spcAft>
                        <a:buNone/>
                      </a:pPr>
                      <a:endParaRPr sz="2800" u="none" strike="noStrike" cap="none" dirty="0">
                        <a:latin typeface="Calibri"/>
                        <a:ea typeface="Calibri"/>
                        <a:cs typeface="Calibri"/>
                        <a:sym typeface="Calibri"/>
                      </a:endParaRPr>
                    </a:p>
                  </a:txBody>
                  <a:tcPr marL="39650" marR="39650" marT="0" marB="0">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vMerge="1">
                  <a:txBody>
                    <a:bodyPr/>
                    <a:lstStyle/>
                    <a:p>
                      <a:endParaRPr lang="en-GB"/>
                    </a:p>
                  </a:txBody>
                  <a:tcPr/>
                </a:tc>
                <a:tc>
                  <a:txBody>
                    <a:bodyPr/>
                    <a:lstStyle/>
                    <a:p>
                      <a:r>
                        <a:rPr lang="en-GB" sz="2800" u="none" strike="noStrike" cap="none" dirty="0">
                          <a:latin typeface="Comic Sans MS"/>
                          <a:ea typeface="Comic Sans MS"/>
                          <a:cs typeface="Comic Sans MS"/>
                          <a:sym typeface="Comic Sans MS"/>
                        </a:rPr>
                        <a:t>An organism that makes its own food </a:t>
                      </a:r>
                      <a:endParaRPr lang="en-GB" dirty="0"/>
                    </a:p>
                  </a:txBody>
                  <a:tcPr marL="39650" marR="3965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3162428676"/>
                  </a:ext>
                </a:extLst>
              </a:tr>
              <a:tr h="891858">
                <a:tc>
                  <a:txBody>
                    <a:bodyPr/>
                    <a:lstStyle/>
                    <a:p>
                      <a:pPr marL="0" marR="0" lvl="0" indent="0" algn="ctr" rtl="0">
                        <a:lnSpc>
                          <a:spcPct val="107000"/>
                        </a:lnSpc>
                        <a:spcBef>
                          <a:spcPts val="0"/>
                        </a:spcBef>
                        <a:spcAft>
                          <a:spcPts val="0"/>
                        </a:spcAft>
                        <a:buNone/>
                      </a:pPr>
                      <a:r>
                        <a:rPr lang="en-GB" sz="2800" u="none" strike="noStrike" cap="none" dirty="0">
                          <a:latin typeface="Comic Sans MS"/>
                          <a:ea typeface="Comic Sans MS"/>
                          <a:cs typeface="Comic Sans MS"/>
                          <a:sym typeface="Comic Sans MS"/>
                        </a:rPr>
                        <a:t> </a:t>
                      </a:r>
                      <a:endParaRPr lang="en-GB" sz="2800" u="none" strike="noStrike" cap="none" dirty="0">
                        <a:latin typeface="Calibri"/>
                        <a:ea typeface="Calibri"/>
                        <a:cs typeface="Calibri"/>
                        <a:sym typeface="Calibri"/>
                      </a:endParaRPr>
                    </a:p>
                    <a:p>
                      <a:pPr marL="0" marR="0" lvl="0" indent="0" algn="ctr" rtl="0">
                        <a:lnSpc>
                          <a:spcPct val="107000"/>
                        </a:lnSpc>
                        <a:spcBef>
                          <a:spcPts val="0"/>
                        </a:spcBef>
                        <a:spcAft>
                          <a:spcPts val="0"/>
                        </a:spcAft>
                        <a:buNone/>
                      </a:pPr>
                      <a:r>
                        <a:rPr lang="en-GB" sz="2800" u="none" strike="noStrike" cap="none" dirty="0">
                          <a:latin typeface="Comic Sans MS"/>
                          <a:ea typeface="Comic Sans MS"/>
                          <a:cs typeface="Comic Sans MS"/>
                          <a:sym typeface="Comic Sans MS"/>
                        </a:rPr>
                        <a:t>Omnivore</a:t>
                      </a:r>
                      <a:endParaRPr sz="2800" u="none" strike="noStrike" cap="none" dirty="0">
                        <a:latin typeface="Calibri"/>
                        <a:ea typeface="Calibri"/>
                        <a:cs typeface="Calibri"/>
                        <a:sym typeface="Calibri"/>
                      </a:endParaRPr>
                    </a:p>
                  </a:txBody>
                  <a:tcPr marL="39650" marR="39650" marT="0" marB="0">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vMerge="1">
                  <a:txBody>
                    <a:bodyPr/>
                    <a:lstStyle/>
                    <a:p>
                      <a:endParaRPr lang="en-GB"/>
                    </a:p>
                  </a:txBody>
                  <a:tcPr>
                    <a:lnL w="12700" cap="flat" cmpd="sng" algn="ctr">
                      <a:solidFill>
                        <a:srgbClr val="000000"/>
                      </a:solidFill>
                      <a:prstDash val="solid"/>
                      <a:round/>
                      <a:headEnd type="none" w="sm" len="sm"/>
                      <a:tailEnd type="none" w="sm" len="sm"/>
                    </a:lnL>
                    <a:lnT w="9525" cap="flat" cmpd="sng" algn="ctr">
                      <a:solidFill>
                        <a:srgbClr val="000000">
                          <a:alpha val="0"/>
                        </a:srgbClr>
                      </a:solidFill>
                      <a:prstDash val="solid"/>
                      <a:round/>
                      <a:headEnd type="none" w="sm" len="sm"/>
                      <a:tailEnd type="none" w="sm" len="sm"/>
                    </a:lnT>
                  </a:tcPr>
                </a:tc>
                <a:tc>
                  <a:txBody>
                    <a:bodyPr/>
                    <a:lstStyle/>
                    <a:p>
                      <a:pPr marL="0" marR="0" lvl="0" indent="0" algn="l" rtl="0">
                        <a:lnSpc>
                          <a:spcPct val="107000"/>
                        </a:lnSpc>
                        <a:spcBef>
                          <a:spcPts val="0"/>
                        </a:spcBef>
                        <a:spcAft>
                          <a:spcPts val="0"/>
                        </a:spcAft>
                        <a:buNone/>
                      </a:pPr>
                      <a:r>
                        <a:rPr lang="en-GB" sz="2800" u="none" strike="noStrike" cap="none" dirty="0">
                          <a:latin typeface="Comic Sans MS"/>
                          <a:ea typeface="Comic Sans MS"/>
                          <a:cs typeface="Comic Sans MS"/>
                          <a:sym typeface="Comic Sans MS"/>
                        </a:rPr>
                        <a:t>An animal that feeds on both animals and plants</a:t>
                      </a:r>
                      <a:endParaRPr sz="900" u="none" strike="noStrike" cap="none" dirty="0">
                        <a:latin typeface="Calibri"/>
                        <a:ea typeface="Calibri"/>
                        <a:cs typeface="Calibri"/>
                        <a:sym typeface="Calibri"/>
                      </a:endParaRPr>
                    </a:p>
                  </a:txBody>
                  <a:tcPr marL="39650" marR="3965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252548475"/>
                  </a:ext>
                </a:extLst>
              </a:tr>
              <a:tr h="618567">
                <a:tc>
                  <a:txBody>
                    <a:bodyPr/>
                    <a:lstStyle/>
                    <a:p>
                      <a:pPr marL="0" marR="0" lvl="0" indent="0" algn="ctr" rtl="0">
                        <a:lnSpc>
                          <a:spcPct val="107000"/>
                        </a:lnSpc>
                        <a:spcBef>
                          <a:spcPts val="0"/>
                        </a:spcBef>
                        <a:spcAft>
                          <a:spcPts val="0"/>
                        </a:spcAft>
                        <a:buNone/>
                      </a:pPr>
                      <a:r>
                        <a:rPr lang="en-GB" sz="2800" u="none" strike="noStrike" cap="none" dirty="0">
                          <a:latin typeface="Comic Sans MS"/>
                          <a:ea typeface="Comic Sans MS"/>
                          <a:cs typeface="Comic Sans MS"/>
                          <a:sym typeface="Comic Sans MS"/>
                        </a:rPr>
                        <a:t> Predator</a:t>
                      </a:r>
                      <a:endParaRPr sz="2800" u="none" strike="noStrike" cap="none" dirty="0">
                        <a:latin typeface="Calibri"/>
                        <a:ea typeface="Calibri"/>
                        <a:cs typeface="Calibri"/>
                        <a:sym typeface="Calibri"/>
                      </a:endParaRPr>
                    </a:p>
                  </a:txBody>
                  <a:tcPr marL="39650" marR="39650" marT="0" marB="0">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vMerge="1">
                  <a:txBody>
                    <a:bodyPr/>
                    <a:lstStyle/>
                    <a:p>
                      <a:endParaRPr lang="en-GB"/>
                    </a:p>
                  </a:txBody>
                  <a:tcPr>
                    <a:lnL w="12700" cap="flat" cmpd="sng" algn="ctr">
                      <a:solidFill>
                        <a:srgbClr val="000000"/>
                      </a:solidFill>
                      <a:prstDash val="solid"/>
                      <a:round/>
                      <a:headEnd type="none" w="sm" len="sm"/>
                      <a:tailEnd type="none" w="sm" len="sm"/>
                    </a:lnL>
                    <a:lnT w="9525" cap="flat" cmpd="sng" algn="ctr">
                      <a:solidFill>
                        <a:srgbClr val="000000">
                          <a:alpha val="0"/>
                        </a:srgbClr>
                      </a:solidFill>
                      <a:prstDash val="solid"/>
                      <a:round/>
                      <a:headEnd type="none" w="sm" len="sm"/>
                      <a:tailEnd type="none" w="sm" len="sm"/>
                    </a:lnT>
                  </a:tcPr>
                </a:tc>
                <a:tc rowSpan="2">
                  <a:txBody>
                    <a:bodyPr/>
                    <a:lstStyle/>
                    <a:p>
                      <a:pPr marL="0" marR="0" lvl="0" indent="0" algn="l" rtl="0">
                        <a:lnSpc>
                          <a:spcPct val="107000"/>
                        </a:lnSpc>
                        <a:spcBef>
                          <a:spcPts val="0"/>
                        </a:spcBef>
                        <a:spcAft>
                          <a:spcPts val="0"/>
                        </a:spcAft>
                        <a:buNone/>
                      </a:pPr>
                      <a:r>
                        <a:rPr lang="en-GB" sz="2800" u="none" strike="noStrike" cap="none" dirty="0">
                          <a:latin typeface="Comic Sans MS"/>
                          <a:ea typeface="Comic Sans MS"/>
                          <a:cs typeface="Comic Sans MS"/>
                          <a:sym typeface="Comic Sans MS"/>
                        </a:rPr>
                        <a:t>An animal that eats its food </a:t>
                      </a:r>
                      <a:endParaRPr sz="900" u="none" strike="noStrike" cap="none" dirty="0">
                        <a:latin typeface="Calibri"/>
                        <a:ea typeface="Calibri"/>
                        <a:cs typeface="Calibri"/>
                        <a:sym typeface="Calibri"/>
                      </a:endParaRPr>
                    </a:p>
                  </a:txBody>
                  <a:tcPr marL="39650" marR="3965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7656215"/>
                  </a:ext>
                </a:extLst>
              </a:tr>
              <a:tr h="0">
                <a:tc>
                  <a:txBody>
                    <a:bodyPr/>
                    <a:lstStyle/>
                    <a:p>
                      <a:pPr algn="ctr"/>
                      <a:r>
                        <a:rPr lang="en-GB" sz="2800" u="none" strike="noStrike" cap="none" dirty="0">
                          <a:latin typeface="Comic Sans MS"/>
                          <a:ea typeface="Comic Sans MS"/>
                          <a:cs typeface="Comic Sans MS"/>
                          <a:sym typeface="Comic Sans MS"/>
                        </a:rPr>
                        <a:t> Energy</a:t>
                      </a:r>
                      <a:endParaRPr lang="en-GB" dirty="0"/>
                    </a:p>
                  </a:txBody>
                  <a:tcPr marL="39650" marR="39650" marT="0" marB="0">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vMerge="1">
                  <a:txBody>
                    <a:bodyPr/>
                    <a:lstStyle/>
                    <a:p>
                      <a:endParaRPr lang="en-GB"/>
                    </a:p>
                  </a:txBody>
                  <a:tcPr/>
                </a:tc>
                <a:tc vMerge="1">
                  <a:txBody>
                    <a:bodyPr/>
                    <a:lstStyle/>
                    <a:p>
                      <a:pPr marL="0" marR="0" lvl="0" indent="0" algn="l" rtl="0">
                        <a:lnSpc>
                          <a:spcPct val="107000"/>
                        </a:lnSpc>
                        <a:spcBef>
                          <a:spcPts val="0"/>
                        </a:spcBef>
                        <a:spcAft>
                          <a:spcPts val="0"/>
                        </a:spcAft>
                        <a:buNone/>
                      </a:pPr>
                      <a:endParaRPr sz="900" u="none" strike="noStrike" cap="none" dirty="0">
                        <a:latin typeface="Calibri"/>
                        <a:ea typeface="Calibri"/>
                        <a:cs typeface="Calibri"/>
                        <a:sym typeface="Calibri"/>
                      </a:endParaRPr>
                    </a:p>
                  </a:txBody>
                  <a:tcPr marL="39650" marR="39650" marT="0" marB="0">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3502121635"/>
                  </a:ext>
                </a:extLst>
              </a:tr>
            </a:tbl>
          </a:graphicData>
        </a:graphic>
      </p:graphicFrame>
      <p:cxnSp>
        <p:nvCxnSpPr>
          <p:cNvPr id="647" name="Google Shape;647;p78"/>
          <p:cNvCxnSpPr>
            <a:cxnSpLocks/>
          </p:cNvCxnSpPr>
          <p:nvPr/>
        </p:nvCxnSpPr>
        <p:spPr>
          <a:xfrm>
            <a:off x="2874226" y="1355586"/>
            <a:ext cx="2545842" cy="3210709"/>
          </a:xfrm>
          <a:prstGeom prst="straightConnector1">
            <a:avLst/>
          </a:prstGeom>
          <a:noFill/>
          <a:ln w="9525" cap="flat" cmpd="sng">
            <a:solidFill>
              <a:schemeClr val="dk1"/>
            </a:solidFill>
            <a:prstDash val="solid"/>
            <a:round/>
            <a:headEnd type="none" w="sm" len="sm"/>
            <a:tailEnd type="stealth" w="med" len="med"/>
          </a:ln>
        </p:spPr>
      </p:cxnSp>
      <p:cxnSp>
        <p:nvCxnSpPr>
          <p:cNvPr id="648" name="Google Shape;648;p78"/>
          <p:cNvCxnSpPr>
            <a:cxnSpLocks/>
          </p:cNvCxnSpPr>
          <p:nvPr/>
        </p:nvCxnSpPr>
        <p:spPr>
          <a:xfrm>
            <a:off x="2855644" y="2297973"/>
            <a:ext cx="2555133" cy="4011789"/>
          </a:xfrm>
          <a:prstGeom prst="straightConnector1">
            <a:avLst/>
          </a:prstGeom>
          <a:noFill/>
          <a:ln w="9525" cap="flat" cmpd="sng">
            <a:solidFill>
              <a:schemeClr val="dk1"/>
            </a:solidFill>
            <a:prstDash val="solid"/>
            <a:round/>
            <a:headEnd type="none" w="sm" len="sm"/>
            <a:tailEnd type="stealth" w="med" len="med"/>
          </a:ln>
        </p:spPr>
      </p:cxnSp>
      <p:cxnSp>
        <p:nvCxnSpPr>
          <p:cNvPr id="649" name="Google Shape;649;p78"/>
          <p:cNvCxnSpPr>
            <a:cxnSpLocks/>
          </p:cNvCxnSpPr>
          <p:nvPr/>
        </p:nvCxnSpPr>
        <p:spPr>
          <a:xfrm flipV="1">
            <a:off x="2908408" y="3724358"/>
            <a:ext cx="2543145" cy="2848411"/>
          </a:xfrm>
          <a:prstGeom prst="straightConnector1">
            <a:avLst/>
          </a:prstGeom>
          <a:noFill/>
          <a:ln w="9525" cap="flat" cmpd="sng">
            <a:solidFill>
              <a:schemeClr val="dk1"/>
            </a:solidFill>
            <a:prstDash val="solid"/>
            <a:round/>
            <a:headEnd type="none" w="sm" len="sm"/>
            <a:tailEnd type="stealth" w="med" len="med"/>
          </a:ln>
        </p:spPr>
      </p:cxnSp>
      <p:cxnSp>
        <p:nvCxnSpPr>
          <p:cNvPr id="650" name="Google Shape;650;p78"/>
          <p:cNvCxnSpPr>
            <a:cxnSpLocks/>
          </p:cNvCxnSpPr>
          <p:nvPr/>
        </p:nvCxnSpPr>
        <p:spPr>
          <a:xfrm flipV="1">
            <a:off x="2908408" y="1234565"/>
            <a:ext cx="2564424" cy="4923634"/>
          </a:xfrm>
          <a:prstGeom prst="straightConnector1">
            <a:avLst/>
          </a:prstGeom>
          <a:noFill/>
          <a:ln w="9525" cap="flat" cmpd="sng">
            <a:solidFill>
              <a:schemeClr val="dk1"/>
            </a:solidFill>
            <a:prstDash val="solid"/>
            <a:round/>
            <a:headEnd type="none" w="sm" len="sm"/>
            <a:tailEnd type="stealth" w="med" len="med"/>
          </a:ln>
        </p:spPr>
      </p:cxnSp>
      <p:cxnSp>
        <p:nvCxnSpPr>
          <p:cNvPr id="651" name="Google Shape;651;p78"/>
          <p:cNvCxnSpPr>
            <a:cxnSpLocks/>
          </p:cNvCxnSpPr>
          <p:nvPr/>
        </p:nvCxnSpPr>
        <p:spPr>
          <a:xfrm flipV="1">
            <a:off x="2891317" y="2245108"/>
            <a:ext cx="2564424" cy="1400854"/>
          </a:xfrm>
          <a:prstGeom prst="straightConnector1">
            <a:avLst/>
          </a:prstGeom>
          <a:noFill/>
          <a:ln w="9525" cap="flat" cmpd="sng">
            <a:solidFill>
              <a:schemeClr val="dk1"/>
            </a:solidFill>
            <a:prstDash val="solid"/>
            <a:round/>
            <a:headEnd type="none" w="sm" len="sm"/>
            <a:tailEnd type="stealth" w="med" len="med"/>
          </a:ln>
        </p:spPr>
      </p:cxnSp>
      <p:cxnSp>
        <p:nvCxnSpPr>
          <p:cNvPr id="652" name="Google Shape;652;p78"/>
          <p:cNvCxnSpPr>
            <a:cxnSpLocks/>
          </p:cNvCxnSpPr>
          <p:nvPr/>
        </p:nvCxnSpPr>
        <p:spPr>
          <a:xfrm flipV="1">
            <a:off x="2900608" y="5206817"/>
            <a:ext cx="2545842" cy="295598"/>
          </a:xfrm>
          <a:prstGeom prst="straightConnector1">
            <a:avLst/>
          </a:prstGeom>
          <a:noFill/>
          <a:ln w="9525" cap="flat" cmpd="sng">
            <a:solidFill>
              <a:schemeClr val="dk1"/>
            </a:solidFill>
            <a:prstDash val="solid"/>
            <a:round/>
            <a:headEnd type="none" w="sm" len="sm"/>
            <a:tailEnd type="stealth" w="med" len="med"/>
          </a:ln>
        </p:spPr>
      </p:cxnSp>
      <p:cxnSp>
        <p:nvCxnSpPr>
          <p:cNvPr id="653" name="Google Shape;653;p78"/>
          <p:cNvCxnSpPr>
            <a:cxnSpLocks/>
          </p:cNvCxnSpPr>
          <p:nvPr/>
        </p:nvCxnSpPr>
        <p:spPr>
          <a:xfrm flipV="1">
            <a:off x="2792098" y="2835090"/>
            <a:ext cx="2691516" cy="1610184"/>
          </a:xfrm>
          <a:prstGeom prst="straightConnector1">
            <a:avLst/>
          </a:prstGeom>
          <a:noFill/>
          <a:ln w="9525" cap="flat" cmpd="sng">
            <a:solidFill>
              <a:schemeClr val="dk1"/>
            </a:solidFill>
            <a:prstDash val="solid"/>
            <a:round/>
            <a:headEnd type="none" w="sm" len="sm"/>
            <a:tailEnd type="stealth" w="med" len="med"/>
          </a:ln>
        </p:spPr>
      </p:cxnSp>
      <p:sp>
        <p:nvSpPr>
          <p:cNvPr id="23" name="Subtitle 2">
            <a:extLst>
              <a:ext uri="{FF2B5EF4-FFF2-40B4-BE49-F238E27FC236}">
                <a16:creationId xmlns:a16="http://schemas.microsoft.com/office/drawing/2014/main" id="{B10C04DC-5B6C-44A7-97FA-E227756399C9}"/>
              </a:ext>
            </a:extLst>
          </p:cNvPr>
          <p:cNvSpPr txBox="1">
            <a:spLocks/>
          </p:cNvSpPr>
          <p:nvPr/>
        </p:nvSpPr>
        <p:spPr>
          <a:xfrm>
            <a:off x="0" y="15461"/>
            <a:ext cx="12118019" cy="743930"/>
          </a:xfrm>
          <a:prstGeom prst="rect">
            <a:avLst/>
          </a:prstGeom>
          <a:solidFill>
            <a:schemeClr val="accent1"/>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Copy and match up the terms and definitions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5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5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5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EB5A2-A930-4D42-9BFB-016979BEE2A5}"/>
              </a:ext>
            </a:extLst>
          </p:cNvPr>
          <p:cNvSpPr>
            <a:spLocks noGrp="1"/>
          </p:cNvSpPr>
          <p:nvPr>
            <p:ph type="title"/>
          </p:nvPr>
        </p:nvSpPr>
        <p:spPr>
          <a:xfrm>
            <a:off x="50625" y="2593"/>
            <a:ext cx="12141375" cy="1025883"/>
          </a:xfrm>
          <a:solidFill>
            <a:schemeClr val="accent1"/>
          </a:solidFill>
        </p:spPr>
        <p:txBody>
          <a:bodyPr>
            <a:normAutofit/>
          </a:bodyPr>
          <a:lstStyle/>
          <a:p>
            <a:r>
              <a:rPr lang="en-GB" sz="2800" dirty="0"/>
              <a:t>Discuss with your neighbour, for the following examples, whether you think they are predators or prey</a:t>
            </a:r>
          </a:p>
        </p:txBody>
      </p:sp>
      <p:sp>
        <p:nvSpPr>
          <p:cNvPr id="3" name="Content Placeholder 2">
            <a:extLst>
              <a:ext uri="{FF2B5EF4-FFF2-40B4-BE49-F238E27FC236}">
                <a16:creationId xmlns:a16="http://schemas.microsoft.com/office/drawing/2014/main" id="{9C234B96-75F4-44CA-8953-AAD6D838FB7E}"/>
              </a:ext>
            </a:extLst>
          </p:cNvPr>
          <p:cNvSpPr>
            <a:spLocks noGrp="1"/>
          </p:cNvSpPr>
          <p:nvPr>
            <p:ph idx="1"/>
          </p:nvPr>
        </p:nvSpPr>
        <p:spPr/>
        <p:txBody>
          <a:bodyPr/>
          <a:lstStyle/>
          <a:p>
            <a:endParaRPr lang="en-GB" dirty="0"/>
          </a:p>
        </p:txBody>
      </p:sp>
      <p:pic>
        <p:nvPicPr>
          <p:cNvPr id="4" name="Picture 10" descr="7D_p_ap_068">
            <a:extLst>
              <a:ext uri="{FF2B5EF4-FFF2-40B4-BE49-F238E27FC236}">
                <a16:creationId xmlns:a16="http://schemas.microsoft.com/office/drawing/2014/main" id="{4E828E57-AF14-49F1-9990-24BBB5D4D0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80" y="1064743"/>
            <a:ext cx="2926163" cy="17491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descr="7D_p_ap_070">
            <a:extLst>
              <a:ext uri="{FF2B5EF4-FFF2-40B4-BE49-F238E27FC236}">
                <a16:creationId xmlns:a16="http://schemas.microsoft.com/office/drawing/2014/main" id="{939B4736-0B13-4101-BC38-823E17036E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1158" y="1122200"/>
            <a:ext cx="2439525" cy="369509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7" descr="7D_p_ap_071">
            <a:extLst>
              <a:ext uri="{FF2B5EF4-FFF2-40B4-BE49-F238E27FC236}">
                <a16:creationId xmlns:a16="http://schemas.microsoft.com/office/drawing/2014/main" id="{441DDF92-B14B-4919-B210-7C5F8F362A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5179" y="1122200"/>
            <a:ext cx="2926163" cy="195163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7D_p_ap_069">
            <a:extLst>
              <a:ext uri="{FF2B5EF4-FFF2-40B4-BE49-F238E27FC236}">
                <a16:creationId xmlns:a16="http://schemas.microsoft.com/office/drawing/2014/main" id="{4ED6BF9A-334C-44B0-9BC5-297667B3AA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4705" y="3210620"/>
            <a:ext cx="4145054" cy="261028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7D_p_ap_072">
            <a:extLst>
              <a:ext uri="{FF2B5EF4-FFF2-40B4-BE49-F238E27FC236}">
                <a16:creationId xmlns:a16="http://schemas.microsoft.com/office/drawing/2014/main" id="{3C136E7C-8992-45A8-8FB8-733E8A19620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341" y="3820593"/>
            <a:ext cx="3155321" cy="208275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7707F675-077B-44F8-BBB9-AB3B874D2447}"/>
              </a:ext>
            </a:extLst>
          </p:cNvPr>
          <p:cNvSpPr txBox="1"/>
          <p:nvPr/>
        </p:nvSpPr>
        <p:spPr>
          <a:xfrm>
            <a:off x="0" y="2832307"/>
            <a:ext cx="3338004" cy="954107"/>
          </a:xfrm>
          <a:prstGeom prst="rect">
            <a:avLst/>
          </a:prstGeom>
          <a:noFill/>
        </p:spPr>
        <p:txBody>
          <a:bodyPr wrap="square" rtlCol="0">
            <a:spAutoFit/>
          </a:bodyPr>
          <a:lstStyle/>
          <a:p>
            <a:r>
              <a:rPr lang="en-GB" sz="2800" dirty="0"/>
              <a:t>Predator: hunts mice and frogs</a:t>
            </a:r>
          </a:p>
        </p:txBody>
      </p:sp>
      <p:sp>
        <p:nvSpPr>
          <p:cNvPr id="10" name="TextBox 9">
            <a:extLst>
              <a:ext uri="{FF2B5EF4-FFF2-40B4-BE49-F238E27FC236}">
                <a16:creationId xmlns:a16="http://schemas.microsoft.com/office/drawing/2014/main" id="{F5C5CCB3-3E25-478E-B134-76C835402647}"/>
              </a:ext>
            </a:extLst>
          </p:cNvPr>
          <p:cNvSpPr txBox="1"/>
          <p:nvPr/>
        </p:nvSpPr>
        <p:spPr>
          <a:xfrm>
            <a:off x="50625" y="5880700"/>
            <a:ext cx="3338004" cy="523220"/>
          </a:xfrm>
          <a:prstGeom prst="rect">
            <a:avLst/>
          </a:prstGeom>
          <a:noFill/>
        </p:spPr>
        <p:txBody>
          <a:bodyPr wrap="square" rtlCol="0">
            <a:spAutoFit/>
          </a:bodyPr>
          <a:lstStyle/>
          <a:p>
            <a:r>
              <a:rPr lang="en-GB" sz="2800" dirty="0"/>
              <a:t>Predator: hunts fish</a:t>
            </a:r>
          </a:p>
        </p:txBody>
      </p:sp>
      <p:sp>
        <p:nvSpPr>
          <p:cNvPr id="11" name="TextBox 10">
            <a:extLst>
              <a:ext uri="{FF2B5EF4-FFF2-40B4-BE49-F238E27FC236}">
                <a16:creationId xmlns:a16="http://schemas.microsoft.com/office/drawing/2014/main" id="{ECCE8910-81D4-4EDD-BBB3-A8EA900726C0}"/>
              </a:ext>
            </a:extLst>
          </p:cNvPr>
          <p:cNvSpPr txBox="1"/>
          <p:nvPr/>
        </p:nvSpPr>
        <p:spPr>
          <a:xfrm>
            <a:off x="3616701" y="5020076"/>
            <a:ext cx="3338004" cy="954107"/>
          </a:xfrm>
          <a:prstGeom prst="rect">
            <a:avLst/>
          </a:prstGeom>
          <a:noFill/>
        </p:spPr>
        <p:txBody>
          <a:bodyPr wrap="square" rtlCol="0">
            <a:spAutoFit/>
          </a:bodyPr>
          <a:lstStyle/>
          <a:p>
            <a:r>
              <a:rPr lang="en-GB" sz="2800" dirty="0"/>
              <a:t>Prey: hunted by lions and cheetahs </a:t>
            </a:r>
          </a:p>
        </p:txBody>
      </p:sp>
      <p:sp>
        <p:nvSpPr>
          <p:cNvPr id="12" name="TextBox 11">
            <a:extLst>
              <a:ext uri="{FF2B5EF4-FFF2-40B4-BE49-F238E27FC236}">
                <a16:creationId xmlns:a16="http://schemas.microsoft.com/office/drawing/2014/main" id="{E83C6B6C-2A66-4E8C-B7EC-5FD9913CF277}"/>
              </a:ext>
            </a:extLst>
          </p:cNvPr>
          <p:cNvSpPr txBox="1"/>
          <p:nvPr/>
        </p:nvSpPr>
        <p:spPr>
          <a:xfrm>
            <a:off x="9855635" y="1122200"/>
            <a:ext cx="2274394" cy="1384995"/>
          </a:xfrm>
          <a:prstGeom prst="rect">
            <a:avLst/>
          </a:prstGeom>
          <a:noFill/>
        </p:spPr>
        <p:txBody>
          <a:bodyPr wrap="square" rtlCol="0">
            <a:spAutoFit/>
          </a:bodyPr>
          <a:lstStyle/>
          <a:p>
            <a:r>
              <a:rPr lang="en-GB" sz="2800" dirty="0"/>
              <a:t>Prey: hunted by foxes and birds of prey </a:t>
            </a:r>
          </a:p>
        </p:txBody>
      </p:sp>
      <p:sp>
        <p:nvSpPr>
          <p:cNvPr id="13" name="TextBox 12">
            <a:extLst>
              <a:ext uri="{FF2B5EF4-FFF2-40B4-BE49-F238E27FC236}">
                <a16:creationId xmlns:a16="http://schemas.microsoft.com/office/drawing/2014/main" id="{9C5D8E7B-2953-45B9-AEF1-3DAFB7BEDA50}"/>
              </a:ext>
            </a:extLst>
          </p:cNvPr>
          <p:cNvSpPr txBox="1"/>
          <p:nvPr/>
        </p:nvSpPr>
        <p:spPr>
          <a:xfrm>
            <a:off x="7182777" y="5776548"/>
            <a:ext cx="3338004" cy="954107"/>
          </a:xfrm>
          <a:prstGeom prst="rect">
            <a:avLst/>
          </a:prstGeom>
          <a:noFill/>
        </p:spPr>
        <p:txBody>
          <a:bodyPr wrap="square" rtlCol="0">
            <a:spAutoFit/>
          </a:bodyPr>
          <a:lstStyle/>
          <a:p>
            <a:r>
              <a:rPr lang="en-GB" sz="2800" dirty="0"/>
              <a:t>Predator: hunts deer and wild boar </a:t>
            </a:r>
          </a:p>
        </p:txBody>
      </p:sp>
    </p:spTree>
    <p:extLst>
      <p:ext uri="{BB962C8B-B14F-4D97-AF65-F5344CB8AC3E}">
        <p14:creationId xmlns:p14="http://schemas.microsoft.com/office/powerpoint/2010/main" val="396154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D70D3-BFC1-4297-996D-49064D262D53}"/>
              </a:ext>
            </a:extLst>
          </p:cNvPr>
          <p:cNvSpPr>
            <a:spLocks noGrp="1"/>
          </p:cNvSpPr>
          <p:nvPr>
            <p:ph type="title"/>
          </p:nvPr>
        </p:nvSpPr>
        <p:spPr/>
        <p:txBody>
          <a:bodyPr/>
          <a:lstStyle/>
          <a:p>
            <a:endParaRPr lang="en-GB"/>
          </a:p>
        </p:txBody>
      </p:sp>
      <p:pic>
        <p:nvPicPr>
          <p:cNvPr id="5" name="Picture 4">
            <a:extLst>
              <a:ext uri="{FF2B5EF4-FFF2-40B4-BE49-F238E27FC236}">
                <a16:creationId xmlns:a16="http://schemas.microsoft.com/office/drawing/2014/main" id="{5C486DD9-9D8E-42CE-83D5-6B0E94A1386A}"/>
              </a:ext>
            </a:extLst>
          </p:cNvPr>
          <p:cNvPicPr>
            <a:picLocks noChangeAspect="1"/>
          </p:cNvPicPr>
          <p:nvPr/>
        </p:nvPicPr>
        <p:blipFill>
          <a:blip r:embed="rId2"/>
          <a:stretch>
            <a:fillRect/>
          </a:stretch>
        </p:blipFill>
        <p:spPr>
          <a:xfrm>
            <a:off x="1685924" y="3429000"/>
            <a:ext cx="8820150" cy="2076450"/>
          </a:xfrm>
          <a:prstGeom prst="rect">
            <a:avLst/>
          </a:prstGeom>
        </p:spPr>
      </p:pic>
      <p:sp>
        <p:nvSpPr>
          <p:cNvPr id="7" name="AutoShape 20">
            <a:extLst>
              <a:ext uri="{FF2B5EF4-FFF2-40B4-BE49-F238E27FC236}">
                <a16:creationId xmlns:a16="http://schemas.microsoft.com/office/drawing/2014/main" id="{100D0C21-0388-4E58-A700-3830859650AE}"/>
              </a:ext>
            </a:extLst>
          </p:cNvPr>
          <p:cNvSpPr>
            <a:spLocks noChangeArrowheads="1"/>
          </p:cNvSpPr>
          <p:nvPr/>
        </p:nvSpPr>
        <p:spPr bwMode="auto">
          <a:xfrm>
            <a:off x="0" y="-1"/>
            <a:ext cx="12192000" cy="3275861"/>
          </a:xfrm>
          <a:prstGeom prst="roundRect">
            <a:avLst>
              <a:gd name="adj" fmla="val 13342"/>
            </a:avLst>
          </a:prstGeom>
          <a:solidFill>
            <a:srgbClr val="0066FF"/>
          </a:solidFill>
          <a:ln w="25400">
            <a:noFill/>
            <a:round/>
            <a:headEnd/>
            <a:tailEnd/>
          </a:ln>
          <a:effectLst/>
        </p:spPr>
        <p:txBody>
          <a:bodyPr lIns="91432" tIns="45716" rIns="91432" bIns="45716"/>
          <a:lstStyle/>
          <a:p>
            <a:pPr>
              <a:defRPr/>
            </a:pPr>
            <a:r>
              <a:rPr lang="en-GB" sz="2800" kern="0" dirty="0">
                <a:solidFill>
                  <a:srgbClr val="FFFFFF"/>
                </a:solidFill>
                <a:latin typeface="Calibri" pitchFamily="34" charset="0"/>
                <a:sym typeface="Wingdings"/>
              </a:rPr>
              <a:t>We can see what eats what in a habitat by looking at a food chain. Copy the food chain</a:t>
            </a:r>
            <a:r>
              <a:rPr lang="en-GB" sz="2800" dirty="0">
                <a:solidFill>
                  <a:srgbClr val="FFFFFF"/>
                </a:solidFill>
                <a:latin typeface="Calibri" pitchFamily="34" charset="0"/>
                <a:sym typeface="Wingdings"/>
              </a:rPr>
              <a:t>, and label the following: </a:t>
            </a:r>
          </a:p>
          <a:p>
            <a:pPr marL="457200" indent="-457200">
              <a:buFont typeface="Arial" panose="020B0604020202020204" pitchFamily="34" charset="0"/>
              <a:buChar char="•"/>
              <a:defRPr/>
            </a:pPr>
            <a:r>
              <a:rPr lang="en-GB" sz="2800" dirty="0">
                <a:solidFill>
                  <a:srgbClr val="FFFFFF"/>
                </a:solidFill>
                <a:latin typeface="Calibri" pitchFamily="34" charset="0"/>
                <a:sym typeface="Wingdings"/>
              </a:rPr>
              <a:t>Producer </a:t>
            </a:r>
          </a:p>
          <a:p>
            <a:pPr marL="457200" indent="-457200">
              <a:buFont typeface="Arial" panose="020B0604020202020204" pitchFamily="34" charset="0"/>
              <a:buChar char="•"/>
              <a:defRPr/>
            </a:pPr>
            <a:r>
              <a:rPr lang="en-GB" sz="2800" dirty="0">
                <a:solidFill>
                  <a:srgbClr val="FFFFFF"/>
                </a:solidFill>
                <a:latin typeface="Calibri" pitchFamily="34" charset="0"/>
                <a:sym typeface="Wingdings"/>
              </a:rPr>
              <a:t>Energy</a:t>
            </a:r>
          </a:p>
          <a:p>
            <a:pPr marL="457200" indent="-457200">
              <a:buFont typeface="Arial" panose="020B0604020202020204" pitchFamily="34" charset="0"/>
              <a:buChar char="•"/>
              <a:defRPr/>
            </a:pPr>
            <a:r>
              <a:rPr lang="en-GB" sz="2800" dirty="0">
                <a:solidFill>
                  <a:srgbClr val="FFFFFF"/>
                </a:solidFill>
                <a:latin typeface="Calibri" pitchFamily="34" charset="0"/>
                <a:sym typeface="Wingdings"/>
              </a:rPr>
              <a:t>Carnivore</a:t>
            </a:r>
          </a:p>
          <a:p>
            <a:pPr marL="457200" indent="-457200">
              <a:buFont typeface="Arial" panose="020B0604020202020204" pitchFamily="34" charset="0"/>
              <a:buChar char="•"/>
              <a:defRPr/>
            </a:pPr>
            <a:r>
              <a:rPr lang="en-GB" sz="2800" dirty="0">
                <a:solidFill>
                  <a:srgbClr val="FFFFFF"/>
                </a:solidFill>
                <a:latin typeface="Calibri" pitchFamily="34" charset="0"/>
                <a:sym typeface="Wingdings"/>
              </a:rPr>
              <a:t>Herbivore</a:t>
            </a:r>
          </a:p>
          <a:p>
            <a:pPr marL="457200" indent="-457200">
              <a:buFont typeface="Arial" panose="020B0604020202020204" pitchFamily="34" charset="0"/>
              <a:buChar char="•"/>
              <a:defRPr/>
            </a:pPr>
            <a:r>
              <a:rPr lang="en-GB" sz="2800" kern="0" dirty="0">
                <a:solidFill>
                  <a:srgbClr val="FFFFFF"/>
                </a:solidFill>
                <a:latin typeface="Calibri" pitchFamily="34" charset="0"/>
                <a:sym typeface="Wingdings"/>
              </a:rPr>
              <a:t>Predator </a:t>
            </a:r>
          </a:p>
        </p:txBody>
      </p:sp>
    </p:spTree>
    <p:extLst>
      <p:ext uri="{BB962C8B-B14F-4D97-AF65-F5344CB8AC3E}">
        <p14:creationId xmlns:p14="http://schemas.microsoft.com/office/powerpoint/2010/main" val="4070551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A017A-EE2E-4E0F-A002-7E143866A6C6}"/>
              </a:ext>
            </a:extLst>
          </p:cNvPr>
          <p:cNvSpPr>
            <a:spLocks noGrp="1"/>
          </p:cNvSpPr>
          <p:nvPr>
            <p:ph type="title"/>
          </p:nvPr>
        </p:nvSpPr>
        <p:spPr>
          <a:xfrm>
            <a:off x="0" y="18256"/>
            <a:ext cx="12126897" cy="869512"/>
          </a:xfrm>
          <a:solidFill>
            <a:schemeClr val="accent1"/>
          </a:solidFill>
        </p:spPr>
        <p:txBody>
          <a:bodyPr>
            <a:normAutofit/>
          </a:bodyPr>
          <a:lstStyle/>
          <a:p>
            <a:r>
              <a:rPr lang="en-GB" sz="2000" dirty="0">
                <a:hlinkClick r:id="rId2">
                  <a:extLst>
                    <a:ext uri="{A12FA001-AC4F-418D-AE19-62706E023703}">
                      <ahyp:hlinkClr xmlns:ahyp="http://schemas.microsoft.com/office/drawing/2018/hyperlinkcolor" val="tx"/>
                    </a:ext>
                  </a:extLst>
                </a:hlinkClick>
              </a:rPr>
              <a:t>https://www.activeteachonline.com/product/view/id/295/page/66/mode/dps?modal=/player/animation/id/312561</a:t>
            </a:r>
            <a:br>
              <a:rPr lang="en-GB" sz="2000" dirty="0"/>
            </a:br>
            <a:r>
              <a:rPr lang="en-GB" sz="2800" dirty="0"/>
              <a:t>Watch the clip and copy and complete the </a:t>
            </a:r>
            <a:r>
              <a:rPr lang="en-GB" sz="2800" dirty="0" err="1"/>
              <a:t>wordfill</a:t>
            </a:r>
            <a:r>
              <a:rPr lang="en-GB" sz="2800" dirty="0"/>
              <a:t> below </a:t>
            </a:r>
          </a:p>
        </p:txBody>
      </p:sp>
      <p:sp>
        <p:nvSpPr>
          <p:cNvPr id="3" name="Content Placeholder 2">
            <a:extLst>
              <a:ext uri="{FF2B5EF4-FFF2-40B4-BE49-F238E27FC236}">
                <a16:creationId xmlns:a16="http://schemas.microsoft.com/office/drawing/2014/main" id="{61393159-87EF-42B9-89E0-1C56E1EE33D4}"/>
              </a:ext>
            </a:extLst>
          </p:cNvPr>
          <p:cNvSpPr>
            <a:spLocks noGrp="1"/>
          </p:cNvSpPr>
          <p:nvPr>
            <p:ph idx="1"/>
          </p:nvPr>
        </p:nvSpPr>
        <p:spPr>
          <a:xfrm>
            <a:off x="133165" y="1074198"/>
            <a:ext cx="11220635" cy="5102765"/>
          </a:xfrm>
        </p:spPr>
        <p:txBody>
          <a:bodyPr/>
          <a:lstStyle/>
          <a:p>
            <a:pPr marL="0" indent="0">
              <a:buNone/>
            </a:pPr>
            <a:r>
              <a:rPr lang="en-GB" dirty="0"/>
              <a:t>Organisms living in the same __________ can be part of more than one food chain. Food chains can be added together to form a _________ _______. Food webs can be used to see which animals __________ with one another for food and which animals depend on others for ____________. </a:t>
            </a:r>
          </a:p>
        </p:txBody>
      </p:sp>
      <p:sp>
        <p:nvSpPr>
          <p:cNvPr id="5" name="TextBox 4">
            <a:extLst>
              <a:ext uri="{FF2B5EF4-FFF2-40B4-BE49-F238E27FC236}">
                <a16:creationId xmlns:a16="http://schemas.microsoft.com/office/drawing/2014/main" id="{1A659923-23B1-4B30-96AB-4FCECBE3812C}"/>
              </a:ext>
            </a:extLst>
          </p:cNvPr>
          <p:cNvSpPr txBox="1"/>
          <p:nvPr/>
        </p:nvSpPr>
        <p:spPr>
          <a:xfrm>
            <a:off x="133165" y="2825214"/>
            <a:ext cx="2237173" cy="523220"/>
          </a:xfrm>
          <a:prstGeom prst="rect">
            <a:avLst/>
          </a:prstGeom>
          <a:noFill/>
        </p:spPr>
        <p:txBody>
          <a:bodyPr wrap="square" rtlCol="0">
            <a:spAutoFit/>
          </a:bodyPr>
          <a:lstStyle/>
          <a:p>
            <a:r>
              <a:rPr lang="en-GB" sz="2800" dirty="0">
                <a:solidFill>
                  <a:srgbClr val="FF0000"/>
                </a:solidFill>
              </a:rPr>
              <a:t>Food web  </a:t>
            </a:r>
          </a:p>
        </p:txBody>
      </p:sp>
      <p:sp>
        <p:nvSpPr>
          <p:cNvPr id="6" name="TextBox 5">
            <a:extLst>
              <a:ext uri="{FF2B5EF4-FFF2-40B4-BE49-F238E27FC236}">
                <a16:creationId xmlns:a16="http://schemas.microsoft.com/office/drawing/2014/main" id="{5B547CC1-96A0-42A1-BC82-DC7BA236A283}"/>
              </a:ext>
            </a:extLst>
          </p:cNvPr>
          <p:cNvSpPr txBox="1"/>
          <p:nvPr/>
        </p:nvSpPr>
        <p:spPr>
          <a:xfrm>
            <a:off x="2663299" y="2811408"/>
            <a:ext cx="1886506" cy="523220"/>
          </a:xfrm>
          <a:prstGeom prst="rect">
            <a:avLst/>
          </a:prstGeom>
          <a:noFill/>
        </p:spPr>
        <p:txBody>
          <a:bodyPr wrap="square" rtlCol="0">
            <a:spAutoFit/>
          </a:bodyPr>
          <a:lstStyle/>
          <a:p>
            <a:r>
              <a:rPr lang="en-GB" sz="2800" dirty="0">
                <a:solidFill>
                  <a:srgbClr val="FF0000"/>
                </a:solidFill>
              </a:rPr>
              <a:t>Survival  </a:t>
            </a:r>
          </a:p>
        </p:txBody>
      </p:sp>
      <p:sp>
        <p:nvSpPr>
          <p:cNvPr id="7" name="TextBox 6">
            <a:extLst>
              <a:ext uri="{FF2B5EF4-FFF2-40B4-BE49-F238E27FC236}">
                <a16:creationId xmlns:a16="http://schemas.microsoft.com/office/drawing/2014/main" id="{24251389-07E1-4BEE-BE07-B9BC78FBC204}"/>
              </a:ext>
            </a:extLst>
          </p:cNvPr>
          <p:cNvSpPr txBox="1"/>
          <p:nvPr/>
        </p:nvSpPr>
        <p:spPr>
          <a:xfrm>
            <a:off x="5299229" y="2835995"/>
            <a:ext cx="4332303" cy="523220"/>
          </a:xfrm>
          <a:prstGeom prst="rect">
            <a:avLst/>
          </a:prstGeom>
          <a:noFill/>
        </p:spPr>
        <p:txBody>
          <a:bodyPr wrap="square" rtlCol="0">
            <a:spAutoFit/>
          </a:bodyPr>
          <a:lstStyle/>
          <a:p>
            <a:r>
              <a:rPr lang="en-GB" sz="2800" dirty="0">
                <a:solidFill>
                  <a:srgbClr val="FF0000"/>
                </a:solidFill>
              </a:rPr>
              <a:t>compete </a:t>
            </a:r>
          </a:p>
        </p:txBody>
      </p:sp>
      <p:sp>
        <p:nvSpPr>
          <p:cNvPr id="8" name="TextBox 7">
            <a:extLst>
              <a:ext uri="{FF2B5EF4-FFF2-40B4-BE49-F238E27FC236}">
                <a16:creationId xmlns:a16="http://schemas.microsoft.com/office/drawing/2014/main" id="{5E3C9921-019D-44D1-9CDD-582AEF348E0D}"/>
              </a:ext>
            </a:extLst>
          </p:cNvPr>
          <p:cNvSpPr txBox="1"/>
          <p:nvPr/>
        </p:nvSpPr>
        <p:spPr>
          <a:xfrm>
            <a:off x="8722310" y="2856355"/>
            <a:ext cx="4332303" cy="523220"/>
          </a:xfrm>
          <a:prstGeom prst="rect">
            <a:avLst/>
          </a:prstGeom>
          <a:noFill/>
        </p:spPr>
        <p:txBody>
          <a:bodyPr wrap="square" rtlCol="0">
            <a:spAutoFit/>
          </a:bodyPr>
          <a:lstStyle/>
          <a:p>
            <a:r>
              <a:rPr lang="en-GB" sz="2800" dirty="0">
                <a:solidFill>
                  <a:srgbClr val="FF0000"/>
                </a:solidFill>
              </a:rPr>
              <a:t>Habitat </a:t>
            </a:r>
          </a:p>
        </p:txBody>
      </p:sp>
      <p:sp>
        <p:nvSpPr>
          <p:cNvPr id="9" name="TextBox 8">
            <a:extLst>
              <a:ext uri="{FF2B5EF4-FFF2-40B4-BE49-F238E27FC236}">
                <a16:creationId xmlns:a16="http://schemas.microsoft.com/office/drawing/2014/main" id="{F83D5BB4-4F7F-4D62-AC21-6C0DBF852221}"/>
              </a:ext>
            </a:extLst>
          </p:cNvPr>
          <p:cNvSpPr txBox="1"/>
          <p:nvPr/>
        </p:nvSpPr>
        <p:spPr>
          <a:xfrm>
            <a:off x="7726532" y="2146705"/>
            <a:ext cx="4332303" cy="523220"/>
          </a:xfrm>
          <a:prstGeom prst="rect">
            <a:avLst/>
          </a:prstGeom>
          <a:noFill/>
        </p:spPr>
        <p:txBody>
          <a:bodyPr wrap="square" rtlCol="0">
            <a:spAutoFit/>
          </a:bodyPr>
          <a:lstStyle/>
          <a:p>
            <a:r>
              <a:rPr lang="en-GB" sz="2800" dirty="0">
                <a:solidFill>
                  <a:srgbClr val="FF0000"/>
                </a:solidFill>
              </a:rPr>
              <a:t>Survival  </a:t>
            </a:r>
          </a:p>
        </p:txBody>
      </p:sp>
      <p:sp>
        <p:nvSpPr>
          <p:cNvPr id="10" name="TextBox 9">
            <a:extLst>
              <a:ext uri="{FF2B5EF4-FFF2-40B4-BE49-F238E27FC236}">
                <a16:creationId xmlns:a16="http://schemas.microsoft.com/office/drawing/2014/main" id="{66ABE331-5E81-4E4F-900D-388F471569E6}"/>
              </a:ext>
            </a:extLst>
          </p:cNvPr>
          <p:cNvSpPr txBox="1"/>
          <p:nvPr/>
        </p:nvSpPr>
        <p:spPr>
          <a:xfrm>
            <a:off x="6952694" y="1789626"/>
            <a:ext cx="4332303" cy="523220"/>
          </a:xfrm>
          <a:prstGeom prst="rect">
            <a:avLst/>
          </a:prstGeom>
          <a:noFill/>
        </p:spPr>
        <p:txBody>
          <a:bodyPr wrap="square" rtlCol="0">
            <a:spAutoFit/>
          </a:bodyPr>
          <a:lstStyle/>
          <a:p>
            <a:r>
              <a:rPr lang="en-GB" sz="2800" dirty="0">
                <a:solidFill>
                  <a:srgbClr val="FF0000"/>
                </a:solidFill>
              </a:rPr>
              <a:t>compete </a:t>
            </a:r>
          </a:p>
        </p:txBody>
      </p:sp>
      <p:sp>
        <p:nvSpPr>
          <p:cNvPr id="11" name="TextBox 10">
            <a:extLst>
              <a:ext uri="{FF2B5EF4-FFF2-40B4-BE49-F238E27FC236}">
                <a16:creationId xmlns:a16="http://schemas.microsoft.com/office/drawing/2014/main" id="{A6D53129-9CD8-4CBC-AB26-91B4EF07A0B5}"/>
              </a:ext>
            </a:extLst>
          </p:cNvPr>
          <p:cNvSpPr txBox="1"/>
          <p:nvPr/>
        </p:nvSpPr>
        <p:spPr>
          <a:xfrm>
            <a:off x="8038360" y="1341586"/>
            <a:ext cx="4332303" cy="523220"/>
          </a:xfrm>
          <a:prstGeom prst="rect">
            <a:avLst/>
          </a:prstGeom>
          <a:noFill/>
        </p:spPr>
        <p:txBody>
          <a:bodyPr wrap="square" rtlCol="0">
            <a:spAutoFit/>
          </a:bodyPr>
          <a:lstStyle/>
          <a:p>
            <a:r>
              <a:rPr lang="en-GB" sz="2800" dirty="0">
                <a:solidFill>
                  <a:srgbClr val="FF0000"/>
                </a:solidFill>
              </a:rPr>
              <a:t>Food       web </a:t>
            </a:r>
          </a:p>
        </p:txBody>
      </p:sp>
      <p:sp>
        <p:nvSpPr>
          <p:cNvPr id="12" name="TextBox 11">
            <a:extLst>
              <a:ext uri="{FF2B5EF4-FFF2-40B4-BE49-F238E27FC236}">
                <a16:creationId xmlns:a16="http://schemas.microsoft.com/office/drawing/2014/main" id="{E48BF1D5-F742-4EB2-8522-2F16DB5C488A}"/>
              </a:ext>
            </a:extLst>
          </p:cNvPr>
          <p:cNvSpPr txBox="1"/>
          <p:nvPr/>
        </p:nvSpPr>
        <p:spPr>
          <a:xfrm>
            <a:off x="4786542" y="1074198"/>
            <a:ext cx="4332303" cy="523220"/>
          </a:xfrm>
          <a:prstGeom prst="rect">
            <a:avLst/>
          </a:prstGeom>
          <a:noFill/>
        </p:spPr>
        <p:txBody>
          <a:bodyPr wrap="square" rtlCol="0">
            <a:spAutoFit/>
          </a:bodyPr>
          <a:lstStyle/>
          <a:p>
            <a:r>
              <a:rPr lang="en-GB" sz="2800" dirty="0">
                <a:solidFill>
                  <a:srgbClr val="FF0000"/>
                </a:solidFill>
              </a:rPr>
              <a:t>Habitat </a:t>
            </a:r>
          </a:p>
        </p:txBody>
      </p:sp>
      <p:pic>
        <p:nvPicPr>
          <p:cNvPr id="13" name="Picture 12">
            <a:extLst>
              <a:ext uri="{FF2B5EF4-FFF2-40B4-BE49-F238E27FC236}">
                <a16:creationId xmlns:a16="http://schemas.microsoft.com/office/drawing/2014/main" id="{4BD9521F-ECF8-41AF-9B7A-EE574326B475}"/>
              </a:ext>
            </a:extLst>
          </p:cNvPr>
          <p:cNvPicPr>
            <a:picLocks noChangeAspect="1"/>
          </p:cNvPicPr>
          <p:nvPr/>
        </p:nvPicPr>
        <p:blipFill>
          <a:blip r:embed="rId3"/>
          <a:stretch>
            <a:fillRect/>
          </a:stretch>
        </p:blipFill>
        <p:spPr>
          <a:xfrm>
            <a:off x="2766642" y="3498786"/>
            <a:ext cx="4295544" cy="3484368"/>
          </a:xfrm>
          <a:prstGeom prst="rect">
            <a:avLst/>
          </a:prstGeom>
        </p:spPr>
      </p:pic>
    </p:spTree>
    <p:extLst>
      <p:ext uri="{BB962C8B-B14F-4D97-AF65-F5344CB8AC3E}">
        <p14:creationId xmlns:p14="http://schemas.microsoft.com/office/powerpoint/2010/main" val="343351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933</Words>
  <Application>Microsoft Office PowerPoint</Application>
  <PresentationFormat>Widescreen</PresentationFormat>
  <Paragraphs>189</Paragraphs>
  <Slides>18</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Comic Sans MS</vt:lpstr>
      <vt:lpstr>Office Theme</vt:lpstr>
      <vt:lpstr>7Dd Effects on the environment </vt:lpstr>
      <vt:lpstr>Learning objectives </vt:lpstr>
      <vt:lpstr>PowerPoint Presentation</vt:lpstr>
      <vt:lpstr>PowerPoint Presentation</vt:lpstr>
      <vt:lpstr>PowerPoint Presentation</vt:lpstr>
      <vt:lpstr>PowerPoint Presentation</vt:lpstr>
      <vt:lpstr>Discuss with your neighbour, for the following examples, whether you think they are predators or prey</vt:lpstr>
      <vt:lpstr>PowerPoint Presentation</vt:lpstr>
      <vt:lpstr>https://www.activeteachonline.com/product/view/id/295/page/66/mode/dps?modal=/player/animation/id/312561 Watch the clip and copy and complete the wordfill below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7Dd Effects on the environment</dc:title>
  <dc:creator>Eleanor Louise RASON</dc:creator>
  <cp:lastModifiedBy>Eleanor Louise RASON</cp:lastModifiedBy>
  <cp:revision>11</cp:revision>
  <dcterms:created xsi:type="dcterms:W3CDTF">2019-06-15T14:24:44Z</dcterms:created>
  <dcterms:modified xsi:type="dcterms:W3CDTF">2019-06-15T15:41:47Z</dcterms:modified>
</cp:coreProperties>
</file>