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292" r:id="rId4"/>
    <p:sldId id="294" r:id="rId5"/>
    <p:sldId id="295" r:id="rId6"/>
    <p:sldId id="285" r:id="rId7"/>
    <p:sldId id="293" r:id="rId8"/>
    <p:sldId id="289" r:id="rId9"/>
    <p:sldId id="286" r:id="rId10"/>
    <p:sldId id="287" r:id="rId11"/>
    <p:sldId id="296" r:id="rId12"/>
    <p:sldId id="28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4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1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76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636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39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92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02/04/2019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962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02/04/2019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2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02/04/2019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270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02/04/2019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572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02/04/2019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088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02/04/2019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57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3B9DC-433E-4892-99AB-A580AE0B65BD}" type="datetimeFigureOut">
              <a:rPr lang="en-GB" smtClean="0"/>
              <a:t>02/04/2019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B75D8-0255-44D9-86EB-AC1F8D92CA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500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hyperlink" Target="https://www.pearsonactivelearn.com/" TargetMode="External"/><Relationship Id="rId2" Type="http://schemas.openxmlformats.org/officeDocument/2006/relationships/hyperlink" Target="https://www.google.com/url?sa=i&amp;rct=j&amp;q=&amp;esrc=s&amp;source=images&amp;cd=&amp;cad=rja&amp;uact=8&amp;docid=jqW08-cNR02bFM&amp;tbnid=1yOS7qKZC7nt7M:&amp;ved=0CAUQjRw&amp;url=https://about.twitter.com/press/brand-assets&amp;ei=4IJOU6PDIaGj0QWG3YCYBQ&amp;bvm=bv.64764171,d.d2k&amp;psig=AFQjCNHm-AHzRwCHqY2bzscR0whZP3HBzQ&amp;ust=139774063923188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highamspark.fireflycloud.net/" TargetMode="External"/><Relationship Id="rId4" Type="http://schemas.openxmlformats.org/officeDocument/2006/relationships/hyperlink" Target="http://www.twitter.com/hpscience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lktofrank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lktofrank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47" y="679723"/>
            <a:ext cx="11920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u="sng" dirty="0" smtClean="0">
                <a:latin typeface="+mj-lt"/>
              </a:rPr>
              <a:t>7Ce Drugs</a:t>
            </a:r>
            <a:endParaRPr lang="en-GB" sz="7200" u="sng" dirty="0"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71826" y="52612"/>
            <a:ext cx="4512501" cy="712093"/>
          </a:xfrm>
          <a:ln>
            <a:noFill/>
          </a:ln>
        </p:spPr>
        <p:txBody>
          <a:bodyPr/>
          <a:lstStyle/>
          <a:p>
            <a:pPr algn="ctr"/>
            <a:fld id="{CD56B8D3-C7AC-4284-8907-C9020E1AB17D}" type="datetime4">
              <a:rPr lang="en-GB" sz="3733">
                <a:solidFill>
                  <a:schemeClr val="tx1"/>
                </a:solidFill>
              </a:rPr>
              <a:pPr algn="ctr"/>
              <a:t>02 April 2019</a:t>
            </a:fld>
            <a:endParaRPr lang="en-GB" sz="3733" dirty="0">
              <a:solidFill>
                <a:schemeClr val="tx1"/>
              </a:solidFill>
            </a:endParaRPr>
          </a:p>
        </p:txBody>
      </p:sp>
      <p:sp>
        <p:nvSpPr>
          <p:cNvPr id="6" name="Date Placeholder 1"/>
          <p:cNvSpPr txBox="1">
            <a:spLocks/>
          </p:cNvSpPr>
          <p:nvPr/>
        </p:nvSpPr>
        <p:spPr>
          <a:xfrm>
            <a:off x="35520" y="44624"/>
            <a:ext cx="1740000" cy="712093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5333" dirty="0">
                <a:solidFill>
                  <a:schemeClr val="tx1"/>
                </a:solidFill>
              </a:rPr>
              <a:t>CW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2796" y="2141874"/>
            <a:ext cx="5422304" cy="2718949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267" b="1" dirty="0" smtClean="0">
                <a:solidFill>
                  <a:srgbClr val="FF0000"/>
                </a:solidFill>
              </a:rPr>
              <a:t>In the back of your books make a list of all the drugs you can name. </a:t>
            </a:r>
            <a:endParaRPr lang="en-GB" sz="4267" b="1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3147" y="6267910"/>
            <a:ext cx="2412020" cy="523220"/>
            <a:chOff x="253025" y="5447323"/>
            <a:chExt cx="2412020" cy="523220"/>
          </a:xfrm>
        </p:grpSpPr>
        <p:pic>
          <p:nvPicPr>
            <p:cNvPr id="11" name="Picture 11" descr="https://encrypted-tbn2.gstatic.com/images?q=tbn:ANd9GcQmN4Hz1m2z4hoqhQtyywvPl7GkxDHUNt9OJDZZvBN7_uNmBZFw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025" y="5547825"/>
              <a:ext cx="450360" cy="366040"/>
            </a:xfrm>
            <a:prstGeom prst="rect">
              <a:avLst/>
            </a:prstGeom>
            <a:noFill/>
          </p:spPr>
        </p:pic>
        <p:sp>
          <p:nvSpPr>
            <p:cNvPr id="12" name="TextBox 11">
              <a:hlinkClick r:id="rId4"/>
            </p:cNvPr>
            <p:cNvSpPr txBox="1"/>
            <p:nvPr/>
          </p:nvSpPr>
          <p:spPr>
            <a:xfrm>
              <a:off x="656492" y="5447323"/>
              <a:ext cx="20085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latin typeface="Trebuchet MS" pitchFamily="34" charset="0"/>
                </a:rPr>
                <a:t>@</a:t>
              </a:r>
              <a:r>
                <a:rPr lang="en-GB" sz="2800" b="1" dirty="0"/>
                <a:t>hpscience</a:t>
              </a:r>
            </a:p>
          </p:txBody>
        </p:sp>
      </p:grpSp>
      <p:pic>
        <p:nvPicPr>
          <p:cNvPr id="13" name="Picture 2" descr="https://firefly.archbishoptemple.lancs.sch.uk/Templates/lib/core/login/images/school-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70" y="6180470"/>
            <a:ext cx="2114671" cy="58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9982" y="6298445"/>
            <a:ext cx="3794637" cy="436039"/>
          </a:xfrm>
          <a:prstGeom prst="rect">
            <a:avLst/>
          </a:prstGeom>
        </p:spPr>
      </p:pic>
      <p:pic>
        <p:nvPicPr>
          <p:cNvPr id="15" name="Picture 14" descr="yt-brand-standard-logo-95x4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96937" y="6265226"/>
            <a:ext cx="1143855" cy="48162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8327" y="2146918"/>
            <a:ext cx="5422304" cy="3375604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267" b="1" dirty="0" smtClean="0">
                <a:solidFill>
                  <a:srgbClr val="FFFF00"/>
                </a:solidFill>
              </a:rPr>
              <a:t>What is the scientific definition of a drug?</a:t>
            </a:r>
          </a:p>
          <a:p>
            <a:pPr algn="ctr"/>
            <a:endParaRPr lang="en-GB" sz="4267" b="1" dirty="0">
              <a:solidFill>
                <a:srgbClr val="FFFF00"/>
              </a:solidFill>
            </a:endParaRPr>
          </a:p>
          <a:p>
            <a:pPr algn="ctr"/>
            <a:r>
              <a:rPr lang="en-GB" sz="4267" b="1" dirty="0" smtClean="0">
                <a:solidFill>
                  <a:srgbClr val="FFFF00"/>
                </a:solidFill>
              </a:rPr>
              <a:t>Write it in the back of your books.</a:t>
            </a:r>
            <a:endParaRPr lang="en-GB" sz="4267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676" y="189186"/>
            <a:ext cx="117820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Alcohol is a depressant and slows down your reaction time. </a:t>
            </a:r>
          </a:p>
          <a:p>
            <a:endParaRPr lang="en-GB" sz="3200" dirty="0"/>
          </a:p>
          <a:p>
            <a:r>
              <a:rPr lang="en-GB" sz="3200" dirty="0" smtClean="0"/>
              <a:t>This is dangerous when driving because it will slow down your ability to respond to a situation.</a:t>
            </a:r>
          </a:p>
          <a:p>
            <a:endParaRPr lang="en-GB" sz="3200" dirty="0"/>
          </a:p>
          <a:p>
            <a:r>
              <a:rPr lang="en-GB" sz="3200" dirty="0" smtClean="0"/>
              <a:t>This delay in reactions might be this difference between someone stopping in time or crashing.</a:t>
            </a:r>
          </a:p>
        </p:txBody>
      </p:sp>
      <p:pic>
        <p:nvPicPr>
          <p:cNvPr id="6146" name="Picture 2" descr="Image result for drink driving adv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387" y="372861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drink driving adve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58" y="3728616"/>
            <a:ext cx="5738912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84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124" y="157655"/>
            <a:ext cx="118766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The side-affects of cannabis are often underestimated.</a:t>
            </a:r>
          </a:p>
          <a:p>
            <a:endParaRPr lang="en-GB" sz="3200" dirty="0">
              <a:solidFill>
                <a:srgbClr val="FF0000"/>
              </a:solidFill>
            </a:endParaRPr>
          </a:p>
          <a:p>
            <a:r>
              <a:rPr lang="en-GB" sz="3200" dirty="0" smtClean="0">
                <a:solidFill>
                  <a:srgbClr val="FF0000"/>
                </a:solidFill>
              </a:rPr>
              <a:t>Here is an extract </a:t>
            </a:r>
            <a:r>
              <a:rPr lang="en-GB" sz="3200" dirty="0">
                <a:solidFill>
                  <a:srgbClr val="FF0000"/>
                </a:solidFill>
              </a:rPr>
              <a:t>from </a:t>
            </a:r>
            <a:r>
              <a:rPr lang="en-GB" sz="3200" dirty="0">
                <a:solidFill>
                  <a:srgbClr val="FF0000"/>
                </a:solidFill>
                <a:hlinkClick r:id="rId2"/>
              </a:rPr>
              <a:t>https://www.talktofrank.com</a:t>
            </a:r>
            <a:r>
              <a:rPr lang="en-GB" sz="3200" dirty="0" smtClean="0">
                <a:solidFill>
                  <a:srgbClr val="FF0000"/>
                </a:solidFill>
                <a:hlinkClick r:id="rId2"/>
              </a:rPr>
              <a:t>/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6124" y="1727315"/>
            <a:ext cx="11634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FF"/>
                </a:solidFill>
              </a:rPr>
              <a:t>make you anxious, panicky, or even </a:t>
            </a:r>
            <a:r>
              <a:rPr lang="en-GB" sz="2800" dirty="0" smtClean="0">
                <a:solidFill>
                  <a:srgbClr val="0000FF"/>
                </a:solidFill>
              </a:rPr>
              <a:t>aggressive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00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00FF"/>
                </a:solidFill>
              </a:rPr>
              <a:t>cause </a:t>
            </a:r>
            <a:r>
              <a:rPr lang="en-GB" sz="2800" dirty="0">
                <a:solidFill>
                  <a:srgbClr val="0000FF"/>
                </a:solidFill>
              </a:rPr>
              <a:t>hours (or days) of anxiety, paranoia and hallucinations, which only settle down if the person stops taking it – and sometimes don’t settle down at </a:t>
            </a:r>
            <a:r>
              <a:rPr lang="en-GB" sz="2800" dirty="0" smtClean="0">
                <a:solidFill>
                  <a:srgbClr val="0000FF"/>
                </a:solidFill>
              </a:rPr>
              <a:t>all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00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FF"/>
                </a:solidFill>
              </a:rPr>
              <a:t>cause a serious relapse for people with psychotic illnesses like </a:t>
            </a:r>
            <a:r>
              <a:rPr lang="en-GB" sz="2800" dirty="0" smtClean="0">
                <a:solidFill>
                  <a:srgbClr val="0000FF"/>
                </a:solidFill>
              </a:rPr>
              <a:t>schizophrenia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00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FF"/>
                </a:solidFill>
              </a:rPr>
              <a:t>increase your chances of developing illnesses like schizophrenia, especially if you have a family background of mental illness and you start smoking in your teenage years</a:t>
            </a:r>
            <a:endParaRPr lang="en-GB" sz="2800" b="0" i="0" dirty="0">
              <a:solidFill>
                <a:srgbClr val="0000FF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717" y="6201106"/>
            <a:ext cx="11687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Cannabis can have some seriously bad side-affects.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2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287" y="274638"/>
            <a:ext cx="11166091" cy="1879983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6000" b="1" u="sng" dirty="0" smtClean="0">
                <a:solidFill>
                  <a:srgbClr val="FF0000"/>
                </a:solidFill>
              </a:rPr>
              <a:t>Everyone,</a:t>
            </a:r>
            <a:r>
              <a:rPr lang="en-GB" altLang="en-US" sz="6000" dirty="0" smtClean="0">
                <a:solidFill>
                  <a:srgbClr val="FF0000"/>
                </a:solidFill>
              </a:rPr>
              <a:t> write this </a:t>
            </a:r>
            <a:r>
              <a:rPr lang="en-GB" altLang="en-US" sz="6000" dirty="0" smtClean="0">
                <a:solidFill>
                  <a:srgbClr val="FF0000"/>
                </a:solidFill>
              </a:rPr>
              <a:t>information </a:t>
            </a:r>
            <a:r>
              <a:rPr lang="en-GB" altLang="en-US" sz="6000" dirty="0" smtClean="0">
                <a:solidFill>
                  <a:srgbClr val="FF0000"/>
                </a:solidFill>
              </a:rPr>
              <a:t>down </a:t>
            </a:r>
            <a:r>
              <a:rPr lang="en-GB" altLang="en-US" sz="6000" dirty="0" smtClean="0">
                <a:solidFill>
                  <a:srgbClr val="FF0000"/>
                </a:solidFill>
              </a:rPr>
              <a:t>in the back of </a:t>
            </a:r>
            <a:r>
              <a:rPr lang="en-GB" altLang="en-US" sz="6000" dirty="0" smtClean="0">
                <a:solidFill>
                  <a:srgbClr val="FF0000"/>
                </a:solidFill>
              </a:rPr>
              <a:t>your book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68313" y="2997200"/>
            <a:ext cx="1120868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6000" dirty="0">
                <a:cs typeface="Arial" panose="020B0604020202020204" pitchFamily="34" charset="0"/>
              </a:rPr>
              <a:t>For </a:t>
            </a:r>
            <a:r>
              <a:rPr lang="en-GB" altLang="en-US" sz="6000" dirty="0" smtClean="0">
                <a:cs typeface="Arial" panose="020B0604020202020204" pitchFamily="34" charset="0"/>
              </a:rPr>
              <a:t>honest advice </a:t>
            </a:r>
            <a:r>
              <a:rPr lang="en-GB" altLang="en-US" sz="6000" dirty="0">
                <a:cs typeface="Arial" panose="020B0604020202020204" pitchFamily="34" charset="0"/>
              </a:rPr>
              <a:t>on drugs </a:t>
            </a:r>
            <a:r>
              <a:rPr lang="en-GB" altLang="en-US" sz="6000" dirty="0">
                <a:cs typeface="Arial" panose="020B0604020202020204" pitchFamily="34" charset="0"/>
                <a:hlinkClick r:id="rId2"/>
              </a:rPr>
              <a:t>www.talktofrank.com</a:t>
            </a:r>
            <a:r>
              <a:rPr lang="en-GB" altLang="en-US" sz="6000" dirty="0">
                <a:cs typeface="Arial" panose="020B0604020202020204" pitchFamily="34" charset="0"/>
              </a:rPr>
              <a:t> </a:t>
            </a:r>
            <a:endParaRPr lang="en-GB" altLang="en-US" sz="6000" dirty="0" smtClean="0"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6000" dirty="0" smtClean="0">
                <a:cs typeface="Arial" panose="020B0604020202020204" pitchFamily="34" charset="0"/>
              </a:rPr>
              <a:t>0300 </a:t>
            </a:r>
            <a:r>
              <a:rPr lang="en-GB" altLang="en-US" sz="6000" dirty="0">
                <a:cs typeface="Arial" panose="020B0604020202020204" pitchFamily="34" charset="0"/>
              </a:rPr>
              <a:t>123 6600</a:t>
            </a:r>
          </a:p>
        </p:txBody>
      </p:sp>
    </p:spTree>
    <p:extLst>
      <p:ext uri="{BB962C8B-B14F-4D97-AF65-F5344CB8AC3E}">
        <p14:creationId xmlns:p14="http://schemas.microsoft.com/office/powerpoint/2010/main" val="1408003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572" y="157655"/>
            <a:ext cx="11624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 smtClean="0"/>
              <a:t>Drug – A substance that affects the way the body works.</a:t>
            </a:r>
            <a:endParaRPr lang="en-GB" sz="36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77255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Some examples;</a:t>
            </a:r>
          </a:p>
          <a:p>
            <a:endParaRPr lang="en-GB" sz="3200" dirty="0"/>
          </a:p>
          <a:p>
            <a:r>
              <a:rPr lang="en-GB" sz="3200" dirty="0" smtClean="0"/>
              <a:t>Paracetamol – medicine, legal, painkiller</a:t>
            </a:r>
          </a:p>
          <a:p>
            <a:endParaRPr lang="en-GB" sz="3200" dirty="0" smtClean="0"/>
          </a:p>
          <a:p>
            <a:r>
              <a:rPr lang="en-GB" sz="3200" dirty="0" smtClean="0"/>
              <a:t>Coffee (caffeine) – legal, recreational drug, stimulant, addictive</a:t>
            </a:r>
          </a:p>
          <a:p>
            <a:endParaRPr lang="en-GB" sz="3200" dirty="0" smtClean="0"/>
          </a:p>
          <a:p>
            <a:r>
              <a:rPr lang="en-GB" sz="3200" dirty="0" smtClean="0"/>
              <a:t>Tobacco (Nicotine) – </a:t>
            </a:r>
            <a:r>
              <a:rPr lang="en-GB" sz="3200" dirty="0"/>
              <a:t>legal, recreational drug, </a:t>
            </a:r>
            <a:r>
              <a:rPr lang="en-GB" sz="3200" dirty="0" smtClean="0"/>
              <a:t>stimulant, highly addictive</a:t>
            </a:r>
          </a:p>
          <a:p>
            <a:endParaRPr lang="en-GB" sz="3200" dirty="0" smtClean="0"/>
          </a:p>
          <a:p>
            <a:r>
              <a:rPr lang="en-GB" sz="3200" dirty="0" smtClean="0"/>
              <a:t>Alcohol </a:t>
            </a:r>
            <a:r>
              <a:rPr lang="en-GB" sz="3200" dirty="0" smtClean="0">
                <a:solidFill>
                  <a:srgbClr val="FF0000"/>
                </a:solidFill>
              </a:rPr>
              <a:t>(spelling) </a:t>
            </a:r>
            <a:r>
              <a:rPr lang="en-GB" sz="3200" dirty="0"/>
              <a:t>– legal, recreational drug, </a:t>
            </a:r>
            <a:r>
              <a:rPr lang="en-GB" sz="3200" dirty="0" smtClean="0"/>
              <a:t>depressant, addictive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351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59" y="262759"/>
            <a:ext cx="116559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Some drugs can be useful, e.g. medicines. However, they can also have harmful </a:t>
            </a:r>
            <a:r>
              <a:rPr lang="en-GB" sz="3200" b="1" u="sng" dirty="0" smtClean="0"/>
              <a:t>side-affects</a:t>
            </a:r>
            <a:r>
              <a:rPr lang="en-GB" sz="3200" dirty="0" smtClean="0"/>
              <a:t>.</a:t>
            </a:r>
          </a:p>
          <a:p>
            <a:endParaRPr lang="en-GB" sz="3200" dirty="0"/>
          </a:p>
          <a:p>
            <a:r>
              <a:rPr lang="en-GB" sz="3200" dirty="0" smtClean="0"/>
              <a:t>Paracetamol is a useful painkiller but it can also cause damage to the liver.</a:t>
            </a:r>
          </a:p>
        </p:txBody>
      </p:sp>
      <p:pic>
        <p:nvPicPr>
          <p:cNvPr id="4098" name="Picture 2" descr="Image result for hospital drug overd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81" y="2370707"/>
            <a:ext cx="3463099" cy="428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0020" y="4405745"/>
            <a:ext cx="53913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This person has overdosed on drugs and suffered severe brain damage. Drugs can be harmful and very dangerous.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14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59" y="262759"/>
            <a:ext cx="116559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Some drugs are additive. This means that people (addicts) feel like they can’t do without them.</a:t>
            </a:r>
          </a:p>
          <a:p>
            <a:endParaRPr lang="en-GB" sz="3200" dirty="0"/>
          </a:p>
          <a:p>
            <a:r>
              <a:rPr lang="en-GB" sz="3200" dirty="0" smtClean="0"/>
              <a:t>Addicts may continue to misuse a drug even after it causes damage to the body.</a:t>
            </a:r>
          </a:p>
          <a:p>
            <a:endParaRPr lang="en-GB" sz="3200" dirty="0"/>
          </a:p>
          <a:p>
            <a:r>
              <a:rPr lang="en-GB" sz="3200" dirty="0" smtClean="0"/>
              <a:t>This is known as substance misuse.</a:t>
            </a:r>
          </a:p>
        </p:txBody>
      </p:sp>
      <p:pic>
        <p:nvPicPr>
          <p:cNvPr id="3074" name="Picture 2" descr="Image result for drug addi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932" y="2437722"/>
            <a:ext cx="4777797" cy="407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40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59" y="262759"/>
            <a:ext cx="116559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Alcohol misuse causes damage to the brain and liver.</a:t>
            </a:r>
          </a:p>
          <a:p>
            <a:endParaRPr lang="en-GB" sz="3200" dirty="0"/>
          </a:p>
          <a:p>
            <a:r>
              <a:rPr lang="en-GB" sz="3200" dirty="0" smtClean="0"/>
              <a:t>Drugs often cause harm to the liver because this is where drugs are broken down.</a:t>
            </a:r>
            <a:endParaRPr lang="en-GB" sz="3200" dirty="0"/>
          </a:p>
        </p:txBody>
      </p:sp>
      <p:pic>
        <p:nvPicPr>
          <p:cNvPr id="1028" name="Picture 4" descr="Image result for friday night drunk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1"/>
          <a:stretch/>
        </p:blipFill>
        <p:spPr bwMode="auto">
          <a:xfrm>
            <a:off x="345887" y="2434442"/>
            <a:ext cx="6329624" cy="394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liver cirrhosi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" b="3852"/>
          <a:stretch/>
        </p:blipFill>
        <p:spPr bwMode="auto">
          <a:xfrm>
            <a:off x="6887689" y="2434442"/>
            <a:ext cx="5031042" cy="34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46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572" y="94185"/>
            <a:ext cx="117715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Recreational drugs – Drugs that people use because they enjoy their affects.</a:t>
            </a:r>
          </a:p>
          <a:p>
            <a:endParaRPr lang="en-GB" sz="3200" dirty="0"/>
          </a:p>
          <a:p>
            <a:r>
              <a:rPr lang="en-GB" sz="3200" dirty="0" smtClean="0"/>
              <a:t>They can be legal, e.g. caffeine, nicotine, alcohol.</a:t>
            </a:r>
          </a:p>
          <a:p>
            <a:endParaRPr lang="en-GB" sz="3200" dirty="0"/>
          </a:p>
          <a:p>
            <a:r>
              <a:rPr lang="en-GB" sz="3200" dirty="0" smtClean="0"/>
              <a:t>Or they can be illegal, e.g. cannabis, ecstasy, cocaine, heroine.</a:t>
            </a:r>
            <a:endParaRPr lang="en-GB" sz="3200" dirty="0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039" y="3193948"/>
            <a:ext cx="6194961" cy="366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coff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02276"/>
            <a:ext cx="5213268" cy="366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20 b&amp;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3" t="3434" r="24294" b="3060"/>
          <a:stretch/>
        </p:blipFill>
        <p:spPr bwMode="auto">
          <a:xfrm>
            <a:off x="4088690" y="3193948"/>
            <a:ext cx="1996800" cy="367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60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214" y="290456"/>
            <a:ext cx="11553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Why might some drugs be illegal (against the law)?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756" y="1140031"/>
            <a:ext cx="1178032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Some drugs are illegal because their side-affects are very harmful.</a:t>
            </a:r>
          </a:p>
          <a:p>
            <a:endParaRPr lang="en-GB" sz="3200" dirty="0"/>
          </a:p>
          <a:p>
            <a:r>
              <a:rPr lang="en-GB" sz="3200" dirty="0" smtClean="0"/>
              <a:t>For example, </a:t>
            </a:r>
          </a:p>
          <a:p>
            <a:endParaRPr lang="en-GB" sz="3200" dirty="0"/>
          </a:p>
          <a:p>
            <a:r>
              <a:rPr lang="en-GB" sz="3200" dirty="0" smtClean="0"/>
              <a:t>Cannabis causes memory loss and </a:t>
            </a:r>
            <a:r>
              <a:rPr lang="en-GB" sz="3200" b="1" u="sng" dirty="0" smtClean="0"/>
              <a:t>mental illness</a:t>
            </a:r>
          </a:p>
          <a:p>
            <a:r>
              <a:rPr lang="en-GB" sz="3200" dirty="0" smtClean="0"/>
              <a:t>Ecstasy causes </a:t>
            </a:r>
            <a:r>
              <a:rPr lang="en-GB" sz="3200" b="1" u="sng" dirty="0" smtClean="0"/>
              <a:t>mental illness</a:t>
            </a:r>
          </a:p>
          <a:p>
            <a:r>
              <a:rPr lang="en-GB" sz="3200" dirty="0" smtClean="0"/>
              <a:t>Cocaine is addictive and cause heart problems</a:t>
            </a:r>
          </a:p>
          <a:p>
            <a:r>
              <a:rPr lang="en-GB" sz="3200" dirty="0" smtClean="0"/>
              <a:t>Heroin is very addictive, very easy to overdose, slows breathing.</a:t>
            </a:r>
          </a:p>
          <a:p>
            <a:endParaRPr lang="en-GB" sz="3200" dirty="0"/>
          </a:p>
          <a:p>
            <a:r>
              <a:rPr lang="en-GB" sz="3200" dirty="0" smtClean="0"/>
              <a:t>Drug misuse can seriously affect your life and your family.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738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130" y="237506"/>
            <a:ext cx="117446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 smtClean="0"/>
              <a:t>Stimulant</a:t>
            </a:r>
            <a:r>
              <a:rPr lang="en-GB" sz="3600" dirty="0" smtClean="0"/>
              <a:t> – a substance that speeds up nerve impulses and decreases reaction times.</a:t>
            </a:r>
          </a:p>
          <a:p>
            <a:endParaRPr lang="en-GB" sz="3600" dirty="0"/>
          </a:p>
          <a:p>
            <a:r>
              <a:rPr lang="en-GB" sz="3600" dirty="0" smtClean="0"/>
              <a:t>Examples – caffeine, nicotine and cocaine.</a:t>
            </a:r>
          </a:p>
          <a:p>
            <a:endParaRPr lang="en-GB" sz="3600" dirty="0"/>
          </a:p>
          <a:p>
            <a:r>
              <a:rPr lang="en-GB" sz="3600" u="sng" dirty="0" smtClean="0"/>
              <a:t>Depressant</a:t>
            </a:r>
            <a:r>
              <a:rPr lang="en-GB" sz="3600" dirty="0" smtClean="0"/>
              <a:t> – a substance that slows down nerve impulses and increases reaction times.</a:t>
            </a:r>
          </a:p>
          <a:p>
            <a:endParaRPr lang="en-GB" sz="3600" dirty="0"/>
          </a:p>
          <a:p>
            <a:r>
              <a:rPr lang="en-GB" sz="3600" dirty="0" smtClean="0"/>
              <a:t>Examples – alcohol, heroin, solvents.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6943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68" y="216601"/>
            <a:ext cx="11849913" cy="3559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138" y="4964422"/>
            <a:ext cx="1153687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 smtClean="0">
                <a:solidFill>
                  <a:srgbClr val="FF0000"/>
                </a:solidFill>
              </a:rPr>
              <a:t>Read do not copy</a:t>
            </a:r>
            <a:endParaRPr lang="en-GB" sz="115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568" y="4280850"/>
            <a:ext cx="11424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00FF"/>
                </a:solidFill>
              </a:rPr>
              <a:t>How does alcohol affect a persons ability to drive safely?</a:t>
            </a:r>
            <a:endParaRPr lang="en-GB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77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563</Words>
  <Application>Microsoft Office PowerPoint</Application>
  <PresentationFormat>Widescreen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Everyone, write this information down in the back of your book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Tomkins</dc:creator>
  <cp:lastModifiedBy>M Tomkins</cp:lastModifiedBy>
  <cp:revision>50</cp:revision>
  <dcterms:created xsi:type="dcterms:W3CDTF">2018-06-27T10:37:59Z</dcterms:created>
  <dcterms:modified xsi:type="dcterms:W3CDTF">2019-04-02T12:50:08Z</dcterms:modified>
</cp:coreProperties>
</file>