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306" r:id="rId3"/>
    <p:sldId id="296" r:id="rId4"/>
    <p:sldId id="314" r:id="rId5"/>
    <p:sldId id="307" r:id="rId6"/>
    <p:sldId id="308" r:id="rId7"/>
    <p:sldId id="315" r:id="rId8"/>
    <p:sldId id="309" r:id="rId9"/>
    <p:sldId id="310" r:id="rId10"/>
    <p:sldId id="317" r:id="rId11"/>
    <p:sldId id="318" r:id="rId12"/>
    <p:sldId id="319" r:id="rId13"/>
    <p:sldId id="323" r:id="rId14"/>
    <p:sldId id="320" r:id="rId15"/>
    <p:sldId id="321" r:id="rId16"/>
    <p:sldId id="322" r:id="rId17"/>
    <p:sldId id="324" r:id="rId18"/>
    <p:sldId id="312" r:id="rId19"/>
    <p:sldId id="313" r:id="rId20"/>
    <p:sldId id="325" r:id="rId21"/>
    <p:sldId id="304" r:id="rId22"/>
    <p:sldId id="305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306"/>
            <p14:sldId id="296"/>
            <p14:sldId id="314"/>
            <p14:sldId id="307"/>
            <p14:sldId id="308"/>
            <p14:sldId id="315"/>
            <p14:sldId id="309"/>
            <p14:sldId id="310"/>
            <p14:sldId id="317"/>
            <p14:sldId id="318"/>
            <p14:sldId id="319"/>
            <p14:sldId id="323"/>
            <p14:sldId id="320"/>
            <p14:sldId id="321"/>
            <p14:sldId id="322"/>
            <p14:sldId id="324"/>
            <p14:sldId id="312"/>
            <p14:sldId id="313"/>
            <p14:sldId id="325"/>
            <p14:sldId id="304"/>
            <p14:sldId id="305"/>
            <p14:sldId id="29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2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B368-D47A-42DF-A253-81741E2D8BE3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F676-B4F1-4F62-BF95-1AD296C85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9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E2E49A-E2C5-4AFD-8C32-77BD66260AD6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3BF7500-81A4-49C0-93E4-ABBB49F3E654}" type="slidenum">
              <a:rPr lang="en-GB" altLang="en-US" sz="1200"/>
              <a:pPr algn="r"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8F88B7A-9CA6-4A2E-962F-EB0EADFD2308}" type="slidenum">
              <a:rPr lang="en-GB" altLang="en-US" sz="1200"/>
              <a:pPr algn="r"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8F88B7A-9CA6-4A2E-962F-EB0EADFD2308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7126952-EE16-4473-9284-2C6EB6DE760A}" type="slidenum">
              <a:rPr lang="en-GB" altLang="en-US" sz="1200"/>
              <a:pPr algn="r"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D0248A-B521-4893-9B6A-BA6B064DFC3E}" type="slidenum">
              <a:rPr lang="en-GB" altLang="en-US" sz="1200"/>
              <a:pPr algn="r"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B554C2E-C650-4944-A99A-871A2C51BEB9}" type="slidenum">
              <a:rPr lang="en-GB" altLang="en-US" sz="1200"/>
              <a:pPr algn="r"/>
              <a:t>16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335/page/30/mode/dps?modal=/player/animation/id/35014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3154" y="766783"/>
            <a:ext cx="1192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latin typeface="+mj-lt"/>
              </a:rPr>
              <a:t>8Bd Fertilisation and dispersal</a:t>
            </a:r>
            <a:endParaRPr lang="en-GB" sz="60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0172" y="-72186"/>
            <a:ext cx="5992604" cy="945712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5400" u="sng">
                <a:solidFill>
                  <a:schemeClr val="tx1"/>
                </a:solidFill>
              </a:rPr>
              <a:pPr algn="ctr"/>
              <a:t>16 December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u="sng" dirty="0" smtClean="0">
                <a:solidFill>
                  <a:schemeClr val="tx1"/>
                </a:solidFill>
              </a:rPr>
              <a:t>C/W</a:t>
            </a:r>
            <a:endParaRPr lang="en-GB" sz="5400" u="sng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3128" y="1672883"/>
            <a:ext cx="7112541" cy="1323439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Name the </a:t>
            </a:r>
            <a:r>
              <a:rPr lang="en-GB" sz="4000" b="1" dirty="0" smtClean="0">
                <a:solidFill>
                  <a:srgbClr val="92D050"/>
                </a:solidFill>
              </a:rPr>
              <a:t>male and female parts of the flower from last lesson</a:t>
            </a:r>
            <a:r>
              <a:rPr lang="en-GB" sz="4000" b="1" dirty="0" smtClean="0">
                <a:solidFill>
                  <a:srgbClr val="92D050"/>
                </a:solidFill>
              </a:rPr>
              <a:t>.</a:t>
            </a:r>
            <a:endParaRPr lang="en-GB" sz="4000" b="1" dirty="0">
              <a:solidFill>
                <a:srgbClr val="92D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58" y="1659290"/>
            <a:ext cx="4216793" cy="26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55179" y="4118174"/>
            <a:ext cx="5498662" cy="2062296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What do </a:t>
            </a:r>
            <a:r>
              <a:rPr lang="en-GB" sz="4267" b="1" dirty="0" smtClean="0">
                <a:solidFill>
                  <a:srgbClr val="FFFF00"/>
                </a:solidFill>
              </a:rPr>
              <a:t>you think happens after pollination?</a:t>
            </a:r>
            <a:endParaRPr lang="en-GB" sz="4267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7" y="3050430"/>
            <a:ext cx="5147545" cy="3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idx="1"/>
          </p:nvPr>
        </p:nvSpPr>
        <p:spPr>
          <a:xfrm>
            <a:off x="7152118" y="1017334"/>
            <a:ext cx="4512567" cy="2952750"/>
          </a:xfrm>
        </p:spPr>
        <p:txBody>
          <a:bodyPr/>
          <a:lstStyle/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Wind dispersal</a:t>
            </a:r>
          </a:p>
          <a:p>
            <a:pPr marL="0" indent="0"/>
            <a:endParaRPr lang="en-GB" altLang="en-US" sz="1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fluffy heads of the seeds help them float on the wind.</a:t>
            </a:r>
          </a:p>
        </p:txBody>
      </p:sp>
      <p:sp>
        <p:nvSpPr>
          <p:cNvPr id="70661" name="Rectangle 2"/>
          <p:cNvSpPr>
            <a:spLocks noChangeArrowheads="1"/>
          </p:cNvSpPr>
          <p:nvPr/>
        </p:nvSpPr>
        <p:spPr bwMode="auto">
          <a:xfrm>
            <a:off x="622300" y="404664"/>
            <a:ext cx="8296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How does this plant disperse its seeds?</a:t>
            </a:r>
          </a:p>
        </p:txBody>
      </p:sp>
      <p:pic>
        <p:nvPicPr>
          <p:cNvPr id="70667" name="Picture 11" descr="8B_p_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0" y="1412777"/>
            <a:ext cx="6434667" cy="32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8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9811" name="Content Placeholder 5"/>
          <p:cNvSpPr>
            <a:spLocks noGrp="1"/>
          </p:cNvSpPr>
          <p:nvPr>
            <p:ph idx="4294967295"/>
          </p:nvPr>
        </p:nvSpPr>
        <p:spPr>
          <a:xfrm>
            <a:off x="6239933" y="906980"/>
            <a:ext cx="5952067" cy="302418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Animal dispersal</a:t>
            </a:r>
          </a:p>
          <a:p>
            <a:pPr marL="0" indent="0"/>
            <a:endParaRPr lang="en-GB" altLang="en-US" sz="1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Animals eat the fruit and then pass the seeds out in their faeces away from the parent tree.</a:t>
            </a:r>
          </a:p>
        </p:txBody>
      </p:sp>
      <p:sp>
        <p:nvSpPr>
          <p:cNvPr id="119813" name="Rectangle 2"/>
          <p:cNvSpPr>
            <a:spLocks noChangeArrowheads="1"/>
          </p:cNvSpPr>
          <p:nvPr/>
        </p:nvSpPr>
        <p:spPr bwMode="auto">
          <a:xfrm>
            <a:off x="574941" y="260649"/>
            <a:ext cx="7488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How does this plant disperse its seeds?</a:t>
            </a:r>
          </a:p>
        </p:txBody>
      </p:sp>
      <p:pic>
        <p:nvPicPr>
          <p:cNvPr id="119816" name="Picture 8" descr="8B_p_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906979"/>
            <a:ext cx="5571067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9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1859" name="Content Placeholder 5"/>
          <p:cNvSpPr>
            <a:spLocks noGrp="1"/>
          </p:cNvSpPr>
          <p:nvPr>
            <p:ph idx="4294967295"/>
          </p:nvPr>
        </p:nvSpPr>
        <p:spPr>
          <a:xfrm>
            <a:off x="5615946" y="1140272"/>
            <a:ext cx="5469467" cy="2376487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Animal dispersal</a:t>
            </a:r>
          </a:p>
          <a:p>
            <a:pPr marL="0" indent="0"/>
            <a:endParaRPr lang="en-GB" altLang="en-US" dirty="0"/>
          </a:p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Animals eat the fruit and then pass the seeds out in their faeces.</a:t>
            </a:r>
          </a:p>
        </p:txBody>
      </p:sp>
      <p:sp>
        <p:nvSpPr>
          <p:cNvPr id="121861" name="Rectangle 2"/>
          <p:cNvSpPr>
            <a:spLocks noChangeArrowheads="1"/>
          </p:cNvSpPr>
          <p:nvPr/>
        </p:nvSpPr>
        <p:spPr bwMode="auto">
          <a:xfrm>
            <a:off x="622300" y="404664"/>
            <a:ext cx="8296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How does this plant disperse its seeds?</a:t>
            </a:r>
          </a:p>
        </p:txBody>
      </p:sp>
      <p:pic>
        <p:nvPicPr>
          <p:cNvPr id="121864" name="Picture 8" descr="8B_p_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268761"/>
            <a:ext cx="4512501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2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1859" name="Content Placeholder 5"/>
          <p:cNvSpPr>
            <a:spLocks noGrp="1"/>
          </p:cNvSpPr>
          <p:nvPr>
            <p:ph idx="4294967295"/>
          </p:nvPr>
        </p:nvSpPr>
        <p:spPr>
          <a:xfrm>
            <a:off x="5615946" y="1877815"/>
            <a:ext cx="5469467" cy="2376487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Water </a:t>
            </a:r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dispersal</a:t>
            </a:r>
          </a:p>
          <a:p>
            <a:pPr marL="0" indent="0"/>
            <a:endParaRPr lang="en-GB" altLang="en-US" dirty="0"/>
          </a:p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coconut fruit is very light and floats on the water.</a:t>
            </a:r>
            <a:endParaRPr lang="en-GB" altLang="en-US" sz="4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1861" name="Rectangle 2"/>
          <p:cNvSpPr>
            <a:spLocks noChangeArrowheads="1"/>
          </p:cNvSpPr>
          <p:nvPr/>
        </p:nvSpPr>
        <p:spPr bwMode="auto">
          <a:xfrm>
            <a:off x="622300" y="404664"/>
            <a:ext cx="8296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How does this plant disperse its seeds?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12619"/>
            <a:ext cx="4419908" cy="31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7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3907" name="Content Placeholder 5"/>
          <p:cNvSpPr>
            <a:spLocks noGrp="1"/>
          </p:cNvSpPr>
          <p:nvPr>
            <p:ph idx="4294967295"/>
          </p:nvPr>
        </p:nvSpPr>
        <p:spPr>
          <a:xfrm>
            <a:off x="6096000" y="1268761"/>
            <a:ext cx="5757333" cy="2376487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Animal dispersal</a:t>
            </a:r>
          </a:p>
          <a:p>
            <a:pPr marL="0" indent="0"/>
            <a:endParaRPr lang="en-GB" altLang="en-US" sz="1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hooks on the seeds attach to fur on an animal and are carried away</a:t>
            </a:r>
            <a:r>
              <a:rPr lang="en-GB" alt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335360" y="260648"/>
            <a:ext cx="8296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How does this plant disperse its seeds?</a:t>
            </a:r>
          </a:p>
        </p:txBody>
      </p:sp>
      <p:pic>
        <p:nvPicPr>
          <p:cNvPr id="123912" name="Picture 8" descr="8B_p_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999636"/>
            <a:ext cx="5135464" cy="47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8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5955" name="Content Placeholder 5"/>
          <p:cNvSpPr>
            <a:spLocks noGrp="1"/>
          </p:cNvSpPr>
          <p:nvPr>
            <p:ph idx="4294967295"/>
          </p:nvPr>
        </p:nvSpPr>
        <p:spPr>
          <a:xfrm>
            <a:off x="4858635" y="1196753"/>
            <a:ext cx="6998005" cy="3455987"/>
          </a:xfrm>
        </p:spPr>
        <p:txBody>
          <a:bodyPr/>
          <a:lstStyle/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Animal dispersal</a:t>
            </a:r>
          </a:p>
          <a:p>
            <a:pPr marL="0" indent="0"/>
            <a:endParaRPr lang="en-GB" altLang="en-US" sz="11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Animals collect the seeds and take them away from the tree to eat them. However some are dropped or forgotten.</a:t>
            </a:r>
          </a:p>
        </p:txBody>
      </p:sp>
      <p:sp>
        <p:nvSpPr>
          <p:cNvPr id="125956" name="Rectangle 2"/>
          <p:cNvSpPr>
            <a:spLocks noChangeArrowheads="1"/>
          </p:cNvSpPr>
          <p:nvPr/>
        </p:nvSpPr>
        <p:spPr bwMode="auto">
          <a:xfrm>
            <a:off x="335360" y="260648"/>
            <a:ext cx="8296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How does this plant disperse its seeds?</a:t>
            </a:r>
          </a:p>
        </p:txBody>
      </p:sp>
      <p:pic>
        <p:nvPicPr>
          <p:cNvPr id="125960" name="Picture 8" descr="8B_p_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1" y="1196752"/>
            <a:ext cx="4569884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0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8003" name="Content Placeholder 5"/>
          <p:cNvSpPr>
            <a:spLocks noGrp="1"/>
          </p:cNvSpPr>
          <p:nvPr>
            <p:ph idx="4294967295"/>
          </p:nvPr>
        </p:nvSpPr>
        <p:spPr>
          <a:xfrm>
            <a:off x="5674255" y="1340769"/>
            <a:ext cx="5757333" cy="3455987"/>
          </a:xfrm>
        </p:spPr>
        <p:txBody>
          <a:bodyPr/>
          <a:lstStyle/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Wind dispersal</a:t>
            </a:r>
          </a:p>
          <a:p>
            <a:pPr marL="0" indent="0"/>
            <a:endParaRPr lang="en-GB" altLang="en-US" sz="1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en-GB" alt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wind shakes the poppy head and the seeds rattle out.</a:t>
            </a:r>
          </a:p>
        </p:txBody>
      </p:sp>
      <p:sp>
        <p:nvSpPr>
          <p:cNvPr id="128004" name="Rectangle 2"/>
          <p:cNvSpPr>
            <a:spLocks noChangeArrowheads="1"/>
          </p:cNvSpPr>
          <p:nvPr/>
        </p:nvSpPr>
        <p:spPr bwMode="auto">
          <a:xfrm>
            <a:off x="143339" y="260648"/>
            <a:ext cx="8296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How does this plant disperse its seeds?</a:t>
            </a:r>
          </a:p>
        </p:txBody>
      </p:sp>
      <p:pic>
        <p:nvPicPr>
          <p:cNvPr id="128008" name="Picture 8" descr="8B_p_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4" y="1340768"/>
            <a:ext cx="3776133" cy="42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76728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4000" dirty="0">
                <a:solidFill>
                  <a:prstClr val="white"/>
                </a:solidFill>
              </a:rPr>
              <a:t>Answer questions 1,2 and 4 on worksheet 8Bd-1 </a:t>
            </a:r>
            <a:endParaRPr lang="en-GB" sz="4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4579" y="3244334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Answer questions 1,2 and 4 on worksheet 8Bd-1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064" y="809892"/>
            <a:ext cx="10999871" cy="707886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Complete the questions on your worksheet (8Bd-1 )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+mn-lt"/>
              </a:rPr>
              <a:t>Practical</a:t>
            </a:r>
            <a:endParaRPr lang="en-GB" sz="4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Use worksheet 8Bd – Spinners 1 to investigate how </a:t>
            </a:r>
            <a:r>
              <a:rPr lang="en-GB" sz="4000" dirty="0"/>
              <a:t>the lengths of the wings on a spinner affect the time it takes to fall.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8" y="4050229"/>
            <a:ext cx="9591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8" y="1649001"/>
            <a:ext cx="1172094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  Use worksheet 8Bd-10 to evaluate seed dispersal.</a:t>
            </a:r>
          </a:p>
          <a:p>
            <a:pPr marL="179388" lvl="1" indent="0">
              <a:spcBef>
                <a:spcPct val="40000"/>
              </a:spcBef>
              <a:buNone/>
            </a:pPr>
            <a:r>
              <a:rPr lang="en-GB" sz="3600" dirty="0" smtClean="0"/>
              <a:t>This sheet enables you to :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sz="3600" dirty="0"/>
              <a:t>D</a:t>
            </a:r>
            <a:r>
              <a:rPr lang="en-GB" sz="3600" dirty="0" smtClean="0"/>
              <a:t>iscuss evaluation of  </a:t>
            </a:r>
            <a:r>
              <a:rPr lang="en-US" altLang="en-US" sz="3600" dirty="0" smtClean="0"/>
              <a:t>different </a:t>
            </a:r>
            <a:r>
              <a:rPr lang="en-US" altLang="en-US" sz="3600" dirty="0"/>
              <a:t>methods of seed dispersal.</a:t>
            </a:r>
          </a:p>
          <a:p>
            <a:pPr marL="538163" lvl="1" indent="-358775">
              <a:spcBef>
                <a:spcPct val="40000"/>
              </a:spcBef>
            </a:pPr>
            <a:r>
              <a:rPr lang="en-US" altLang="en-US" sz="3600" dirty="0"/>
              <a:t>Describe the importance of </a:t>
            </a:r>
            <a:r>
              <a:rPr lang="en-US" altLang="en-US" sz="3600" dirty="0" smtClean="0"/>
              <a:t>hybridisation </a:t>
            </a:r>
            <a:r>
              <a:rPr lang="en-US" altLang="en-US" sz="3600" dirty="0"/>
              <a:t>in plant breeding.</a:t>
            </a:r>
            <a:endParaRPr lang="en-GB" altLang="en-US" sz="3600" dirty="0"/>
          </a:p>
          <a:p>
            <a:pPr marL="538163" lvl="1" indent="-358775">
              <a:spcBef>
                <a:spcPct val="40000"/>
              </a:spcBef>
            </a:pPr>
            <a:r>
              <a:rPr lang="en-US" altLang="en-US" sz="3600" dirty="0"/>
              <a:t>Explain the production of seedless fruits </a:t>
            </a:r>
            <a:r>
              <a:rPr lang="en-US" altLang="en-US" sz="3600" dirty="0" smtClean="0"/>
              <a:t>(</a:t>
            </a:r>
            <a:r>
              <a:rPr lang="en-US" altLang="en-US" sz="3600" dirty="0"/>
              <a:t>e.g. watermelons) using hybridisation.</a:t>
            </a:r>
            <a:endParaRPr lang="en-GB" altLang="en-US" sz="3600" dirty="0"/>
          </a:p>
          <a:p>
            <a:pPr marL="0" indent="0">
              <a:buNone/>
            </a:pPr>
            <a:r>
              <a:rPr lang="en-GB" sz="3600" dirty="0" smtClean="0"/>
              <a:t> 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8" y="648876"/>
            <a:ext cx="9715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happens after pollination?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https://www.activeteachonline.com/product/view/id/335/page/30/mode/dps?modal=/</a:t>
            </a:r>
            <a:r>
              <a:rPr lang="en-GB" dirty="0" smtClean="0">
                <a:hlinkClick r:id="rId2"/>
              </a:rPr>
              <a:t>player/animation/id/350144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4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+mn-lt"/>
              </a:rPr>
              <a:t>Homework</a:t>
            </a:r>
            <a:endParaRPr lang="en-GB" sz="4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Use worksheet 8Bd-7 Making and dispersing seeds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7" y="3088327"/>
            <a:ext cx="9534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6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4418" y="-573026"/>
            <a:ext cx="10515600" cy="180805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u="sng" dirty="0" smtClean="0">
                <a:latin typeface="Arial" charset="0"/>
              </a:rPr>
              <a:t>Objectives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796" y="750001"/>
            <a:ext cx="12077204" cy="4321175"/>
          </a:xfrm>
        </p:spPr>
        <p:txBody>
          <a:bodyPr>
            <a:noAutofit/>
          </a:bodyPr>
          <a:lstStyle/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3600" dirty="0" smtClean="0"/>
              <a:t>Identify different structures within a seed.</a:t>
            </a:r>
            <a:r>
              <a:rPr lang="en-GB" altLang="en-US" sz="3600" dirty="0" smtClean="0"/>
              <a:t> </a:t>
            </a: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3600" dirty="0" smtClean="0"/>
              <a:t>Identify different kinds of fruits and describe how they disperse seeds.</a:t>
            </a:r>
            <a:r>
              <a:rPr lang="en-GB" altLang="en-US" sz="3600" dirty="0" smtClean="0"/>
              <a:t> </a:t>
            </a: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3600" dirty="0" smtClean="0"/>
              <a:t>Describe the events that occur after pollination leading to fertilisation.</a:t>
            </a:r>
            <a:r>
              <a:rPr lang="en-GB" altLang="en-US" sz="3600" dirty="0" smtClean="0"/>
              <a:t> </a:t>
            </a: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3600" dirty="0" smtClean="0"/>
              <a:t>Describe how the fusing of male and female gametes, and their nuclei, during fertilisation form a fertilised egg cell (or zygote</a:t>
            </a:r>
            <a:r>
              <a:rPr lang="en-US" altLang="en-US" sz="3600" dirty="0" smtClean="0"/>
              <a:t>).</a:t>
            </a:r>
            <a:endParaRPr lang="en-GB" altLang="en-US" sz="3600" dirty="0" smtClean="0"/>
          </a:p>
        </p:txBody>
      </p:sp>
      <p:sp>
        <p:nvSpPr>
          <p:cNvPr id="104452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546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072" y="0"/>
            <a:ext cx="10515600" cy="6799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u="sng" dirty="0" smtClean="0">
                <a:latin typeface="+mn-lt"/>
              </a:rPr>
              <a:t>Objectives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8355" y="787772"/>
            <a:ext cx="11595292" cy="5479514"/>
          </a:xfrm>
        </p:spPr>
        <p:txBody>
          <a:bodyPr>
            <a:normAutofit fontScale="62500" lnSpcReduction="20000"/>
          </a:bodyPr>
          <a:lstStyle/>
          <a:p>
            <a:pPr marL="538163" lvl="1" indent="-358775">
              <a:spcBef>
                <a:spcPct val="40000"/>
              </a:spcBef>
            </a:pPr>
            <a:r>
              <a:rPr lang="en-US" altLang="en-US" sz="6600" dirty="0"/>
              <a:t>Describe how a fertilised egg cell grows into an embryo.</a:t>
            </a:r>
            <a:r>
              <a:rPr lang="en-GB" altLang="en-US" sz="6600" dirty="0"/>
              <a:t> </a:t>
            </a:r>
          </a:p>
          <a:p>
            <a:pPr marL="538163" lvl="1" indent="-358775">
              <a:spcBef>
                <a:spcPct val="40000"/>
              </a:spcBef>
            </a:pPr>
            <a:r>
              <a:rPr lang="en-US" altLang="en-US" sz="6400" dirty="0" smtClean="0"/>
              <a:t>Explain </a:t>
            </a:r>
            <a:r>
              <a:rPr lang="en-US" altLang="en-US" sz="6400" dirty="0" smtClean="0"/>
              <a:t>the functions of the different parts of a seed.</a:t>
            </a:r>
            <a:r>
              <a:rPr lang="en-GB" altLang="en-US" sz="6400" dirty="0" smtClean="0"/>
              <a:t> </a:t>
            </a:r>
            <a:endParaRPr lang="en-GB" altLang="en-US" sz="6400" dirty="0" smtClean="0">
              <a:solidFill>
                <a:srgbClr val="934C74"/>
              </a:solidFill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US" altLang="en-US" sz="6400" dirty="0" smtClean="0"/>
              <a:t>Explain the importance of seed dispersal.</a:t>
            </a:r>
            <a:r>
              <a:rPr lang="en-GB" altLang="en-US" sz="6400" dirty="0" smtClean="0"/>
              <a:t> </a:t>
            </a:r>
          </a:p>
          <a:p>
            <a:pPr marL="538163" lvl="1" indent="-358775">
              <a:spcBef>
                <a:spcPct val="40000"/>
              </a:spcBef>
            </a:pPr>
            <a:r>
              <a:rPr lang="en-US" altLang="en-US" sz="6400" dirty="0" smtClean="0"/>
              <a:t>Evaluate different methods of seed dispersal</a:t>
            </a:r>
            <a:r>
              <a:rPr lang="en-US" altLang="en-US" sz="6400" dirty="0" smtClean="0"/>
              <a:t>.</a:t>
            </a:r>
          </a:p>
          <a:p>
            <a:pPr marL="538163" lvl="1" indent="-358775">
              <a:spcBef>
                <a:spcPct val="40000"/>
              </a:spcBef>
            </a:pPr>
            <a:r>
              <a:rPr lang="en-US" altLang="en-US" sz="6400" dirty="0"/>
              <a:t>Describe the importance of </a:t>
            </a:r>
            <a:r>
              <a:rPr lang="en-US" altLang="en-US" sz="6400" dirty="0" smtClean="0"/>
              <a:t>hybridization </a:t>
            </a:r>
            <a:r>
              <a:rPr lang="en-US" altLang="en-US" sz="6400" dirty="0"/>
              <a:t>in plant breeding.</a:t>
            </a:r>
            <a:endParaRPr lang="en-GB" altLang="en-US" sz="6400" dirty="0"/>
          </a:p>
          <a:p>
            <a:pPr marL="538163" lvl="1" indent="-358775">
              <a:spcBef>
                <a:spcPct val="40000"/>
              </a:spcBef>
            </a:pPr>
            <a:r>
              <a:rPr lang="en-US" altLang="en-US" sz="6400" dirty="0"/>
              <a:t>Explain the production of seedless fruits </a:t>
            </a:r>
            <a:br>
              <a:rPr lang="en-US" altLang="en-US" sz="6400" dirty="0"/>
            </a:br>
            <a:r>
              <a:rPr lang="en-US" altLang="en-US" sz="6400" dirty="0"/>
              <a:t>(e.g. watermelons) using hybridisation.</a:t>
            </a:r>
            <a:endParaRPr lang="en-GB" altLang="en-US" sz="6400" dirty="0"/>
          </a:p>
          <a:p>
            <a:pPr marL="538163" lvl="1" indent="-358775">
              <a:spcBef>
                <a:spcPct val="40000"/>
              </a:spcBef>
            </a:pPr>
            <a:endParaRPr lang="en-GB" altLang="en-US" sz="3500" dirty="0" smtClean="0"/>
          </a:p>
        </p:txBody>
      </p:sp>
      <p:sp>
        <p:nvSpPr>
          <p:cNvPr id="105476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9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87" y="-306523"/>
            <a:ext cx="10515600" cy="1325563"/>
          </a:xfrm>
        </p:spPr>
        <p:txBody>
          <a:bodyPr/>
          <a:lstStyle/>
          <a:p>
            <a:r>
              <a:rPr lang="en-GB" sz="3600" u="sng" dirty="0" smtClean="0">
                <a:latin typeface="+mn-lt"/>
              </a:rPr>
              <a:t>Equipment</a:t>
            </a:r>
            <a:endParaRPr lang="en-GB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665020"/>
            <a:ext cx="11590317" cy="58070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dirty="0" smtClean="0"/>
              <a:t>graph paper</a:t>
            </a:r>
          </a:p>
          <a:p>
            <a:pPr marL="0" indent="0">
              <a:buNone/>
            </a:pPr>
            <a:r>
              <a:rPr lang="en-GB" sz="4000" dirty="0"/>
              <a:t>Worksheet </a:t>
            </a:r>
            <a:r>
              <a:rPr lang="en-GB" sz="4000" dirty="0" smtClean="0"/>
              <a:t>8Bd-1 Fertilisation and seed dispersal.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4000" dirty="0" smtClean="0"/>
              <a:t>Practical: 	piece </a:t>
            </a:r>
            <a:r>
              <a:rPr lang="en-GB" sz="4000" dirty="0"/>
              <a:t>of paper </a:t>
            </a:r>
            <a:r>
              <a:rPr lang="en-GB" sz="4000" dirty="0" smtClean="0"/>
              <a:t> </a:t>
            </a:r>
          </a:p>
          <a:p>
            <a:pPr marL="0" indent="0">
              <a:buNone/>
            </a:pPr>
            <a:r>
              <a:rPr lang="en-GB" sz="4000" dirty="0" smtClean="0"/>
              <a:t>		ruler </a:t>
            </a:r>
          </a:p>
          <a:p>
            <a:pPr marL="0" indent="0">
              <a:buNone/>
            </a:pPr>
            <a:r>
              <a:rPr lang="en-GB" sz="4000" dirty="0" smtClean="0"/>
              <a:t>		scissors </a:t>
            </a:r>
          </a:p>
          <a:p>
            <a:pPr marL="0" indent="0">
              <a:buNone/>
            </a:pPr>
            <a:r>
              <a:rPr lang="en-GB" sz="4000" dirty="0" smtClean="0"/>
              <a:t>		2 </a:t>
            </a:r>
            <a:r>
              <a:rPr lang="en-GB" sz="4000" dirty="0"/>
              <a:t>paper clips or </a:t>
            </a:r>
            <a:r>
              <a:rPr lang="en-GB" sz="4000" dirty="0" smtClean="0"/>
              <a:t>staples </a:t>
            </a:r>
          </a:p>
          <a:p>
            <a:pPr marL="0" indent="0">
              <a:buNone/>
            </a:pPr>
            <a:r>
              <a:rPr lang="en-GB" sz="4000" dirty="0" smtClean="0"/>
              <a:t>		stopwatch </a:t>
            </a:r>
          </a:p>
          <a:p>
            <a:pPr marL="0" indent="0">
              <a:buNone/>
            </a:pPr>
            <a:r>
              <a:rPr lang="en-GB" sz="4000" dirty="0" smtClean="0"/>
              <a:t>		Worksheet 8Bd-3 Spinners </a:t>
            </a:r>
            <a:r>
              <a:rPr lang="en-GB" sz="4000" dirty="0"/>
              <a:t>1</a:t>
            </a:r>
            <a:endParaRPr lang="en-GB" sz="4000" dirty="0" smtClean="0"/>
          </a:p>
          <a:p>
            <a:pPr marL="0" indent="0">
              <a:buNone/>
            </a:pPr>
            <a:endParaRPr lang="en-GB" sz="1300" dirty="0" smtClean="0"/>
          </a:p>
          <a:p>
            <a:pPr marL="0" indent="0">
              <a:buNone/>
            </a:pPr>
            <a:r>
              <a:rPr lang="en-GB" sz="4000" dirty="0" smtClean="0"/>
              <a:t>For evaluation challenge - Worksheet </a:t>
            </a:r>
            <a:r>
              <a:rPr lang="en-GB" sz="4000" dirty="0"/>
              <a:t>8Bd-10 </a:t>
            </a:r>
            <a:r>
              <a:rPr lang="en-GB" sz="4000" dirty="0" smtClean="0"/>
              <a:t>Evaluating </a:t>
            </a:r>
            <a:r>
              <a:rPr lang="en-GB" sz="4000" dirty="0"/>
              <a:t>seed </a:t>
            </a:r>
            <a:r>
              <a:rPr lang="en-GB" sz="4000" dirty="0" smtClean="0"/>
              <a:t>dispersal.</a:t>
            </a:r>
          </a:p>
          <a:p>
            <a:pPr marL="0" indent="0">
              <a:buNone/>
            </a:pPr>
            <a:r>
              <a:rPr lang="en-GB" sz="4000" dirty="0" smtClean="0"/>
              <a:t>For homework – Worksheet 8Bd-7 Making and dispersing seeds.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304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46" y="2750195"/>
            <a:ext cx="4772201" cy="30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5002" y="241817"/>
            <a:ext cx="8621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If a pollen grain reaches a stigma of the same species it will grow a p____ t___.</a:t>
            </a:r>
          </a:p>
          <a:p>
            <a:r>
              <a:rPr lang="en-GB" sz="4000" dirty="0" smtClean="0"/>
              <a:t>The stigma makes a sugary solution which is a source of e_____ for the pollen tube to  grow down the style into the o____. Next the egg cell and the male g_____  from the pollen grain join together at </a:t>
            </a:r>
            <a:r>
              <a:rPr lang="en-GB" sz="4000" dirty="0" smtClean="0">
                <a:solidFill>
                  <a:srgbClr val="0000FF"/>
                </a:solidFill>
              </a:rPr>
              <a:t>FERTILISATION</a:t>
            </a:r>
            <a:r>
              <a:rPr lang="en-GB" sz="4000" dirty="0" smtClean="0"/>
              <a:t> and form a z_____.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78621" y="819401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o</a:t>
            </a:r>
            <a:r>
              <a:rPr lang="en-GB" sz="4000" dirty="0" err="1" smtClean="0">
                <a:solidFill>
                  <a:srgbClr val="FF0000"/>
                </a:solidFill>
              </a:rPr>
              <a:t>llen</a:t>
            </a:r>
            <a:r>
              <a:rPr lang="en-GB" sz="4000" dirty="0" smtClean="0">
                <a:solidFill>
                  <a:srgbClr val="FF0000"/>
                </a:solidFill>
              </a:rPr>
              <a:t>  </a:t>
            </a:r>
            <a:r>
              <a:rPr lang="en-GB" sz="4000" dirty="0" err="1" smtClean="0">
                <a:solidFill>
                  <a:srgbClr val="FF0000"/>
                </a:solidFill>
              </a:rPr>
              <a:t>ube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4494" y="2103864"/>
            <a:ext cx="123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</a:rPr>
              <a:t>nergy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915" y="3253845"/>
            <a:ext cx="1069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vary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0595" y="3909389"/>
            <a:ext cx="1513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</a:rPr>
              <a:t>amete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42" y="5172671"/>
            <a:ext cx="142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</a:rPr>
              <a:t>ygote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5242" y="203848"/>
            <a:ext cx="305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Copy and complete the passage</a:t>
            </a:r>
            <a:endParaRPr lang="en-GB" sz="4000" dirty="0">
              <a:solidFill>
                <a:srgbClr val="0000FF"/>
              </a:solidFill>
            </a:endParaRPr>
          </a:p>
        </p:txBody>
      </p:sp>
      <p:pic>
        <p:nvPicPr>
          <p:cNvPr id="16" name="Picture 12" descr="stick_figure_drawing_three_check_marks_300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77" y="957262"/>
            <a:ext cx="13239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942549"/>
              </p:ext>
            </p:extLst>
          </p:nvPr>
        </p:nvGraphicFramePr>
        <p:xfrm>
          <a:off x="271483" y="0"/>
          <a:ext cx="11591966" cy="1838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1966"/>
              </a:tblGrid>
              <a:tr h="361950">
                <a:tc>
                  <a:txBody>
                    <a:bodyPr/>
                    <a:lstStyle/>
                    <a:p>
                      <a:pPr algn="l" fontAlgn="t"/>
                      <a:r>
                        <a:rPr lang="en-GB" sz="4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 group of students carried out an experiment where they investigated how the concentration of a sugar solution affects the growth of pollen tubes.</a:t>
                      </a:r>
                      <a:endParaRPr lang="en-GB" sz="4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6698"/>
              </p:ext>
            </p:extLst>
          </p:nvPr>
        </p:nvGraphicFramePr>
        <p:xfrm>
          <a:off x="243335" y="1912256"/>
          <a:ext cx="5998688" cy="366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8688"/>
              </a:tblGrid>
              <a:tr h="361950">
                <a:tc>
                  <a:txBody>
                    <a:bodyPr/>
                    <a:lstStyle/>
                    <a:p>
                      <a:pPr algn="l" fontAlgn="t"/>
                      <a:r>
                        <a:rPr lang="en-GB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They put pollen grains in sugar solution of different concentrations and measured the lengths of the pollen tubes that grew in a certain time. </a:t>
                      </a:r>
                      <a:endParaRPr lang="en-GB" sz="4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94" y="1803028"/>
            <a:ext cx="6128106" cy="351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9" y="117630"/>
            <a:ext cx="5660572" cy="3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86590"/>
              </p:ext>
            </p:extLst>
          </p:nvPr>
        </p:nvGraphicFramePr>
        <p:xfrm>
          <a:off x="190005" y="213756"/>
          <a:ext cx="6139543" cy="3686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9543"/>
              </a:tblGrid>
              <a:tr h="776922">
                <a:tc>
                  <a:txBody>
                    <a:bodyPr/>
                    <a:lstStyle/>
                    <a:p>
                      <a:pPr algn="l" fontAlgn="t"/>
                      <a:r>
                        <a:rPr lang="en-GB" sz="4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Plot </a:t>
                      </a:r>
                      <a:r>
                        <a:rPr lang="en-GB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 graph of sugar solution concentration against average length of pollen tube.</a:t>
                      </a:r>
                      <a:endParaRPr lang="en-GB" sz="4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08906">
                <a:tc>
                  <a:txBody>
                    <a:bodyPr/>
                    <a:lstStyle/>
                    <a:p>
                      <a:pPr algn="l" fontAlgn="t"/>
                      <a:r>
                        <a:rPr lang="en-GB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4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88461">
                <a:tc>
                  <a:txBody>
                    <a:bodyPr/>
                    <a:lstStyle/>
                    <a:p>
                      <a:pPr algn="l" fontAlgn="t"/>
                      <a:r>
                        <a:rPr lang="en-GB" sz="4000" u="none" strike="noStrike" dirty="0">
                          <a:effectLst/>
                        </a:rPr>
                        <a:t> </a:t>
                      </a:r>
                      <a:endParaRPr lang="en-GB" sz="4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12" y="139329"/>
            <a:ext cx="10515600" cy="435133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sz="4000" dirty="0">
                <a:solidFill>
                  <a:srgbClr val="FF0000"/>
                </a:solidFill>
              </a:rPr>
              <a:t>One of the readings was anomalous.</a:t>
            </a:r>
          </a:p>
          <a:p>
            <a:pPr marL="0" indent="0" fontAlgn="t">
              <a:buNone/>
            </a:pPr>
            <a:r>
              <a:rPr lang="en-GB" sz="4000" dirty="0">
                <a:solidFill>
                  <a:srgbClr val="FF0000"/>
                </a:solidFill>
              </a:rPr>
              <a:t>a What does 'anomalous' mean?</a:t>
            </a:r>
          </a:p>
          <a:p>
            <a:pPr marL="0" indent="0" fontAlgn="t">
              <a:buNone/>
            </a:pPr>
            <a:r>
              <a:rPr lang="en-GB" sz="4000" dirty="0">
                <a:solidFill>
                  <a:srgbClr val="FF0000"/>
                </a:solidFill>
              </a:rPr>
              <a:t>b Which reading was anomalous?</a:t>
            </a:r>
          </a:p>
          <a:p>
            <a:pPr marL="0" indent="0" fontAlgn="t">
              <a:buNone/>
            </a:pPr>
            <a:r>
              <a:rPr lang="en-GB" sz="4000" dirty="0">
                <a:solidFill>
                  <a:srgbClr val="FF0000"/>
                </a:solidFill>
              </a:rPr>
              <a:t> </a:t>
            </a:r>
          </a:p>
          <a:p>
            <a:pPr marL="0" indent="0" fontAlgn="t">
              <a:buNone/>
            </a:pPr>
            <a:r>
              <a:rPr lang="en-GB" sz="4000" dirty="0">
                <a:solidFill>
                  <a:srgbClr val="FF0000"/>
                </a:solidFill>
              </a:rPr>
              <a:t>What conclusion can you draw from the graph?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327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The zygote splits into 2 by </a:t>
            </a:r>
            <a:r>
              <a:rPr lang="en-GB" sz="4000" u="sng" dirty="0" smtClean="0"/>
              <a:t>cell division </a:t>
            </a:r>
            <a:r>
              <a:rPr lang="en-GB" sz="4000" dirty="0" smtClean="0"/>
              <a:t>and the cells divide again and again to form an e______. </a:t>
            </a:r>
          </a:p>
          <a:p>
            <a:pPr marL="0" indent="0">
              <a:buNone/>
            </a:pPr>
            <a:r>
              <a:rPr lang="en-GB" sz="4000" dirty="0" smtClean="0"/>
              <a:t>The ovule becomes the s____ and inside the seed the embryo develops a tiny root and tiny shoot with a store of food.</a:t>
            </a:r>
            <a:endParaRPr lang="en-GB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43" y="2400794"/>
            <a:ext cx="10338157" cy="39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0102" y="486888"/>
            <a:ext cx="162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</a:rPr>
              <a:t>mbryo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0140" y="118289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</a:rPr>
              <a:t>eed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-16568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solidFill>
                  <a:srgbClr val="FF0000"/>
                </a:solidFill>
                <a:latin typeface="+mn-lt"/>
              </a:rPr>
              <a:t>Inside the seed</a:t>
            </a:r>
            <a:br>
              <a:rPr lang="en-GB" sz="4000" u="sng" dirty="0" smtClean="0">
                <a:solidFill>
                  <a:srgbClr val="FF0000"/>
                </a:solidFill>
                <a:latin typeface="+mn-lt"/>
              </a:rPr>
            </a:br>
            <a:r>
              <a:rPr lang="en-GB" sz="4000" u="sng" dirty="0" smtClean="0">
                <a:solidFill>
                  <a:srgbClr val="FF0000"/>
                </a:solidFill>
                <a:latin typeface="+mn-lt"/>
              </a:rPr>
              <a:t>there is: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" y="1423369"/>
            <a:ext cx="3763501" cy="226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6353" y="154383"/>
            <a:ext cx="8498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</a:rPr>
              <a:t>a </a:t>
            </a:r>
            <a:r>
              <a:rPr lang="en-GB" sz="3600" dirty="0" smtClean="0">
                <a:solidFill>
                  <a:srgbClr val="0000FF"/>
                </a:solidFill>
              </a:rPr>
              <a:t>tiny shoot</a:t>
            </a:r>
            <a:r>
              <a:rPr lang="en-GB" sz="3600" dirty="0" smtClean="0">
                <a:solidFill>
                  <a:srgbClr val="FF0000"/>
                </a:solidFill>
              </a:rPr>
              <a:t> which will eventually grow leaves,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</a:rPr>
              <a:t>a </a:t>
            </a:r>
            <a:r>
              <a:rPr lang="en-GB" sz="3600" dirty="0" smtClean="0">
                <a:solidFill>
                  <a:srgbClr val="0000FF"/>
                </a:solidFill>
              </a:rPr>
              <a:t>tiny root </a:t>
            </a:r>
            <a:r>
              <a:rPr lang="en-GB" sz="3600" dirty="0" smtClean="0">
                <a:solidFill>
                  <a:srgbClr val="FF0000"/>
                </a:solidFill>
              </a:rPr>
              <a:t>which absorbs water,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</a:rPr>
              <a:t>a </a:t>
            </a:r>
            <a:r>
              <a:rPr lang="en-GB" sz="3600" dirty="0" smtClean="0">
                <a:solidFill>
                  <a:srgbClr val="0000FF"/>
                </a:solidFill>
              </a:rPr>
              <a:t>food store </a:t>
            </a:r>
            <a:r>
              <a:rPr lang="en-GB" sz="3600" dirty="0" smtClean="0">
                <a:solidFill>
                  <a:srgbClr val="FF0000"/>
                </a:solidFill>
              </a:rPr>
              <a:t>which is the seed’s energy source,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</a:rPr>
              <a:t>a</a:t>
            </a:r>
            <a:r>
              <a:rPr lang="en-GB" sz="3600" dirty="0" smtClean="0">
                <a:solidFill>
                  <a:srgbClr val="FF0000"/>
                </a:solidFill>
              </a:rPr>
              <a:t> strong </a:t>
            </a:r>
            <a:r>
              <a:rPr lang="en-GB" sz="3600" dirty="0" smtClean="0">
                <a:solidFill>
                  <a:srgbClr val="0000FF"/>
                </a:solidFill>
              </a:rPr>
              <a:t>seed coat </a:t>
            </a:r>
            <a:r>
              <a:rPr lang="en-GB" sz="3600" dirty="0" smtClean="0">
                <a:solidFill>
                  <a:srgbClr val="FF0000"/>
                </a:solidFill>
              </a:rPr>
              <a:t>which protects the seed.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390" y="4677049"/>
            <a:ext cx="1094904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Answer questions 2 and 4 on worksheet 8Bd-1 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9" y="5516028"/>
            <a:ext cx="962025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636" y="3918857"/>
            <a:ext cx="1135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00FF"/>
                </a:solidFill>
              </a:rPr>
              <a:t>The ovary swells up and becomes the fruit around the seed.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-181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u="sng" dirty="0" smtClean="0">
                <a:latin typeface="+mn-lt"/>
              </a:rPr>
              <a:t>Seed dispersal</a:t>
            </a:r>
            <a:endParaRPr lang="en-GB" sz="4000" u="sng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679" y="914400"/>
            <a:ext cx="11809021" cy="5215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Fruits spread seeds away from thee parent plant, this is called </a:t>
            </a:r>
            <a:r>
              <a:rPr lang="en-GB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dispersal</a:t>
            </a:r>
            <a:r>
              <a:rPr lang="en-GB" sz="4000" dirty="0" smtClean="0"/>
              <a:t> and it allows plant species to spread into new areas and reduce competition for resources such as light, space and water.</a:t>
            </a:r>
          </a:p>
          <a:p>
            <a:pPr marL="0" indent="0"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Look at the following slides and see if you can determine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the method used by each plant to disperse their seeds, </a:t>
            </a:r>
            <a:r>
              <a:rPr lang="en-US" altLang="en-US" sz="4000" dirty="0" smtClean="0">
                <a:solidFill>
                  <a:srgbClr val="FF000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then write some seed dispersal examples:</a:t>
            </a:r>
            <a:endParaRPr lang="en-US" altLang="en-US" sz="4000" dirty="0">
              <a:solidFill>
                <a:srgbClr val="0000FF"/>
              </a:solidFill>
              <a:latin typeface="Calibri" panose="020F0502020204030204" pitchFamily="34" charset="0"/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060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967</Words>
  <Application>Microsoft Office PowerPoint</Application>
  <PresentationFormat>Custom</PresentationFormat>
  <Paragraphs>123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What happens after pollination?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the seed there is:</vt:lpstr>
      <vt:lpstr>Seed dispersal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</vt:lpstr>
      <vt:lpstr>Challenge</vt:lpstr>
      <vt:lpstr>Homework</vt:lpstr>
      <vt:lpstr>Objectives</vt:lpstr>
      <vt:lpstr>Objectives</vt:lpstr>
      <vt:lpstr>Equipment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Sheila Smith</cp:lastModifiedBy>
  <cp:revision>95</cp:revision>
  <dcterms:created xsi:type="dcterms:W3CDTF">2018-06-27T10:37:59Z</dcterms:created>
  <dcterms:modified xsi:type="dcterms:W3CDTF">2018-12-16T20:58:31Z</dcterms:modified>
</cp:coreProperties>
</file>