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85" r:id="rId3"/>
    <p:sldId id="293" r:id="rId4"/>
    <p:sldId id="291" r:id="rId5"/>
    <p:sldId id="288" r:id="rId6"/>
    <p:sldId id="287" r:id="rId7"/>
    <p:sldId id="294" r:id="rId8"/>
    <p:sldId id="295" r:id="rId9"/>
    <p:sldId id="297" r:id="rId10"/>
    <p:sldId id="298" r:id="rId11"/>
    <p:sldId id="296" r:id="rId12"/>
    <p:sldId id="299" r:id="rId13"/>
    <p:sldId id="289" r:id="rId14"/>
    <p:sldId id="300" r:id="rId15"/>
    <p:sldId id="301" r:id="rId16"/>
    <p:sldId id="302" r:id="rId17"/>
    <p:sldId id="30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00"/>
    <a:srgbClr val="D60093"/>
    <a:srgbClr val="00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2227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9317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6463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207039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119592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19696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6542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18127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9657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403088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15/02/2019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dirty="0"/>
          </a:p>
        </p:txBody>
      </p:sp>
    </p:spTree>
    <p:extLst>
      <p:ext uri="{BB962C8B-B14F-4D97-AF65-F5344CB8AC3E}">
        <p14:creationId xmlns:p14="http://schemas.microsoft.com/office/powerpoint/2010/main" val="102457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3B9DC-433E-4892-99AB-A580AE0B65BD}" type="datetimeFigureOut">
              <a:rPr lang="en-GB" smtClean="0"/>
              <a:t>15/02/2019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75D8-0255-44D9-86EB-AC1F8D92CA7E}" type="slidenum">
              <a:rPr lang="en-GB" smtClean="0"/>
              <a:t>‹#›</a:t>
            </a:fld>
            <a:endParaRPr lang="en-GB" dirty="0"/>
          </a:p>
        </p:txBody>
      </p:sp>
    </p:spTree>
    <p:extLst>
      <p:ext uri="{BB962C8B-B14F-4D97-AF65-F5344CB8AC3E}">
        <p14:creationId xmlns:p14="http://schemas.microsoft.com/office/powerpoint/2010/main" val="255500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highamspark.fireflycloud.net/" TargetMode="External"/><Relationship Id="rId10" Type="http://schemas.openxmlformats.org/officeDocument/2006/relationships/image" Target="../media/image5.jpeg"/><Relationship Id="rId4" Type="http://schemas.openxmlformats.org/officeDocument/2006/relationships/hyperlink" Target="http://www.twitter.com/hpscience"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ItUGF8GdTw" TargetMode="External"/><Relationship Id="rId2" Type="http://schemas.openxmlformats.org/officeDocument/2006/relationships/hyperlink" Target="https://www.youtube.com/watch?v=HnJ1bqXUnI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athsisfun.com/puzzles/tricky-puzzles-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qfQpURDoC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20" y="607756"/>
            <a:ext cx="11920694" cy="738664"/>
          </a:xfrm>
          <a:prstGeom prst="rect">
            <a:avLst/>
          </a:prstGeom>
          <a:noFill/>
        </p:spPr>
        <p:txBody>
          <a:bodyPr wrap="square" rtlCol="0">
            <a:spAutoFit/>
          </a:bodyPr>
          <a:lstStyle/>
          <a:p>
            <a:pPr algn="ctr"/>
            <a:r>
              <a:rPr lang="en-GB" sz="4200" b="1" u="sng" dirty="0" smtClean="0">
                <a:latin typeface="+mj-lt"/>
              </a:rPr>
              <a:t>7Cb Scientific questions (WS)</a:t>
            </a:r>
            <a:endParaRPr lang="en-GB" sz="4200" u="sng" dirty="0">
              <a:latin typeface="+mj-lt"/>
            </a:endParaRPr>
          </a:p>
        </p:txBody>
      </p:sp>
      <p:sp>
        <p:nvSpPr>
          <p:cNvPr id="2" name="Date Placeholder 1"/>
          <p:cNvSpPr>
            <a:spLocks noGrp="1"/>
          </p:cNvSpPr>
          <p:nvPr>
            <p:ph type="dt" sz="half" idx="10"/>
          </p:nvPr>
        </p:nvSpPr>
        <p:spPr>
          <a:xfrm>
            <a:off x="7671826" y="52612"/>
            <a:ext cx="4512501" cy="712093"/>
          </a:xfrm>
          <a:ln>
            <a:noFill/>
          </a:ln>
        </p:spPr>
        <p:txBody>
          <a:bodyPr/>
          <a:lstStyle/>
          <a:p>
            <a:pPr algn="ctr"/>
            <a:fld id="{CD56B8D3-C7AC-4284-8907-C9020E1AB17D}" type="datetime4">
              <a:rPr lang="en-GB" sz="3733">
                <a:solidFill>
                  <a:schemeClr val="tx1"/>
                </a:solidFill>
              </a:rPr>
              <a:pPr algn="ctr"/>
              <a:t>15 February 2019</a:t>
            </a:fld>
            <a:endParaRPr lang="en-GB" sz="3733" dirty="0">
              <a:solidFill>
                <a:schemeClr val="tx1"/>
              </a:solidFill>
            </a:endParaRPr>
          </a:p>
        </p:txBody>
      </p:sp>
      <p:sp>
        <p:nvSpPr>
          <p:cNvPr id="6" name="Date Placeholder 1"/>
          <p:cNvSpPr txBox="1">
            <a:spLocks/>
          </p:cNvSpPr>
          <p:nvPr/>
        </p:nvSpPr>
        <p:spPr>
          <a:xfrm>
            <a:off x="35520" y="44624"/>
            <a:ext cx="1740000" cy="712093"/>
          </a:xfrm>
          <a:prstGeom prst="rect">
            <a:avLst/>
          </a:prstGeom>
          <a:ln>
            <a:noFill/>
          </a:ln>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333" dirty="0">
                <a:solidFill>
                  <a:schemeClr val="tx1"/>
                </a:solidFill>
              </a:rPr>
              <a:t>CW</a:t>
            </a:r>
          </a:p>
        </p:txBody>
      </p:sp>
      <p:sp>
        <p:nvSpPr>
          <p:cNvPr id="9" name="TextBox 8"/>
          <p:cNvSpPr txBox="1"/>
          <p:nvPr/>
        </p:nvSpPr>
        <p:spPr>
          <a:xfrm>
            <a:off x="133147" y="1446922"/>
            <a:ext cx="5826578" cy="1446550"/>
          </a:xfrm>
          <a:prstGeom prst="rect">
            <a:avLst/>
          </a:prstGeom>
          <a:solidFill>
            <a:srgbClr val="66FFFF"/>
          </a:solidFill>
          <a:ln w="25400">
            <a:noFill/>
          </a:ln>
        </p:spPr>
        <p:txBody>
          <a:bodyPr wrap="square" rtlCol="0">
            <a:spAutoFit/>
          </a:bodyPr>
          <a:lstStyle/>
          <a:p>
            <a:pPr algn="ctr"/>
            <a:r>
              <a:rPr lang="en-GB" sz="4400" dirty="0" smtClean="0">
                <a:solidFill>
                  <a:srgbClr val="D60093"/>
                </a:solidFill>
              </a:rPr>
              <a:t>What is the </a:t>
            </a:r>
            <a:r>
              <a:rPr lang="en-GB" sz="4400" dirty="0" smtClean="0">
                <a:solidFill>
                  <a:srgbClr val="D60093"/>
                </a:solidFill>
              </a:rPr>
              <a:t>first step in the scientific </a:t>
            </a:r>
            <a:r>
              <a:rPr lang="en-GB" sz="4400" dirty="0" smtClean="0">
                <a:solidFill>
                  <a:srgbClr val="D60093"/>
                </a:solidFill>
              </a:rPr>
              <a:t>method?</a:t>
            </a:r>
            <a:endParaRPr lang="en-GB" sz="4400" dirty="0">
              <a:solidFill>
                <a:srgbClr val="D60093"/>
              </a:solidFill>
            </a:endParaRPr>
          </a:p>
        </p:txBody>
      </p:sp>
      <p:grpSp>
        <p:nvGrpSpPr>
          <p:cNvPr id="10" name="Group 9"/>
          <p:cNvGrpSpPr/>
          <p:nvPr/>
        </p:nvGrpSpPr>
        <p:grpSpPr>
          <a:xfrm>
            <a:off x="133147" y="6267910"/>
            <a:ext cx="2412020" cy="523220"/>
            <a:chOff x="253025" y="5447323"/>
            <a:chExt cx="2412020" cy="523220"/>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23220"/>
            </a:xfrm>
            <a:prstGeom prst="rect">
              <a:avLst/>
            </a:prstGeom>
            <a:noFill/>
          </p:spPr>
          <p:txBody>
            <a:bodyPr wrap="square" rtlCol="0">
              <a:spAutoFit/>
            </a:bodyPr>
            <a:lstStyle/>
            <a:p>
              <a:r>
                <a:rPr lang="en-GB" sz="2800" dirty="0">
                  <a:latin typeface="Trebuchet MS" pitchFamily="34" charset="0"/>
                </a:rPr>
                <a:t>@</a:t>
              </a:r>
              <a:r>
                <a:rPr lang="en-GB" sz="2800" b="1" dirty="0"/>
                <a:t>hpscience</a:t>
              </a:r>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9170" y="6180470"/>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89982" y="6298445"/>
            <a:ext cx="3794637" cy="436039"/>
          </a:xfrm>
          <a:prstGeom prst="rect">
            <a:avLst/>
          </a:prstGeom>
        </p:spPr>
      </p:pic>
      <p:pic>
        <p:nvPicPr>
          <p:cNvPr id="15" name="Picture 14" descr="yt-brand-standard-logo-95x40.png"/>
          <p:cNvPicPr>
            <a:picLocks noChangeAspect="1"/>
          </p:cNvPicPr>
          <p:nvPr/>
        </p:nvPicPr>
        <p:blipFill>
          <a:blip r:embed="rId9" cstate="print"/>
          <a:stretch>
            <a:fillRect/>
          </a:stretch>
        </p:blipFill>
        <p:spPr>
          <a:xfrm>
            <a:off x="2996937" y="6265226"/>
            <a:ext cx="1143855" cy="481623"/>
          </a:xfrm>
          <a:prstGeom prst="rect">
            <a:avLst/>
          </a:prstGeom>
        </p:spPr>
      </p:pic>
      <p:sp>
        <p:nvSpPr>
          <p:cNvPr id="16" name="TextBox 15"/>
          <p:cNvSpPr txBox="1"/>
          <p:nvPr/>
        </p:nvSpPr>
        <p:spPr>
          <a:xfrm>
            <a:off x="133147" y="3197020"/>
            <a:ext cx="5826578" cy="1405641"/>
          </a:xfrm>
          <a:prstGeom prst="rect">
            <a:avLst/>
          </a:prstGeom>
          <a:solidFill>
            <a:srgbClr val="008000"/>
          </a:solidFill>
          <a:ln w="25400">
            <a:noFill/>
          </a:ln>
        </p:spPr>
        <p:txBody>
          <a:bodyPr wrap="square" rtlCol="0">
            <a:spAutoFit/>
          </a:bodyPr>
          <a:lstStyle/>
          <a:p>
            <a:pPr algn="ctr"/>
            <a:r>
              <a:rPr lang="en-GB" sz="4267" dirty="0" smtClean="0">
                <a:solidFill>
                  <a:srgbClr val="FFFF00"/>
                </a:solidFill>
              </a:rPr>
              <a:t>What does critical thinking mean?</a:t>
            </a:r>
            <a:endParaRPr lang="en-GB" sz="4267" dirty="0">
              <a:solidFill>
                <a:srgbClr val="FFFF00"/>
              </a:solidFill>
            </a:endParaRPr>
          </a:p>
        </p:txBody>
      </p:sp>
      <p:sp>
        <p:nvSpPr>
          <p:cNvPr id="3" name="Rectangle 2"/>
          <p:cNvSpPr/>
          <p:nvPr/>
        </p:nvSpPr>
        <p:spPr>
          <a:xfrm>
            <a:off x="389858" y="4602661"/>
            <a:ext cx="11203052" cy="1323439"/>
          </a:xfrm>
          <a:prstGeom prst="rect">
            <a:avLst/>
          </a:prstGeom>
        </p:spPr>
        <p:txBody>
          <a:bodyPr wrap="square">
            <a:spAutoFit/>
          </a:bodyPr>
          <a:lstStyle/>
          <a:p>
            <a:r>
              <a:rPr lang="en-GB" sz="4000" dirty="0">
                <a:solidFill>
                  <a:srgbClr val="0000FF"/>
                </a:solidFill>
              </a:rPr>
              <a:t>In an earlier lesson you learnt about the importance of the scientific method.</a:t>
            </a:r>
          </a:p>
        </p:txBody>
      </p:sp>
      <p:pic>
        <p:nvPicPr>
          <p:cNvPr id="1026" name="Picture 2" descr="Image result for black male scienti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7490" y="1446922"/>
            <a:ext cx="4529015" cy="3019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04270" y="1346420"/>
            <a:ext cx="451944" cy="3046988"/>
          </a:xfrm>
          <a:prstGeom prst="rect">
            <a:avLst/>
          </a:prstGeom>
          <a:noFill/>
        </p:spPr>
        <p:txBody>
          <a:bodyPr wrap="square" rtlCol="0">
            <a:spAutoFit/>
          </a:bodyPr>
          <a:lstStyle/>
          <a:p>
            <a:r>
              <a:rPr lang="en-GB" sz="3200" dirty="0" smtClean="0"/>
              <a:t>Q</a:t>
            </a:r>
          </a:p>
          <a:p>
            <a:r>
              <a:rPr lang="en-GB" sz="3200" dirty="0" smtClean="0"/>
              <a:t>H</a:t>
            </a:r>
          </a:p>
          <a:p>
            <a:r>
              <a:rPr lang="en-GB" sz="3200" dirty="0" smtClean="0"/>
              <a:t>P</a:t>
            </a:r>
          </a:p>
          <a:p>
            <a:r>
              <a:rPr lang="en-GB" sz="3200" dirty="0" smtClean="0"/>
              <a:t>E</a:t>
            </a:r>
          </a:p>
          <a:p>
            <a:r>
              <a:rPr lang="en-GB" sz="3200" dirty="0" smtClean="0"/>
              <a:t>D</a:t>
            </a:r>
          </a:p>
          <a:p>
            <a:r>
              <a:rPr lang="en-GB" sz="3200" dirty="0"/>
              <a:t>C</a:t>
            </a:r>
          </a:p>
        </p:txBody>
      </p:sp>
    </p:spTree>
    <p:extLst>
      <p:ext uri="{BB962C8B-B14F-4D97-AF65-F5344CB8AC3E}">
        <p14:creationId xmlns:p14="http://schemas.microsoft.com/office/powerpoint/2010/main" val="2361289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blem sol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793" y="1715219"/>
            <a:ext cx="8965324" cy="5002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228" y="147145"/>
            <a:ext cx="11719034" cy="1446550"/>
          </a:xfrm>
          <a:prstGeom prst="rect">
            <a:avLst/>
          </a:prstGeom>
          <a:noFill/>
        </p:spPr>
        <p:txBody>
          <a:bodyPr wrap="square" rtlCol="0">
            <a:spAutoFit/>
          </a:bodyPr>
          <a:lstStyle/>
          <a:p>
            <a:r>
              <a:rPr lang="en-GB" sz="4400" dirty="0" smtClean="0">
                <a:solidFill>
                  <a:srgbClr val="00CC00"/>
                </a:solidFill>
              </a:rPr>
              <a:t>Perhaps it is showing us that in order to solve a problem you need to ask the right questions??</a:t>
            </a:r>
            <a:endParaRPr lang="en-GB" sz="4400" dirty="0">
              <a:solidFill>
                <a:srgbClr val="00CC00"/>
              </a:solidFill>
            </a:endParaRPr>
          </a:p>
        </p:txBody>
      </p:sp>
    </p:spTree>
    <p:extLst>
      <p:ext uri="{BB962C8B-B14F-4D97-AF65-F5344CB8AC3E}">
        <p14:creationId xmlns:p14="http://schemas.microsoft.com/office/powerpoint/2010/main" val="377477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330" y="247021"/>
            <a:ext cx="11172498" cy="5016758"/>
          </a:xfrm>
          <a:prstGeom prst="rect">
            <a:avLst/>
          </a:prstGeom>
        </p:spPr>
        <p:txBody>
          <a:bodyPr wrap="square">
            <a:spAutoFit/>
          </a:bodyPr>
          <a:lstStyle/>
          <a:p>
            <a:r>
              <a:rPr lang="en-GB" sz="3200" dirty="0" smtClean="0">
                <a:solidFill>
                  <a:srgbClr val="FF0000"/>
                </a:solidFill>
                <a:latin typeface="arial" panose="020B0604020202020204" pitchFamily="34" charset="0"/>
              </a:rPr>
              <a:t>Problem solving - the </a:t>
            </a:r>
            <a:r>
              <a:rPr lang="en-GB" sz="3200" dirty="0">
                <a:solidFill>
                  <a:srgbClr val="FF0000"/>
                </a:solidFill>
                <a:latin typeface="arial" panose="020B0604020202020204" pitchFamily="34" charset="0"/>
              </a:rPr>
              <a:t>process of finding solutions to difficult or complex issues</a:t>
            </a:r>
            <a:r>
              <a:rPr lang="en-GB" sz="3200" dirty="0" smtClean="0">
                <a:solidFill>
                  <a:srgbClr val="FF0000"/>
                </a:solidFill>
                <a:latin typeface="arial" panose="020B0604020202020204" pitchFamily="34" charset="0"/>
              </a:rPr>
              <a:t>. </a:t>
            </a:r>
          </a:p>
          <a:p>
            <a:endParaRPr lang="en-GB" sz="3200" dirty="0">
              <a:solidFill>
                <a:srgbClr val="FF0000"/>
              </a:solidFill>
              <a:latin typeface="arial" panose="020B0604020202020204" pitchFamily="34" charset="0"/>
            </a:endParaRPr>
          </a:p>
          <a:p>
            <a:r>
              <a:rPr lang="en-GB" sz="3200" dirty="0" smtClean="0">
                <a:solidFill>
                  <a:srgbClr val="FF0000"/>
                </a:solidFill>
                <a:latin typeface="arial" panose="020B0604020202020204" pitchFamily="34" charset="0"/>
              </a:rPr>
              <a:t>You learn the skills to enable you to do this </a:t>
            </a:r>
            <a:r>
              <a:rPr lang="en-GB" sz="3200" dirty="0" smtClean="0">
                <a:solidFill>
                  <a:srgbClr val="FF0000"/>
                </a:solidFill>
                <a:latin typeface="arial" panose="020B0604020202020204" pitchFamily="34" charset="0"/>
              </a:rPr>
              <a:t>during</a:t>
            </a:r>
            <a:r>
              <a:rPr lang="en-GB" sz="3200" dirty="0" smtClean="0">
                <a:solidFill>
                  <a:srgbClr val="FF0000"/>
                </a:solidFill>
                <a:latin typeface="arial" panose="020B0604020202020204" pitchFamily="34" charset="0"/>
              </a:rPr>
              <a:t> science lessons.</a:t>
            </a:r>
            <a:endParaRPr lang="en-GB" sz="3200" dirty="0">
              <a:solidFill>
                <a:srgbClr val="FF0000"/>
              </a:solidFill>
              <a:latin typeface="arial" panose="020B0604020202020204" pitchFamily="34" charset="0"/>
            </a:endParaRPr>
          </a:p>
          <a:p>
            <a:endParaRPr lang="en-GB" sz="3200" dirty="0" smtClean="0">
              <a:solidFill>
                <a:srgbClr val="FF0000"/>
              </a:solidFill>
              <a:latin typeface="arial" panose="020B0604020202020204" pitchFamily="34" charset="0"/>
            </a:endParaRPr>
          </a:p>
          <a:p>
            <a:r>
              <a:rPr lang="en-GB" sz="3200" dirty="0">
                <a:solidFill>
                  <a:srgbClr val="FF0000"/>
                </a:solidFill>
                <a:hlinkClick r:id="rId2"/>
              </a:rPr>
              <a:t>https://</a:t>
            </a:r>
            <a:r>
              <a:rPr lang="en-GB" sz="3200" dirty="0" smtClean="0">
                <a:solidFill>
                  <a:srgbClr val="FF0000"/>
                </a:solidFill>
                <a:hlinkClick r:id="rId2"/>
              </a:rPr>
              <a:t>www.youtube.com/watch?v=HnJ1bqXUnIM</a:t>
            </a:r>
            <a:endParaRPr lang="en-GB" sz="3200" dirty="0" smtClean="0">
              <a:solidFill>
                <a:srgbClr val="FF0000"/>
              </a:solidFill>
            </a:endParaRPr>
          </a:p>
          <a:p>
            <a:endParaRPr lang="en-GB" sz="3200" dirty="0" smtClean="0">
              <a:solidFill>
                <a:srgbClr val="FF0000"/>
              </a:solidFill>
            </a:endParaRPr>
          </a:p>
          <a:p>
            <a:r>
              <a:rPr lang="en-GB" sz="3200" dirty="0">
                <a:solidFill>
                  <a:srgbClr val="FF0000"/>
                </a:solidFill>
                <a:hlinkClick r:id="rId3"/>
              </a:rPr>
              <a:t>https://</a:t>
            </a:r>
            <a:r>
              <a:rPr lang="en-GB" sz="3200" dirty="0" smtClean="0">
                <a:solidFill>
                  <a:srgbClr val="FF0000"/>
                </a:solidFill>
                <a:hlinkClick r:id="rId3"/>
              </a:rPr>
              <a:t>www.youtube.com/watch?v=dItUGF8GdTw</a:t>
            </a:r>
            <a:endParaRPr lang="en-GB" sz="3200" dirty="0" smtClean="0">
              <a:solidFill>
                <a:srgbClr val="FF0000"/>
              </a:solidFill>
            </a:endParaRPr>
          </a:p>
          <a:p>
            <a:endParaRPr lang="en-GB" sz="3200" dirty="0">
              <a:solidFill>
                <a:srgbClr val="FF0000"/>
              </a:solidFill>
            </a:endParaRPr>
          </a:p>
        </p:txBody>
      </p:sp>
    </p:spTree>
    <p:extLst>
      <p:ext uri="{BB962C8B-B14F-4D97-AF65-F5344CB8AC3E}">
        <p14:creationId xmlns:p14="http://schemas.microsoft.com/office/powerpoint/2010/main" val="414850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Solve Problems by Asking the Right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40" y="83568"/>
            <a:ext cx="7945822" cy="66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8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126124"/>
            <a:ext cx="11855669" cy="5693866"/>
          </a:xfrm>
          <a:prstGeom prst="rect">
            <a:avLst/>
          </a:prstGeom>
          <a:noFill/>
        </p:spPr>
        <p:txBody>
          <a:bodyPr wrap="square" rtlCol="0">
            <a:spAutoFit/>
          </a:bodyPr>
          <a:lstStyle/>
          <a:p>
            <a:r>
              <a:rPr lang="en-GB" sz="2800" dirty="0" smtClean="0">
                <a:solidFill>
                  <a:srgbClr val="0000FF"/>
                </a:solidFill>
              </a:rPr>
              <a:t>As science teachers we are often asked “why do I need to learn about all this science stuff”. The fact is that much of the ‘stuff’ you are taught may not be useful to you when you leave school. Some of you may find it interesting whilst others do not.</a:t>
            </a:r>
          </a:p>
          <a:p>
            <a:endParaRPr lang="en-GB" sz="2800" dirty="0">
              <a:solidFill>
                <a:srgbClr val="0000FF"/>
              </a:solidFill>
            </a:endParaRPr>
          </a:p>
          <a:p>
            <a:r>
              <a:rPr lang="en-GB" sz="2800" dirty="0" smtClean="0">
                <a:solidFill>
                  <a:srgbClr val="0000FF"/>
                </a:solidFill>
              </a:rPr>
              <a:t>However, and this is the really, really, really important part, science teaches you how to ask relevant questions and understand complex ideas.</a:t>
            </a:r>
          </a:p>
          <a:p>
            <a:endParaRPr lang="en-GB" sz="2800" dirty="0">
              <a:solidFill>
                <a:srgbClr val="0000FF"/>
              </a:solidFill>
            </a:endParaRPr>
          </a:p>
          <a:p>
            <a:r>
              <a:rPr lang="en-GB" sz="2800" dirty="0" smtClean="0">
                <a:solidFill>
                  <a:srgbClr val="0000FF"/>
                </a:solidFill>
              </a:rPr>
              <a:t>It gives you the ability to think critically and to solve problems through a thoughtful process. </a:t>
            </a:r>
          </a:p>
          <a:p>
            <a:endParaRPr lang="en-GB" sz="2800" dirty="0">
              <a:solidFill>
                <a:srgbClr val="0000FF"/>
              </a:solidFill>
            </a:endParaRPr>
          </a:p>
          <a:p>
            <a:r>
              <a:rPr lang="en-GB" sz="2800" dirty="0" smtClean="0">
                <a:solidFill>
                  <a:srgbClr val="0000FF"/>
                </a:solidFill>
              </a:rPr>
              <a:t>These are two highly sort after skills regardless of whatever job profession you may choose when you are adults.</a:t>
            </a:r>
            <a:endParaRPr lang="en-GB" sz="2800" dirty="0">
              <a:solidFill>
                <a:srgbClr val="0000FF"/>
              </a:solidFill>
            </a:endParaRPr>
          </a:p>
        </p:txBody>
      </p:sp>
    </p:spTree>
    <p:extLst>
      <p:ext uri="{BB962C8B-B14F-4D97-AF65-F5344CB8AC3E}">
        <p14:creationId xmlns:p14="http://schemas.microsoft.com/office/powerpoint/2010/main" val="2694334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0717" y="127179"/>
            <a:ext cx="1172954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FF"/>
                </a:solidFill>
                <a:effectLst/>
                <a:latin typeface="+mn-lt"/>
              </a:rPr>
              <a:t>A man has to get a fox, a chicken, and a sack of corn across a river.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FF"/>
                </a:solidFill>
                <a:effectLst/>
                <a:latin typeface="+mn-lt"/>
              </a:rPr>
              <a:t>He has a rowboat, and it can only carry him and one other thing.</a:t>
            </a:r>
            <a:endParaRPr kumimoji="0" lang="en-US" altLang="en-US" sz="2400" b="0" i="0" u="none" strike="noStrike" cap="none" normalizeH="0" baseline="0" dirty="0" smtClean="0">
              <a:ln>
                <a:noFill/>
              </a:ln>
              <a:solidFill>
                <a:srgbClr val="00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FF"/>
                </a:solidFill>
                <a:effectLst/>
                <a:latin typeface="+mn-lt"/>
              </a:rPr>
              <a:t>  </a:t>
            </a:r>
            <a:endParaRPr lang="en-US" altLang="en-US" sz="3600" dirty="0">
              <a:solidFill>
                <a:srgbClr val="0000FF"/>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rgbClr val="00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FF"/>
                </a:solidFill>
                <a:effectLst/>
                <a:latin typeface="+mn-lt"/>
              </a:rPr>
              <a:t>If the fox and the chicken are left together, the fox will eat the chicken.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FF"/>
                </a:solidFill>
                <a:effectLst/>
                <a:latin typeface="+mn-lt"/>
              </a:rPr>
              <a:t>If the chicken and the corn are left together, the chicken will eat the corn.</a:t>
            </a:r>
            <a:endParaRPr kumimoji="0" lang="en-US" altLang="en-US" sz="64000" b="0" i="0" u="none" strike="noStrike" cap="none" normalizeH="0" baseline="0" dirty="0" smtClean="0">
              <a:ln>
                <a:noFill/>
              </a:ln>
              <a:solidFill>
                <a:srgbClr val="0000FF"/>
              </a:solidFill>
              <a:effectLst/>
              <a:latin typeface="+mn-lt"/>
            </a:endParaRPr>
          </a:p>
        </p:txBody>
      </p:sp>
      <p:pic>
        <p:nvPicPr>
          <p:cNvPr id="7170" name="Picture 2" descr="man row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081" y="2320103"/>
            <a:ext cx="47625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40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56" y="240747"/>
            <a:ext cx="11918730" cy="4524315"/>
          </a:xfrm>
          <a:prstGeom prst="rect">
            <a:avLst/>
          </a:prstGeom>
        </p:spPr>
        <p:txBody>
          <a:bodyPr wrap="square">
            <a:spAutoFit/>
          </a:bodyPr>
          <a:lstStyle/>
          <a:p>
            <a:r>
              <a:rPr lang="en-GB" sz="3200" dirty="0">
                <a:solidFill>
                  <a:srgbClr val="0000FF"/>
                </a:solidFill>
              </a:rPr>
              <a:t>The man and the chicken cross the river, (the fox and corn are safe together), he leaves the chicken on the other side and goes back across.</a:t>
            </a:r>
          </a:p>
          <a:p>
            <a:r>
              <a:rPr lang="en-GB" sz="3200" dirty="0">
                <a:solidFill>
                  <a:srgbClr val="0000FF"/>
                </a:solidFill>
              </a:rPr>
              <a:t>The man then takes the fox across the river, and since he can't leave the fox and chicken together, he brings the chicken back.</a:t>
            </a:r>
          </a:p>
          <a:p>
            <a:r>
              <a:rPr lang="en-GB" sz="3200" dirty="0">
                <a:solidFill>
                  <a:srgbClr val="0000FF"/>
                </a:solidFill>
              </a:rPr>
              <a:t>Again, since the chicken and corn can't be left together, he leaves the chicken and he takes the corn across and leaves it with the fox.</a:t>
            </a:r>
          </a:p>
          <a:p>
            <a:r>
              <a:rPr lang="en-GB" sz="3200" dirty="0">
                <a:solidFill>
                  <a:srgbClr val="0000FF"/>
                </a:solidFill>
              </a:rPr>
              <a:t>He then returns to pick up the chicken and heads across the river one last time.</a:t>
            </a:r>
            <a:endParaRPr lang="en-GB" sz="3200" b="0" i="0" dirty="0">
              <a:solidFill>
                <a:srgbClr val="0000FF"/>
              </a:solidFill>
              <a:effectLst/>
            </a:endParaRPr>
          </a:p>
        </p:txBody>
      </p:sp>
      <p:sp>
        <p:nvSpPr>
          <p:cNvPr id="5" name="Rectangle 4"/>
          <p:cNvSpPr/>
          <p:nvPr/>
        </p:nvSpPr>
        <p:spPr>
          <a:xfrm>
            <a:off x="2842989" y="6355395"/>
            <a:ext cx="6148671" cy="369332"/>
          </a:xfrm>
          <a:prstGeom prst="rect">
            <a:avLst/>
          </a:prstGeom>
        </p:spPr>
        <p:txBody>
          <a:bodyPr wrap="none">
            <a:spAutoFit/>
          </a:bodyPr>
          <a:lstStyle/>
          <a:p>
            <a:r>
              <a:rPr lang="en-GB" dirty="0">
                <a:hlinkClick r:id="rId2"/>
              </a:rPr>
              <a:t>https://</a:t>
            </a:r>
            <a:r>
              <a:rPr lang="en-GB" dirty="0" smtClean="0">
                <a:hlinkClick r:id="rId2"/>
              </a:rPr>
              <a:t>www.mathsisfun.com/puzzles/tricky-puzzles-index.html</a:t>
            </a:r>
            <a:r>
              <a:rPr lang="en-GB" dirty="0" smtClean="0"/>
              <a:t> </a:t>
            </a:r>
            <a:endParaRPr lang="en-GB" dirty="0"/>
          </a:p>
        </p:txBody>
      </p:sp>
    </p:spTree>
    <p:extLst>
      <p:ext uri="{BB962C8B-B14F-4D97-AF65-F5344CB8AC3E}">
        <p14:creationId xmlns:p14="http://schemas.microsoft.com/office/powerpoint/2010/main" val="3330005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206" y="126996"/>
            <a:ext cx="11813627" cy="6001643"/>
          </a:xfrm>
          <a:prstGeom prst="rect">
            <a:avLst/>
          </a:prstGeom>
        </p:spPr>
        <p:txBody>
          <a:bodyPr wrap="square">
            <a:spAutoFit/>
          </a:bodyPr>
          <a:lstStyle/>
          <a:p>
            <a:r>
              <a:rPr lang="en-GB" sz="3200" dirty="0">
                <a:solidFill>
                  <a:srgbClr val="0000FF"/>
                </a:solidFill>
                <a:latin typeface="Helvetica Neue"/>
              </a:rPr>
              <a:t>Four people need to cross a bridge in 17 minutes in the middle of the night. The bridge can only hold two or less people at any time and they only have one flashlight so they must travel together (or alone</a:t>
            </a:r>
            <a:r>
              <a:rPr lang="en-GB" sz="3200" dirty="0" smtClean="0">
                <a:solidFill>
                  <a:srgbClr val="0000FF"/>
                </a:solidFill>
                <a:latin typeface="Helvetica Neue"/>
              </a:rPr>
              <a:t>).</a:t>
            </a:r>
          </a:p>
          <a:p>
            <a:endParaRPr lang="en-GB" sz="3200" dirty="0">
              <a:solidFill>
                <a:srgbClr val="0000FF"/>
              </a:solidFill>
              <a:latin typeface="Helvetica Neue"/>
            </a:endParaRPr>
          </a:p>
          <a:p>
            <a:r>
              <a:rPr lang="en-GB" sz="3200" dirty="0" smtClean="0">
                <a:solidFill>
                  <a:srgbClr val="0000FF"/>
                </a:solidFill>
                <a:latin typeface="Helvetica Neue"/>
              </a:rPr>
              <a:t>The </a:t>
            </a:r>
            <a:r>
              <a:rPr lang="en-GB" sz="3200" dirty="0">
                <a:solidFill>
                  <a:srgbClr val="0000FF"/>
                </a:solidFill>
                <a:latin typeface="Helvetica Neue"/>
              </a:rPr>
              <a:t>flashlight can only travel with a person so every time it crosses the bridge it must be carried back. Tom can cross in 1 minute, John can cross in 2 minutes, Sally can cross in 5 minutes, and Connor can cross in 10 </a:t>
            </a:r>
            <a:r>
              <a:rPr lang="en-GB" sz="3200" dirty="0" smtClean="0">
                <a:solidFill>
                  <a:srgbClr val="0000FF"/>
                </a:solidFill>
                <a:latin typeface="Helvetica Neue"/>
              </a:rPr>
              <a:t>minutes.</a:t>
            </a:r>
          </a:p>
          <a:p>
            <a:endParaRPr lang="en-GB" sz="3200" dirty="0">
              <a:solidFill>
                <a:srgbClr val="0000FF"/>
              </a:solidFill>
              <a:latin typeface="Helvetica Neue"/>
            </a:endParaRPr>
          </a:p>
          <a:p>
            <a:r>
              <a:rPr lang="en-GB" sz="3200" dirty="0" smtClean="0">
                <a:solidFill>
                  <a:srgbClr val="0000FF"/>
                </a:solidFill>
                <a:latin typeface="Helvetica Neue"/>
              </a:rPr>
              <a:t>If </a:t>
            </a:r>
            <a:r>
              <a:rPr lang="en-GB" sz="3200" dirty="0">
                <a:solidFill>
                  <a:srgbClr val="0000FF"/>
                </a:solidFill>
                <a:latin typeface="Helvetica Neue"/>
              </a:rPr>
              <a:t>two people cross together they go as fast as the slower person</a:t>
            </a:r>
            <a:r>
              <a:rPr lang="en-GB" sz="3200" dirty="0" smtClean="0">
                <a:solidFill>
                  <a:srgbClr val="0000FF"/>
                </a:solidFill>
                <a:latin typeface="Helvetica Neue"/>
              </a:rPr>
              <a:t>. How </a:t>
            </a:r>
            <a:r>
              <a:rPr lang="en-GB" sz="3200" dirty="0">
                <a:solidFill>
                  <a:srgbClr val="0000FF"/>
                </a:solidFill>
                <a:latin typeface="Helvetica Neue"/>
              </a:rPr>
              <a:t>can they cross the bridge in 17 minutes or less?</a:t>
            </a:r>
            <a:endParaRPr lang="en-GB" sz="3200" dirty="0">
              <a:solidFill>
                <a:srgbClr val="0000FF"/>
              </a:solidFill>
            </a:endParaRPr>
          </a:p>
        </p:txBody>
      </p:sp>
      <p:sp>
        <p:nvSpPr>
          <p:cNvPr id="5" name="TextBox 4"/>
          <p:cNvSpPr txBox="1"/>
          <p:nvPr/>
        </p:nvSpPr>
        <p:spPr>
          <a:xfrm>
            <a:off x="1124607" y="6274670"/>
            <a:ext cx="9732579" cy="523220"/>
          </a:xfrm>
          <a:prstGeom prst="rect">
            <a:avLst/>
          </a:prstGeom>
          <a:noFill/>
        </p:spPr>
        <p:txBody>
          <a:bodyPr wrap="square" rtlCol="0">
            <a:spAutoFit/>
          </a:bodyPr>
          <a:lstStyle/>
          <a:p>
            <a:pPr algn="ctr"/>
            <a:r>
              <a:rPr lang="en-GB" sz="2800" dirty="0" smtClean="0">
                <a:solidFill>
                  <a:srgbClr val="FF0000"/>
                </a:solidFill>
              </a:rPr>
              <a:t>This is more challenging than the previous riddle.</a:t>
            </a:r>
            <a:endParaRPr lang="en-GB" sz="2800" dirty="0">
              <a:solidFill>
                <a:srgbClr val="FF0000"/>
              </a:solidFill>
            </a:endParaRPr>
          </a:p>
        </p:txBody>
      </p:sp>
    </p:spTree>
    <p:extLst>
      <p:ext uri="{BB962C8B-B14F-4D97-AF65-F5344CB8AC3E}">
        <p14:creationId xmlns:p14="http://schemas.microsoft.com/office/powerpoint/2010/main" val="342055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954786"/>
              </p:ext>
            </p:extLst>
          </p:nvPr>
        </p:nvGraphicFramePr>
        <p:xfrm>
          <a:off x="984907" y="8521"/>
          <a:ext cx="10033000" cy="3781425"/>
        </p:xfrm>
        <a:graphic>
          <a:graphicData uri="http://schemas.openxmlformats.org/drawingml/2006/table">
            <a:tbl>
              <a:tblPr/>
              <a:tblGrid>
                <a:gridCol w="5016500">
                  <a:extLst>
                    <a:ext uri="{9D8B030D-6E8A-4147-A177-3AD203B41FA5}">
                      <a16:colId xmlns:a16="http://schemas.microsoft.com/office/drawing/2014/main" val="1859012119"/>
                    </a:ext>
                  </a:extLst>
                </a:gridCol>
                <a:gridCol w="5016500">
                  <a:extLst>
                    <a:ext uri="{9D8B030D-6E8A-4147-A177-3AD203B41FA5}">
                      <a16:colId xmlns:a16="http://schemas.microsoft.com/office/drawing/2014/main" val="2925369601"/>
                    </a:ext>
                  </a:extLst>
                </a:gridCol>
              </a:tblGrid>
              <a:tr h="542925">
                <a:tc>
                  <a:txBody>
                    <a:bodyPr/>
                    <a:lstStyle/>
                    <a:p>
                      <a:pPr algn="ctr" fontAlgn="ctr"/>
                      <a:r>
                        <a:rPr lang="en-GB" sz="3200" b="1" i="0" u="none" strike="noStrike" dirty="0">
                          <a:solidFill>
                            <a:srgbClr val="333333"/>
                          </a:solidFill>
                          <a:effectLst/>
                          <a:latin typeface="Calibri" panose="020F0502020204030204" pitchFamily="34" charset="0"/>
                        </a:rPr>
                        <a:t>Move</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25400" cap="flat" cmpd="dbl" algn="ctr">
                      <a:solidFill>
                        <a:srgbClr val="A9A9A9"/>
                      </a:solidFill>
                      <a:prstDash val="solid"/>
                      <a:round/>
                      <a:headEnd type="none" w="med" len="med"/>
                      <a:tailEnd type="none" w="med" len="med"/>
                    </a:lnB>
                    <a:solidFill>
                      <a:srgbClr val="B8B8B8"/>
                    </a:solidFill>
                  </a:tcPr>
                </a:tc>
                <a:tc>
                  <a:txBody>
                    <a:bodyPr/>
                    <a:lstStyle/>
                    <a:p>
                      <a:pPr algn="ctr" fontAlgn="ctr"/>
                      <a:r>
                        <a:rPr lang="en-GB" sz="3200" b="1" i="0" u="none" strike="noStrike" dirty="0">
                          <a:solidFill>
                            <a:srgbClr val="333333"/>
                          </a:solidFill>
                          <a:effectLst/>
                          <a:latin typeface="Calibri" panose="020F0502020204030204" pitchFamily="34" charset="0"/>
                        </a:rPr>
                        <a:t>Time</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25400" cap="flat" cmpd="dbl" algn="ctr">
                      <a:solidFill>
                        <a:srgbClr val="A9A9A9"/>
                      </a:solidFill>
                      <a:prstDash val="solid"/>
                      <a:round/>
                      <a:headEnd type="none" w="med" len="med"/>
                      <a:tailEnd type="none" w="med" len="med"/>
                    </a:lnB>
                    <a:solidFill>
                      <a:srgbClr val="B8B8B8"/>
                    </a:solidFill>
                  </a:tcPr>
                </a:tc>
                <a:extLst>
                  <a:ext uri="{0D108BD9-81ED-4DB2-BD59-A6C34878D82A}">
                    <a16:rowId xmlns:a16="http://schemas.microsoft.com/office/drawing/2014/main" val="3860144172"/>
                  </a:ext>
                </a:extLst>
              </a:tr>
              <a:tr h="542925">
                <a:tc>
                  <a:txBody>
                    <a:bodyPr/>
                    <a:lstStyle/>
                    <a:p>
                      <a:pPr algn="ctr" fontAlgn="ctr"/>
                      <a:r>
                        <a:rPr lang="en-GB" sz="3200" b="0" i="0" u="none" strike="noStrike" dirty="0">
                          <a:solidFill>
                            <a:srgbClr val="333333"/>
                          </a:solidFill>
                          <a:effectLst/>
                          <a:latin typeface="Calibri" panose="020F0502020204030204" pitchFamily="34" charset="0"/>
                        </a:rPr>
                        <a:t>(1) &amp; (2) Cross with Torch</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25400" cap="flat" cmpd="dbl"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GB" sz="3200" b="0" i="0" u="none" strike="noStrike" dirty="0">
                          <a:solidFill>
                            <a:srgbClr val="333333"/>
                          </a:solidFill>
                          <a:effectLst/>
                          <a:latin typeface="Calibri" panose="020F0502020204030204" pitchFamily="34" charset="0"/>
                        </a:rPr>
                        <a:t>2</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25400" cap="flat" cmpd="dbl"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063191589"/>
                  </a:ext>
                </a:extLst>
              </a:tr>
              <a:tr h="533400">
                <a:tc>
                  <a:txBody>
                    <a:bodyPr/>
                    <a:lstStyle/>
                    <a:p>
                      <a:pPr algn="ctr" fontAlgn="ctr"/>
                      <a:r>
                        <a:rPr lang="en-GB" sz="3200" b="0" i="0" u="none" strike="noStrike" dirty="0">
                          <a:solidFill>
                            <a:srgbClr val="333333"/>
                          </a:solidFill>
                          <a:effectLst/>
                          <a:latin typeface="Calibri" panose="020F0502020204030204" pitchFamily="34" charset="0"/>
                        </a:rPr>
                        <a:t>(1) Returns with Torch</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GB" sz="3200" b="0" i="0" u="none" strike="noStrike" dirty="0">
                          <a:solidFill>
                            <a:srgbClr val="333333"/>
                          </a:solidFill>
                          <a:effectLst/>
                          <a:latin typeface="Calibri" panose="020F0502020204030204" pitchFamily="34" charset="0"/>
                        </a:rPr>
                        <a:t>1</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089256336"/>
                  </a:ext>
                </a:extLst>
              </a:tr>
              <a:tr h="533400">
                <a:tc>
                  <a:txBody>
                    <a:bodyPr/>
                    <a:lstStyle/>
                    <a:p>
                      <a:pPr algn="ctr" fontAlgn="ctr"/>
                      <a:r>
                        <a:rPr lang="en-GB" sz="3200" b="0" i="0" u="none" strike="noStrike" dirty="0">
                          <a:solidFill>
                            <a:srgbClr val="008000"/>
                          </a:solidFill>
                          <a:effectLst/>
                          <a:latin typeface="Calibri" panose="020F0502020204030204" pitchFamily="34" charset="0"/>
                        </a:rPr>
                        <a:t>(5) &amp; (10) Cross with Torch</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GB" sz="3200" b="0" i="0" u="none" strike="noStrike" dirty="0">
                          <a:solidFill>
                            <a:srgbClr val="008000"/>
                          </a:solidFill>
                          <a:effectLst/>
                          <a:latin typeface="Calibri" panose="020F0502020204030204" pitchFamily="34" charset="0"/>
                        </a:rPr>
                        <a:t>10</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395748333"/>
                  </a:ext>
                </a:extLst>
              </a:tr>
              <a:tr h="533400">
                <a:tc>
                  <a:txBody>
                    <a:bodyPr/>
                    <a:lstStyle/>
                    <a:p>
                      <a:pPr algn="ctr" fontAlgn="ctr"/>
                      <a:r>
                        <a:rPr lang="en-GB" sz="3200" b="0" i="0" u="none" strike="noStrike" dirty="0">
                          <a:solidFill>
                            <a:srgbClr val="333333"/>
                          </a:solidFill>
                          <a:effectLst/>
                          <a:latin typeface="Calibri" panose="020F0502020204030204" pitchFamily="34" charset="0"/>
                        </a:rPr>
                        <a:t>(2) Returns with Torch</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GB" sz="3200" b="0" i="0" u="none" strike="noStrike" dirty="0">
                          <a:solidFill>
                            <a:srgbClr val="333333"/>
                          </a:solidFill>
                          <a:effectLst/>
                          <a:latin typeface="Calibri" panose="020F0502020204030204" pitchFamily="34" charset="0"/>
                        </a:rPr>
                        <a:t>2</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2823919914"/>
                  </a:ext>
                </a:extLst>
              </a:tr>
              <a:tr h="542925">
                <a:tc>
                  <a:txBody>
                    <a:bodyPr/>
                    <a:lstStyle/>
                    <a:p>
                      <a:pPr algn="ctr" fontAlgn="ctr"/>
                      <a:r>
                        <a:rPr lang="en-GB" sz="3200" b="0" i="0" u="none" strike="noStrike" dirty="0">
                          <a:solidFill>
                            <a:srgbClr val="333333"/>
                          </a:solidFill>
                          <a:effectLst/>
                          <a:latin typeface="Calibri" panose="020F0502020204030204" pitchFamily="34" charset="0"/>
                        </a:rPr>
                        <a:t>(1) &amp; (2) Cross with Torch</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25400" cap="flat" cmpd="dbl" algn="ctr">
                      <a:solidFill>
                        <a:srgbClr val="A9A9A9"/>
                      </a:solidFill>
                      <a:prstDash val="solid"/>
                      <a:round/>
                      <a:headEnd type="none" w="med" len="med"/>
                      <a:tailEnd type="none" w="med" len="med"/>
                    </a:lnB>
                    <a:solidFill>
                      <a:srgbClr val="FFFFFF"/>
                    </a:solidFill>
                  </a:tcPr>
                </a:tc>
                <a:tc>
                  <a:txBody>
                    <a:bodyPr/>
                    <a:lstStyle/>
                    <a:p>
                      <a:pPr algn="ctr" fontAlgn="ctr"/>
                      <a:r>
                        <a:rPr lang="en-GB" sz="3200" b="0" i="0" u="none" strike="noStrike" dirty="0">
                          <a:solidFill>
                            <a:srgbClr val="333333"/>
                          </a:solidFill>
                          <a:effectLst/>
                          <a:latin typeface="Calibri" panose="020F0502020204030204" pitchFamily="34" charset="0"/>
                        </a:rPr>
                        <a:t>2</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25400" cap="flat" cmpd="dbl"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2372397920"/>
                  </a:ext>
                </a:extLst>
              </a:tr>
              <a:tr h="552450">
                <a:tc>
                  <a:txBody>
                    <a:bodyPr/>
                    <a:lstStyle/>
                    <a:p>
                      <a:pPr algn="ctr" fontAlgn="ctr"/>
                      <a:r>
                        <a:rPr lang="en-GB" sz="3200" b="0"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25400" cap="flat" cmpd="dbl"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GB" sz="3200" b="1" i="0" u="none" strike="noStrike" dirty="0">
                          <a:solidFill>
                            <a:srgbClr val="333333"/>
                          </a:solidFill>
                          <a:effectLst/>
                          <a:latin typeface="Calibri" panose="020F0502020204030204" pitchFamily="34" charset="0"/>
                        </a:rPr>
                        <a:t>17</a:t>
                      </a:r>
                    </a:p>
                  </a:txBody>
                  <a:tcPr marL="9525" marR="9525" marT="9525" marB="0" anchor="ctr">
                    <a:lnL w="635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25400" cap="flat" cmpd="dbl"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B8B8B8"/>
                    </a:solidFill>
                  </a:tcPr>
                </a:tc>
                <a:extLst>
                  <a:ext uri="{0D108BD9-81ED-4DB2-BD59-A6C34878D82A}">
                    <a16:rowId xmlns:a16="http://schemas.microsoft.com/office/drawing/2014/main" val="547642897"/>
                  </a:ext>
                </a:extLst>
              </a:tr>
            </a:tbl>
          </a:graphicData>
        </a:graphic>
      </p:graphicFrame>
      <p:sp>
        <p:nvSpPr>
          <p:cNvPr id="6" name="TextBox 5"/>
          <p:cNvSpPr txBox="1"/>
          <p:nvPr/>
        </p:nvSpPr>
        <p:spPr>
          <a:xfrm>
            <a:off x="220717" y="3821476"/>
            <a:ext cx="11761075" cy="2554545"/>
          </a:xfrm>
          <a:prstGeom prst="rect">
            <a:avLst/>
          </a:prstGeom>
          <a:noFill/>
        </p:spPr>
        <p:txBody>
          <a:bodyPr wrap="square" rtlCol="0">
            <a:spAutoFit/>
          </a:bodyPr>
          <a:lstStyle/>
          <a:p>
            <a:r>
              <a:rPr lang="en-GB" sz="3200" dirty="0" smtClean="0">
                <a:solidFill>
                  <a:srgbClr val="008000"/>
                </a:solidFill>
              </a:rPr>
              <a:t>The trick was to get the two slowest people to cross together. This is how you can save time. But you have to set it up so that there is a fast person to bring the torch back.</a:t>
            </a:r>
          </a:p>
          <a:p>
            <a:endParaRPr lang="en-GB" sz="3200" dirty="0">
              <a:solidFill>
                <a:srgbClr val="008000"/>
              </a:solidFill>
            </a:endParaRPr>
          </a:p>
          <a:p>
            <a:r>
              <a:rPr lang="en-GB" sz="3200" dirty="0" smtClean="0">
                <a:solidFill>
                  <a:srgbClr val="FF0000"/>
                </a:solidFill>
              </a:rPr>
              <a:t>If you solved this riddle then you have good problem-solving skills.</a:t>
            </a:r>
            <a:endParaRPr lang="en-GB" sz="3200" dirty="0">
              <a:solidFill>
                <a:srgbClr val="FF0000"/>
              </a:solidFill>
            </a:endParaRPr>
          </a:p>
        </p:txBody>
      </p:sp>
    </p:spTree>
    <p:extLst>
      <p:ext uri="{BB962C8B-B14F-4D97-AF65-F5344CB8AC3E}">
        <p14:creationId xmlns:p14="http://schemas.microsoft.com/office/powerpoint/2010/main" val="30379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34" y="126124"/>
            <a:ext cx="11897711" cy="5262979"/>
          </a:xfrm>
          <a:prstGeom prst="rect">
            <a:avLst/>
          </a:prstGeom>
          <a:noFill/>
        </p:spPr>
        <p:txBody>
          <a:bodyPr wrap="square" rtlCol="0">
            <a:spAutoFit/>
          </a:bodyPr>
          <a:lstStyle/>
          <a:p>
            <a:r>
              <a:rPr lang="en-GB" sz="2800" u="sng" dirty="0" smtClean="0"/>
              <a:t>Conclusion</a:t>
            </a:r>
          </a:p>
          <a:p>
            <a:endParaRPr lang="en-GB" sz="2800" dirty="0"/>
          </a:p>
          <a:p>
            <a:r>
              <a:rPr lang="en-GB" sz="2800" dirty="0" smtClean="0"/>
              <a:t>The scientific process starts by asking  the right questions.</a:t>
            </a:r>
          </a:p>
          <a:p>
            <a:endParaRPr lang="en-GB" sz="2800" dirty="0"/>
          </a:p>
          <a:p>
            <a:r>
              <a:rPr lang="en-GB" sz="2800" dirty="0" smtClean="0"/>
              <a:t>Science is important because it teaches us how to solve problems and to think critically.</a:t>
            </a:r>
          </a:p>
          <a:p>
            <a:endParaRPr lang="en-GB" sz="2800" dirty="0"/>
          </a:p>
          <a:p>
            <a:r>
              <a:rPr lang="en-GB" sz="2800" dirty="0" smtClean="0"/>
              <a:t>Critical thinking and problem solving are two very important skills.</a:t>
            </a:r>
          </a:p>
          <a:p>
            <a:endParaRPr lang="en-GB" sz="2800" dirty="0" smtClean="0"/>
          </a:p>
          <a:p>
            <a:r>
              <a:rPr lang="en-GB" sz="2800" dirty="0" smtClean="0"/>
              <a:t>Science teaches us these skills.</a:t>
            </a:r>
            <a:endParaRPr lang="en-GB" sz="2800" dirty="0"/>
          </a:p>
          <a:p>
            <a:endParaRPr lang="en-GB" sz="2800" dirty="0"/>
          </a:p>
          <a:p>
            <a:r>
              <a:rPr lang="en-GB" sz="2800" dirty="0" smtClean="0"/>
              <a:t>This is why science is so important.</a:t>
            </a:r>
            <a:endParaRPr lang="en-GB" sz="2800" dirty="0"/>
          </a:p>
        </p:txBody>
      </p:sp>
      <p:sp>
        <p:nvSpPr>
          <p:cNvPr id="3" name="TextBox 2"/>
          <p:cNvSpPr txBox="1"/>
          <p:nvPr/>
        </p:nvSpPr>
        <p:spPr>
          <a:xfrm>
            <a:off x="8881241" y="126124"/>
            <a:ext cx="3153104" cy="584775"/>
          </a:xfrm>
          <a:prstGeom prst="rect">
            <a:avLst/>
          </a:prstGeom>
          <a:solidFill>
            <a:srgbClr val="FF0000"/>
          </a:solidFill>
        </p:spPr>
        <p:txBody>
          <a:bodyPr wrap="square" rtlCol="0">
            <a:spAutoFit/>
          </a:bodyPr>
          <a:lstStyle/>
          <a:p>
            <a:r>
              <a:rPr lang="en-GB" sz="3200" dirty="0" smtClean="0">
                <a:solidFill>
                  <a:schemeClr val="bg1"/>
                </a:solidFill>
              </a:rPr>
              <a:t>Copy these notes.</a:t>
            </a:r>
            <a:endParaRPr lang="en-GB" sz="3200" dirty="0">
              <a:solidFill>
                <a:schemeClr val="bg1"/>
              </a:solidFill>
            </a:endParaRPr>
          </a:p>
        </p:txBody>
      </p:sp>
    </p:spTree>
    <p:extLst>
      <p:ext uri="{BB962C8B-B14F-4D97-AF65-F5344CB8AC3E}">
        <p14:creationId xmlns:p14="http://schemas.microsoft.com/office/powerpoint/2010/main" val="329877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55" y="178676"/>
            <a:ext cx="11813628" cy="5632311"/>
          </a:xfrm>
          <a:prstGeom prst="rect">
            <a:avLst/>
          </a:prstGeom>
          <a:noFill/>
        </p:spPr>
        <p:txBody>
          <a:bodyPr wrap="square" rtlCol="0">
            <a:spAutoFit/>
          </a:bodyPr>
          <a:lstStyle/>
          <a:p>
            <a:r>
              <a:rPr lang="en-GB" sz="3600" dirty="0" smtClean="0">
                <a:solidFill>
                  <a:srgbClr val="FF0000"/>
                </a:solidFill>
              </a:rPr>
              <a:t>Note to teacher – this is a lesson for thinking and discussion. There are not many notes to take.</a:t>
            </a:r>
          </a:p>
          <a:p>
            <a:endParaRPr lang="en-GB" sz="3600" dirty="0">
              <a:solidFill>
                <a:srgbClr val="FF0000"/>
              </a:solidFill>
            </a:endParaRPr>
          </a:p>
          <a:p>
            <a:r>
              <a:rPr lang="en-GB" sz="3600" dirty="0" smtClean="0">
                <a:solidFill>
                  <a:srgbClr val="7030A0"/>
                </a:solidFill>
              </a:rPr>
              <a:t>I quite like this lesson – it is worth doing.</a:t>
            </a:r>
          </a:p>
          <a:p>
            <a:endParaRPr lang="en-GB" sz="3600" dirty="0">
              <a:solidFill>
                <a:srgbClr val="FF0000"/>
              </a:solidFill>
            </a:endParaRPr>
          </a:p>
          <a:p>
            <a:r>
              <a:rPr lang="en-GB" sz="3600" dirty="0" smtClean="0">
                <a:solidFill>
                  <a:srgbClr val="0000FF"/>
                </a:solidFill>
              </a:rPr>
              <a:t>If there are slides with loads of writing on, get the students to read them in silence and then discuss the content</a:t>
            </a:r>
            <a:r>
              <a:rPr lang="en-GB" sz="3600" dirty="0" smtClean="0">
                <a:solidFill>
                  <a:srgbClr val="0000FF"/>
                </a:solidFill>
              </a:rPr>
              <a:t>.</a:t>
            </a:r>
          </a:p>
          <a:p>
            <a:endParaRPr lang="en-GB" sz="3600" dirty="0">
              <a:solidFill>
                <a:srgbClr val="0000FF"/>
              </a:solidFill>
            </a:endParaRPr>
          </a:p>
          <a:p>
            <a:r>
              <a:rPr lang="en-GB" sz="3600" dirty="0" smtClean="0">
                <a:solidFill>
                  <a:srgbClr val="008000"/>
                </a:solidFill>
              </a:rPr>
              <a:t>There are two good riddles towards the end. Try to get to them.</a:t>
            </a:r>
            <a:endParaRPr lang="en-GB" sz="3600" dirty="0">
              <a:solidFill>
                <a:srgbClr val="008000"/>
              </a:solidFill>
            </a:endParaRPr>
          </a:p>
        </p:txBody>
      </p:sp>
    </p:spTree>
    <p:extLst>
      <p:ext uri="{BB962C8B-B14F-4D97-AF65-F5344CB8AC3E}">
        <p14:creationId xmlns:p14="http://schemas.microsoft.com/office/powerpoint/2010/main" val="310860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41931" y="138112"/>
            <a:ext cx="4964167" cy="6430853"/>
          </a:xfrm>
          <a:prstGeom prst="rect">
            <a:avLst/>
          </a:prstGeom>
        </p:spPr>
      </p:pic>
      <p:sp>
        <p:nvSpPr>
          <p:cNvPr id="4" name="TextBox 3"/>
          <p:cNvSpPr txBox="1"/>
          <p:nvPr/>
        </p:nvSpPr>
        <p:spPr>
          <a:xfrm>
            <a:off x="136634" y="105103"/>
            <a:ext cx="6653049" cy="707886"/>
          </a:xfrm>
          <a:prstGeom prst="rect">
            <a:avLst/>
          </a:prstGeom>
          <a:noFill/>
        </p:spPr>
        <p:txBody>
          <a:bodyPr wrap="square" rtlCol="0">
            <a:spAutoFit/>
          </a:bodyPr>
          <a:lstStyle/>
          <a:p>
            <a:r>
              <a:rPr lang="en-GB" sz="4000" dirty="0" smtClean="0">
                <a:solidFill>
                  <a:srgbClr val="FF0000"/>
                </a:solidFill>
              </a:rPr>
              <a:t>The scientific method (recap)</a:t>
            </a:r>
          </a:p>
        </p:txBody>
      </p:sp>
      <p:sp>
        <p:nvSpPr>
          <p:cNvPr id="5" name="Rectangle 4"/>
          <p:cNvSpPr/>
          <p:nvPr/>
        </p:nvSpPr>
        <p:spPr>
          <a:xfrm>
            <a:off x="136634" y="5971822"/>
            <a:ext cx="7262886" cy="646331"/>
          </a:xfrm>
          <a:prstGeom prst="rect">
            <a:avLst/>
          </a:prstGeom>
        </p:spPr>
        <p:txBody>
          <a:bodyPr wrap="none">
            <a:spAutoFit/>
          </a:bodyPr>
          <a:lstStyle/>
          <a:p>
            <a:r>
              <a:rPr lang="en-GB" sz="3600" dirty="0">
                <a:solidFill>
                  <a:srgbClr val="FF0000"/>
                </a:solidFill>
              </a:rPr>
              <a:t>Do not </a:t>
            </a:r>
            <a:r>
              <a:rPr lang="en-GB" sz="3600" dirty="0" smtClean="0">
                <a:solidFill>
                  <a:srgbClr val="FF0000"/>
                </a:solidFill>
              </a:rPr>
              <a:t>copy, do not discuss, move on.</a:t>
            </a:r>
            <a:endParaRPr lang="en-GB" sz="3600" dirty="0">
              <a:solidFill>
                <a:srgbClr val="FF0000"/>
              </a:solidFill>
            </a:endParaRPr>
          </a:p>
        </p:txBody>
      </p:sp>
      <p:sp>
        <p:nvSpPr>
          <p:cNvPr id="6" name="Rectangle 5"/>
          <p:cNvSpPr/>
          <p:nvPr/>
        </p:nvSpPr>
        <p:spPr>
          <a:xfrm>
            <a:off x="136634" y="722048"/>
            <a:ext cx="6978869" cy="5391610"/>
          </a:xfrm>
          <a:prstGeom prst="rect">
            <a:avLst/>
          </a:prstGeom>
        </p:spPr>
        <p:txBody>
          <a:bodyPr wrap="square">
            <a:spAutoFit/>
          </a:bodyPr>
          <a:lstStyle/>
          <a:p>
            <a:r>
              <a:rPr lang="en-GB" sz="2800" dirty="0">
                <a:solidFill>
                  <a:srgbClr val="00B050"/>
                </a:solidFill>
              </a:rPr>
              <a:t>The scientific method is a process for experimentation that is used to explore observations and answer questions. </a:t>
            </a:r>
            <a:endParaRPr lang="en-GB" sz="2800" dirty="0" smtClean="0">
              <a:solidFill>
                <a:srgbClr val="00B050"/>
              </a:solidFill>
            </a:endParaRPr>
          </a:p>
          <a:p>
            <a:endParaRPr lang="en-GB" sz="2800" dirty="0">
              <a:solidFill>
                <a:srgbClr val="00B050"/>
              </a:solidFill>
            </a:endParaRPr>
          </a:p>
          <a:p>
            <a:r>
              <a:rPr lang="en-GB" sz="2800" dirty="0" smtClean="0">
                <a:solidFill>
                  <a:srgbClr val="00B050"/>
                </a:solidFill>
              </a:rPr>
              <a:t>It </a:t>
            </a:r>
            <a:r>
              <a:rPr lang="en-GB" sz="2800" dirty="0">
                <a:solidFill>
                  <a:srgbClr val="00B050"/>
                </a:solidFill>
              </a:rPr>
              <a:t>provides an objective, </a:t>
            </a:r>
            <a:r>
              <a:rPr lang="en-GB" sz="2800" dirty="0" smtClean="0">
                <a:solidFill>
                  <a:srgbClr val="00B050"/>
                </a:solidFill>
              </a:rPr>
              <a:t>standardised </a:t>
            </a:r>
            <a:r>
              <a:rPr lang="en-GB" sz="2800" dirty="0">
                <a:solidFill>
                  <a:srgbClr val="00B050"/>
                </a:solidFill>
              </a:rPr>
              <a:t>approach to conducting experiments </a:t>
            </a:r>
            <a:r>
              <a:rPr lang="en-GB" sz="2800" dirty="0" smtClean="0">
                <a:solidFill>
                  <a:srgbClr val="00B050"/>
                </a:solidFill>
              </a:rPr>
              <a:t>and improves </a:t>
            </a:r>
            <a:r>
              <a:rPr lang="en-GB" sz="2800" dirty="0">
                <a:solidFill>
                  <a:srgbClr val="00B050"/>
                </a:solidFill>
              </a:rPr>
              <a:t>their </a:t>
            </a:r>
            <a:r>
              <a:rPr lang="en-GB" sz="2800" dirty="0" smtClean="0">
                <a:solidFill>
                  <a:srgbClr val="00B050"/>
                </a:solidFill>
              </a:rPr>
              <a:t>results. </a:t>
            </a:r>
            <a:r>
              <a:rPr lang="en-GB" sz="2800" b="1" u="sng" dirty="0" smtClean="0">
                <a:solidFill>
                  <a:srgbClr val="FF0000"/>
                </a:solidFill>
              </a:rPr>
              <a:t>What does this mean?</a:t>
            </a:r>
          </a:p>
          <a:p>
            <a:endParaRPr lang="en-GB" sz="2800" dirty="0">
              <a:solidFill>
                <a:srgbClr val="00B050"/>
              </a:solidFill>
            </a:endParaRPr>
          </a:p>
          <a:p>
            <a:r>
              <a:rPr lang="en-GB" sz="2800" dirty="0" smtClean="0">
                <a:solidFill>
                  <a:srgbClr val="00B050"/>
                </a:solidFill>
              </a:rPr>
              <a:t>By </a:t>
            </a:r>
            <a:r>
              <a:rPr lang="en-GB" sz="2800" dirty="0">
                <a:solidFill>
                  <a:srgbClr val="00B050"/>
                </a:solidFill>
              </a:rPr>
              <a:t>using a </a:t>
            </a:r>
            <a:r>
              <a:rPr lang="en-GB" sz="2800" dirty="0" smtClean="0">
                <a:solidFill>
                  <a:srgbClr val="00B050"/>
                </a:solidFill>
              </a:rPr>
              <a:t>standardised investigation method, </a:t>
            </a:r>
            <a:r>
              <a:rPr lang="en-GB" sz="2800" dirty="0">
                <a:solidFill>
                  <a:srgbClr val="00B050"/>
                </a:solidFill>
              </a:rPr>
              <a:t>scientists can feel confident that they will stick to the facts and limit the influence of personal, preconceived </a:t>
            </a:r>
            <a:r>
              <a:rPr lang="en-GB" sz="2800" dirty="0" smtClean="0">
                <a:solidFill>
                  <a:srgbClr val="00B050"/>
                </a:solidFill>
              </a:rPr>
              <a:t>notions (bias). </a:t>
            </a:r>
            <a:r>
              <a:rPr lang="en-GB" sz="2800" b="1" u="sng" dirty="0" smtClean="0">
                <a:solidFill>
                  <a:srgbClr val="FF0000"/>
                </a:solidFill>
              </a:rPr>
              <a:t>Really important.</a:t>
            </a:r>
            <a:endParaRPr lang="en-GB" sz="2800" b="1" u="sng" dirty="0">
              <a:solidFill>
                <a:srgbClr val="FF0000"/>
              </a:solidFill>
            </a:endParaRPr>
          </a:p>
        </p:txBody>
      </p:sp>
    </p:spTree>
    <p:extLst>
      <p:ext uri="{BB962C8B-B14F-4D97-AF65-F5344CB8AC3E}">
        <p14:creationId xmlns:p14="http://schemas.microsoft.com/office/powerpoint/2010/main" val="297388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50" y="5913957"/>
            <a:ext cx="11661581" cy="707886"/>
          </a:xfrm>
          <a:prstGeom prst="rect">
            <a:avLst/>
          </a:prstGeom>
        </p:spPr>
        <p:txBody>
          <a:bodyPr wrap="square">
            <a:spAutoFit/>
          </a:bodyPr>
          <a:lstStyle/>
          <a:p>
            <a:pPr algn="ctr"/>
            <a:r>
              <a:rPr lang="en-GB" sz="4000" dirty="0">
                <a:hlinkClick r:id="rId2"/>
              </a:rPr>
              <a:t>https://</a:t>
            </a:r>
            <a:r>
              <a:rPr lang="en-GB" sz="4000" dirty="0" smtClean="0">
                <a:hlinkClick r:id="rId2"/>
              </a:rPr>
              <a:t>www.youtube.com/watch?v=bqfQpURDoCo</a:t>
            </a:r>
            <a:r>
              <a:rPr lang="en-GB" sz="4000" dirty="0" smtClean="0"/>
              <a:t> </a:t>
            </a:r>
            <a:endParaRPr lang="en-GB" sz="4000" dirty="0"/>
          </a:p>
        </p:txBody>
      </p:sp>
      <p:sp>
        <p:nvSpPr>
          <p:cNvPr id="3" name="Rectangle 2"/>
          <p:cNvSpPr/>
          <p:nvPr/>
        </p:nvSpPr>
        <p:spPr>
          <a:xfrm>
            <a:off x="157655" y="162258"/>
            <a:ext cx="11897711" cy="5632311"/>
          </a:xfrm>
          <a:prstGeom prst="rect">
            <a:avLst/>
          </a:prstGeom>
        </p:spPr>
        <p:txBody>
          <a:bodyPr wrap="square">
            <a:spAutoFit/>
          </a:bodyPr>
          <a:lstStyle/>
          <a:p>
            <a:r>
              <a:rPr lang="en-GB" sz="3600" dirty="0">
                <a:solidFill>
                  <a:srgbClr val="7030A0"/>
                </a:solidFill>
                <a:cs typeface="Times New Roman" panose="02020603050405020304" pitchFamily="18" charset="0"/>
              </a:rPr>
              <a:t>Science begins by </a:t>
            </a:r>
            <a:r>
              <a:rPr lang="en-GB" sz="3600" b="1" dirty="0">
                <a:solidFill>
                  <a:srgbClr val="FF0000"/>
                </a:solidFill>
                <a:cs typeface="Times New Roman" panose="02020603050405020304" pitchFamily="18" charset="0"/>
              </a:rPr>
              <a:t>asking questions </a:t>
            </a:r>
            <a:r>
              <a:rPr lang="en-GB" sz="3600" dirty="0">
                <a:solidFill>
                  <a:srgbClr val="7030A0"/>
                </a:solidFill>
                <a:cs typeface="Times New Roman" panose="02020603050405020304" pitchFamily="18" charset="0"/>
              </a:rPr>
              <a:t>and then seeking answers. Young children understand this intuitively as they explore and try to make sense of their surroundings. However, science education focuses upon the end game of “facts” rather than the exploratory root of the scientific process. Encouraging questioning helps to bring the true spirit of science into our educational system, and the art of asking good questions constitutes an </a:t>
            </a:r>
            <a:r>
              <a:rPr lang="en-GB" sz="3600" b="1" dirty="0">
                <a:solidFill>
                  <a:srgbClr val="FF0000"/>
                </a:solidFill>
                <a:cs typeface="Times New Roman" panose="02020603050405020304" pitchFamily="18" charset="0"/>
              </a:rPr>
              <a:t>important skill </a:t>
            </a:r>
            <a:r>
              <a:rPr lang="en-GB" sz="3600" dirty="0">
                <a:solidFill>
                  <a:srgbClr val="7030A0"/>
                </a:solidFill>
                <a:cs typeface="Times New Roman" panose="02020603050405020304" pitchFamily="18" charset="0"/>
              </a:rPr>
              <a:t>to foster for practicing scientists</a:t>
            </a:r>
            <a:r>
              <a:rPr lang="en-GB" sz="3600" dirty="0" smtClean="0">
                <a:solidFill>
                  <a:srgbClr val="7030A0"/>
                </a:solidFill>
                <a:cs typeface="Times New Roman" panose="02020603050405020304" pitchFamily="18" charset="0"/>
              </a:rPr>
              <a:t>.</a:t>
            </a:r>
          </a:p>
          <a:p>
            <a:endParaRPr lang="en-GB" sz="3600" dirty="0" smtClean="0">
              <a:solidFill>
                <a:srgbClr val="7030A0"/>
              </a:solidFill>
              <a:cs typeface="Times New Roman" panose="02020603050405020304" pitchFamily="18" charset="0"/>
            </a:endParaRPr>
          </a:p>
          <a:p>
            <a:r>
              <a:rPr lang="en-GB" sz="3600" i="1" dirty="0" smtClean="0">
                <a:solidFill>
                  <a:srgbClr val="7030A0"/>
                </a:solidFill>
                <a:cs typeface="Times New Roman" panose="02020603050405020304" pitchFamily="18" charset="0"/>
              </a:rPr>
              <a:t>(Ronald D. Vale, </a:t>
            </a:r>
            <a:r>
              <a:rPr lang="en-GB" sz="3600" i="1" dirty="0">
                <a:solidFill>
                  <a:srgbClr val="7030A0"/>
                </a:solidFill>
              </a:rPr>
              <a:t>Mol Biol Cell. 2013 Mar 15; 24(6): </a:t>
            </a:r>
            <a:r>
              <a:rPr lang="en-GB" sz="3600" i="1" dirty="0" smtClean="0">
                <a:solidFill>
                  <a:srgbClr val="7030A0"/>
                </a:solidFill>
              </a:rPr>
              <a:t>680–682)</a:t>
            </a:r>
            <a:endParaRPr lang="en-GB" sz="3600" i="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6351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World Economic Forum issued a report The Future of Job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3" t="37068" r="54027" b="31097"/>
          <a:stretch/>
        </p:blipFill>
        <p:spPr bwMode="auto">
          <a:xfrm>
            <a:off x="117361" y="1303601"/>
            <a:ext cx="6186349" cy="4487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362" y="103272"/>
            <a:ext cx="5957619" cy="1200329"/>
          </a:xfrm>
          <a:prstGeom prst="rect">
            <a:avLst/>
          </a:prstGeom>
          <a:ln>
            <a:solidFill>
              <a:srgbClr val="00CC00"/>
            </a:solidFill>
          </a:ln>
        </p:spPr>
        <p:txBody>
          <a:bodyPr wrap="square">
            <a:spAutoFit/>
          </a:bodyPr>
          <a:lstStyle/>
          <a:p>
            <a:r>
              <a:rPr lang="en-GB" sz="3600" dirty="0" smtClean="0">
                <a:solidFill>
                  <a:srgbClr val="00CC00"/>
                </a:solidFill>
                <a:latin typeface="Neue Helvetica W01"/>
              </a:rPr>
              <a:t>Top 10 </a:t>
            </a:r>
            <a:r>
              <a:rPr lang="en-GB" sz="3600" dirty="0">
                <a:solidFill>
                  <a:srgbClr val="00CC00"/>
                </a:solidFill>
                <a:latin typeface="Neue Helvetica W01"/>
              </a:rPr>
              <a:t>skills </a:t>
            </a:r>
            <a:r>
              <a:rPr lang="en-GB" sz="3600" dirty="0" smtClean="0">
                <a:solidFill>
                  <a:srgbClr val="00CC00"/>
                </a:solidFill>
                <a:latin typeface="Neue Helvetica W01"/>
              </a:rPr>
              <a:t>that employers will be looking for in 2020</a:t>
            </a:r>
            <a:endParaRPr lang="en-GB" sz="3600" i="0" dirty="0">
              <a:solidFill>
                <a:srgbClr val="00CC00"/>
              </a:solidFill>
              <a:effectLst/>
              <a:latin typeface="Neue Helvetica W01"/>
            </a:endParaRPr>
          </a:p>
        </p:txBody>
      </p:sp>
      <p:sp>
        <p:nvSpPr>
          <p:cNvPr id="3" name="TextBox 2"/>
          <p:cNvSpPr txBox="1"/>
          <p:nvPr/>
        </p:nvSpPr>
        <p:spPr>
          <a:xfrm>
            <a:off x="6410679" y="32263"/>
            <a:ext cx="5707748" cy="2554545"/>
          </a:xfrm>
          <a:prstGeom prst="rect">
            <a:avLst/>
          </a:prstGeom>
          <a:noFill/>
          <a:ln>
            <a:solidFill>
              <a:srgbClr val="FF0000"/>
            </a:solidFill>
          </a:ln>
        </p:spPr>
        <p:txBody>
          <a:bodyPr wrap="square" rtlCol="0">
            <a:spAutoFit/>
          </a:bodyPr>
          <a:lstStyle/>
          <a:p>
            <a:r>
              <a:rPr lang="en-GB" sz="3200" dirty="0" smtClean="0">
                <a:solidFill>
                  <a:srgbClr val="FF0000"/>
                </a:solidFill>
              </a:rPr>
              <a:t>The World Economic Forum published a report that lists the top ten skills you are going to need in the future when you are looking for employment.</a:t>
            </a:r>
            <a:endParaRPr lang="en-GB" sz="3200" dirty="0">
              <a:solidFill>
                <a:srgbClr val="FF0000"/>
              </a:solidFill>
            </a:endParaRPr>
          </a:p>
        </p:txBody>
      </p:sp>
      <p:sp>
        <p:nvSpPr>
          <p:cNvPr id="4" name="TextBox 3"/>
          <p:cNvSpPr txBox="1"/>
          <p:nvPr/>
        </p:nvSpPr>
        <p:spPr>
          <a:xfrm>
            <a:off x="6400169" y="2635159"/>
            <a:ext cx="5707748" cy="4170372"/>
          </a:xfrm>
          <a:prstGeom prst="rect">
            <a:avLst/>
          </a:prstGeom>
          <a:noFill/>
          <a:ln>
            <a:solidFill>
              <a:schemeClr val="tx1"/>
            </a:solidFill>
          </a:ln>
        </p:spPr>
        <p:txBody>
          <a:bodyPr wrap="square" rtlCol="0">
            <a:spAutoFit/>
          </a:bodyPr>
          <a:lstStyle/>
          <a:p>
            <a:r>
              <a:rPr lang="en-GB" sz="3200" dirty="0" smtClean="0">
                <a:solidFill>
                  <a:schemeClr val="bg1">
                    <a:lumMod val="50000"/>
                  </a:schemeClr>
                </a:solidFill>
              </a:rPr>
              <a:t>Science teaches, tests and develops the top three skills on this list. This is why you are taught science in schools.</a:t>
            </a:r>
          </a:p>
          <a:p>
            <a:endParaRPr lang="en-GB" sz="800" dirty="0">
              <a:solidFill>
                <a:schemeClr val="bg1">
                  <a:lumMod val="50000"/>
                </a:schemeClr>
              </a:solidFill>
            </a:endParaRPr>
          </a:p>
          <a:p>
            <a:r>
              <a:rPr lang="en-GB" sz="3200" dirty="0" smtClean="0">
                <a:solidFill>
                  <a:schemeClr val="bg1">
                    <a:lumMod val="50000"/>
                  </a:schemeClr>
                </a:solidFill>
              </a:rPr>
              <a:t>Through learning science you will learn these skills. You are preparing yourself for a successful future.</a:t>
            </a:r>
            <a:endParaRPr lang="en-GB" sz="3200" dirty="0">
              <a:solidFill>
                <a:schemeClr val="bg1">
                  <a:lumMod val="50000"/>
                </a:schemeClr>
              </a:solidFill>
            </a:endParaRPr>
          </a:p>
        </p:txBody>
      </p:sp>
      <p:sp>
        <p:nvSpPr>
          <p:cNvPr id="5" name="Rectangle 4"/>
          <p:cNvSpPr/>
          <p:nvPr/>
        </p:nvSpPr>
        <p:spPr>
          <a:xfrm>
            <a:off x="1491934" y="5509056"/>
            <a:ext cx="3775393"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smtClean="0">
                <a:ln/>
                <a:solidFill>
                  <a:schemeClr val="accent3"/>
                </a:solidFill>
                <a:effectLst/>
              </a:rPr>
              <a:t>DISCUSS</a:t>
            </a:r>
            <a:endParaRPr lang="en-US" sz="8000" b="1" cap="none" spc="0" dirty="0">
              <a:ln/>
              <a:solidFill>
                <a:schemeClr val="accent3"/>
              </a:solidFill>
              <a:effectLst/>
            </a:endParaRPr>
          </a:p>
        </p:txBody>
      </p:sp>
    </p:spTree>
    <p:extLst>
      <p:ext uri="{BB962C8B-B14F-4D97-AF65-F5344CB8AC3E}">
        <p14:creationId xmlns:p14="http://schemas.microsoft.com/office/powerpoint/2010/main" val="14080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itical-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47" y="136634"/>
            <a:ext cx="11616012" cy="5162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3283" y="5538952"/>
            <a:ext cx="10005848" cy="707886"/>
          </a:xfrm>
          <a:prstGeom prst="rect">
            <a:avLst/>
          </a:prstGeom>
          <a:noFill/>
        </p:spPr>
        <p:txBody>
          <a:bodyPr wrap="square" rtlCol="0">
            <a:spAutoFit/>
          </a:bodyPr>
          <a:lstStyle/>
          <a:p>
            <a:pPr algn="ctr"/>
            <a:r>
              <a:rPr lang="en-GB" sz="4000" b="1" dirty="0" smtClean="0">
                <a:solidFill>
                  <a:srgbClr val="FF0000"/>
                </a:solidFill>
              </a:rPr>
              <a:t>What is this image trying to tell us?</a:t>
            </a:r>
            <a:endParaRPr lang="en-GB" sz="4000" b="1" dirty="0">
              <a:solidFill>
                <a:srgbClr val="FF0000"/>
              </a:solidFill>
            </a:endParaRPr>
          </a:p>
        </p:txBody>
      </p:sp>
    </p:spTree>
    <p:extLst>
      <p:ext uri="{BB962C8B-B14F-4D97-AF65-F5344CB8AC3E}">
        <p14:creationId xmlns:p14="http://schemas.microsoft.com/office/powerpoint/2010/main" val="193184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itical-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06" y="1996966"/>
            <a:ext cx="10447283" cy="4643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4605" y="1153161"/>
            <a:ext cx="2669627" cy="707886"/>
          </a:xfrm>
          <a:prstGeom prst="rect">
            <a:avLst/>
          </a:prstGeom>
          <a:noFill/>
        </p:spPr>
        <p:txBody>
          <a:bodyPr wrap="square" rtlCol="0">
            <a:spAutoFit/>
          </a:bodyPr>
          <a:lstStyle/>
          <a:p>
            <a:pPr algn="ctr"/>
            <a:r>
              <a:rPr lang="en-GB" sz="4000" dirty="0" smtClean="0">
                <a:solidFill>
                  <a:srgbClr val="FF0000"/>
                </a:solidFill>
              </a:rPr>
              <a:t>Question</a:t>
            </a:r>
            <a:endParaRPr lang="en-GB" sz="4000" dirty="0">
              <a:solidFill>
                <a:srgbClr val="FF0000"/>
              </a:solidFill>
            </a:endParaRPr>
          </a:p>
        </p:txBody>
      </p:sp>
      <p:sp>
        <p:nvSpPr>
          <p:cNvPr id="5" name="TextBox 4"/>
          <p:cNvSpPr txBox="1"/>
          <p:nvPr/>
        </p:nvSpPr>
        <p:spPr>
          <a:xfrm>
            <a:off x="4587764" y="1153161"/>
            <a:ext cx="2669627" cy="707886"/>
          </a:xfrm>
          <a:prstGeom prst="rect">
            <a:avLst/>
          </a:prstGeom>
          <a:noFill/>
        </p:spPr>
        <p:txBody>
          <a:bodyPr wrap="square" rtlCol="0">
            <a:spAutoFit/>
          </a:bodyPr>
          <a:lstStyle/>
          <a:p>
            <a:pPr algn="ctr"/>
            <a:r>
              <a:rPr lang="en-GB" sz="4000" dirty="0" smtClean="0">
                <a:solidFill>
                  <a:srgbClr val="FF0000"/>
                </a:solidFill>
              </a:rPr>
              <a:t>Think</a:t>
            </a:r>
            <a:endParaRPr lang="en-GB" sz="4000" dirty="0">
              <a:solidFill>
                <a:srgbClr val="FF0000"/>
              </a:solidFill>
            </a:endParaRPr>
          </a:p>
        </p:txBody>
      </p:sp>
      <p:sp>
        <p:nvSpPr>
          <p:cNvPr id="6" name="TextBox 5"/>
          <p:cNvSpPr txBox="1"/>
          <p:nvPr/>
        </p:nvSpPr>
        <p:spPr>
          <a:xfrm>
            <a:off x="8050923" y="1140352"/>
            <a:ext cx="2669627" cy="707886"/>
          </a:xfrm>
          <a:prstGeom prst="rect">
            <a:avLst/>
          </a:prstGeom>
          <a:noFill/>
        </p:spPr>
        <p:txBody>
          <a:bodyPr wrap="square" rtlCol="0">
            <a:spAutoFit/>
          </a:bodyPr>
          <a:lstStyle/>
          <a:p>
            <a:pPr algn="ctr"/>
            <a:r>
              <a:rPr lang="en-GB" sz="4000" dirty="0" smtClean="0">
                <a:solidFill>
                  <a:srgbClr val="FF0000"/>
                </a:solidFill>
              </a:rPr>
              <a:t>Solution</a:t>
            </a:r>
            <a:endParaRPr lang="en-GB" sz="4000" dirty="0">
              <a:solidFill>
                <a:srgbClr val="FF0000"/>
              </a:solidFill>
            </a:endParaRPr>
          </a:p>
        </p:txBody>
      </p:sp>
      <p:sp>
        <p:nvSpPr>
          <p:cNvPr id="4" name="TextBox 3"/>
          <p:cNvSpPr txBox="1"/>
          <p:nvPr/>
        </p:nvSpPr>
        <p:spPr>
          <a:xfrm>
            <a:off x="1755228" y="115614"/>
            <a:ext cx="8229600" cy="707886"/>
          </a:xfrm>
          <a:prstGeom prst="rect">
            <a:avLst/>
          </a:prstGeom>
          <a:noFill/>
        </p:spPr>
        <p:txBody>
          <a:bodyPr wrap="square" rtlCol="0">
            <a:spAutoFit/>
          </a:bodyPr>
          <a:lstStyle/>
          <a:p>
            <a:pPr algn="ctr"/>
            <a:r>
              <a:rPr lang="en-GB" sz="4000" u="sng" dirty="0" smtClean="0"/>
              <a:t>Critical thinking</a:t>
            </a:r>
            <a:endParaRPr lang="en-GB" sz="4000" u="sng" dirty="0"/>
          </a:p>
        </p:txBody>
      </p:sp>
    </p:spTree>
    <p:extLst>
      <p:ext uri="{BB962C8B-B14F-4D97-AF65-F5344CB8AC3E}">
        <p14:creationId xmlns:p14="http://schemas.microsoft.com/office/powerpoint/2010/main" val="117438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57" y="178676"/>
            <a:ext cx="11708525" cy="2554545"/>
          </a:xfrm>
          <a:prstGeom prst="rect">
            <a:avLst/>
          </a:prstGeom>
          <a:noFill/>
        </p:spPr>
        <p:txBody>
          <a:bodyPr wrap="square" rtlCol="0">
            <a:spAutoFit/>
          </a:bodyPr>
          <a:lstStyle/>
          <a:p>
            <a:r>
              <a:rPr lang="en-GB" sz="4000" dirty="0" smtClean="0">
                <a:solidFill>
                  <a:srgbClr val="FF0000"/>
                </a:solidFill>
              </a:rPr>
              <a:t>Critical thinking is </a:t>
            </a:r>
            <a:r>
              <a:rPr lang="en-GB" sz="4000" dirty="0">
                <a:solidFill>
                  <a:srgbClr val="FF0000"/>
                </a:solidFill>
              </a:rPr>
              <a:t>based on universal intellectual values that transcend subject matter divisions: clarity, </a:t>
            </a:r>
            <a:r>
              <a:rPr lang="en-GB" sz="4000" dirty="0">
                <a:solidFill>
                  <a:srgbClr val="7030A0"/>
                </a:solidFill>
              </a:rPr>
              <a:t>accuracy</a:t>
            </a:r>
            <a:r>
              <a:rPr lang="en-GB" sz="4000" dirty="0">
                <a:solidFill>
                  <a:srgbClr val="FF0000"/>
                </a:solidFill>
              </a:rPr>
              <a:t>, </a:t>
            </a:r>
            <a:r>
              <a:rPr lang="en-GB" sz="4000" dirty="0">
                <a:solidFill>
                  <a:srgbClr val="7030A0"/>
                </a:solidFill>
              </a:rPr>
              <a:t>precision</a:t>
            </a:r>
            <a:r>
              <a:rPr lang="en-GB" sz="4000" dirty="0">
                <a:solidFill>
                  <a:srgbClr val="FF0000"/>
                </a:solidFill>
              </a:rPr>
              <a:t>, consistency, </a:t>
            </a:r>
            <a:r>
              <a:rPr lang="en-GB" sz="4000" dirty="0">
                <a:solidFill>
                  <a:srgbClr val="7030A0"/>
                </a:solidFill>
              </a:rPr>
              <a:t>relevance</a:t>
            </a:r>
            <a:r>
              <a:rPr lang="en-GB" sz="4000" dirty="0">
                <a:solidFill>
                  <a:srgbClr val="FF0000"/>
                </a:solidFill>
              </a:rPr>
              <a:t>, sound </a:t>
            </a:r>
            <a:r>
              <a:rPr lang="en-GB" sz="4000" dirty="0">
                <a:solidFill>
                  <a:srgbClr val="7030A0"/>
                </a:solidFill>
              </a:rPr>
              <a:t>evidence</a:t>
            </a:r>
            <a:r>
              <a:rPr lang="en-GB" sz="4000" dirty="0">
                <a:solidFill>
                  <a:srgbClr val="FF0000"/>
                </a:solidFill>
              </a:rPr>
              <a:t>, good </a:t>
            </a:r>
            <a:r>
              <a:rPr lang="en-GB" sz="4000" dirty="0">
                <a:solidFill>
                  <a:srgbClr val="7030A0"/>
                </a:solidFill>
              </a:rPr>
              <a:t>reasons</a:t>
            </a:r>
            <a:r>
              <a:rPr lang="en-GB" sz="4000" dirty="0">
                <a:solidFill>
                  <a:srgbClr val="FF0000"/>
                </a:solidFill>
              </a:rPr>
              <a:t>, depth, breadth, and </a:t>
            </a:r>
            <a:r>
              <a:rPr lang="en-GB" sz="4000" dirty="0" smtClean="0">
                <a:solidFill>
                  <a:srgbClr val="7030A0"/>
                </a:solidFill>
              </a:rPr>
              <a:t>fairness</a:t>
            </a:r>
            <a:r>
              <a:rPr lang="en-GB" sz="4000" dirty="0" smtClean="0">
                <a:solidFill>
                  <a:srgbClr val="FF0000"/>
                </a:solidFill>
              </a:rPr>
              <a:t>.</a:t>
            </a:r>
            <a:endParaRPr lang="en-GB" sz="4000" dirty="0">
              <a:solidFill>
                <a:srgbClr val="FF0000"/>
              </a:solidFill>
            </a:endParaRPr>
          </a:p>
        </p:txBody>
      </p:sp>
      <p:sp>
        <p:nvSpPr>
          <p:cNvPr id="5" name="Rectangle 4"/>
          <p:cNvSpPr/>
          <p:nvPr/>
        </p:nvSpPr>
        <p:spPr>
          <a:xfrm>
            <a:off x="262756" y="3118715"/>
            <a:ext cx="11708525" cy="3539430"/>
          </a:xfrm>
          <a:prstGeom prst="rect">
            <a:avLst/>
          </a:prstGeom>
        </p:spPr>
        <p:txBody>
          <a:bodyPr wrap="square">
            <a:spAutoFit/>
          </a:bodyPr>
          <a:lstStyle/>
          <a:p>
            <a:r>
              <a:rPr lang="en-GB" sz="3200" dirty="0" smtClean="0">
                <a:solidFill>
                  <a:srgbClr val="0000FF"/>
                </a:solidFill>
                <a:latin typeface="Open Sans"/>
              </a:rPr>
              <a:t>Someone </a:t>
            </a:r>
            <a:r>
              <a:rPr lang="en-GB" sz="3200" dirty="0">
                <a:solidFill>
                  <a:srgbClr val="0000FF"/>
                </a:solidFill>
                <a:latin typeface="Open Sans"/>
              </a:rPr>
              <a:t>with critical thinking skills is able to do the following :</a:t>
            </a:r>
          </a:p>
          <a:p>
            <a:pPr>
              <a:buFont typeface="Arial" panose="020B0604020202020204" pitchFamily="34" charset="0"/>
              <a:buChar char="•"/>
            </a:pPr>
            <a:r>
              <a:rPr lang="en-GB" sz="3200" dirty="0">
                <a:solidFill>
                  <a:srgbClr val="0000FF"/>
                </a:solidFill>
                <a:latin typeface="Open Sans"/>
              </a:rPr>
              <a:t>understand the logical connections between ideas</a:t>
            </a:r>
          </a:p>
          <a:p>
            <a:pPr>
              <a:buFont typeface="Arial" panose="020B0604020202020204" pitchFamily="34" charset="0"/>
              <a:buChar char="•"/>
            </a:pPr>
            <a:r>
              <a:rPr lang="en-GB" sz="3200" dirty="0">
                <a:solidFill>
                  <a:srgbClr val="0000FF"/>
                </a:solidFill>
                <a:latin typeface="Open Sans"/>
              </a:rPr>
              <a:t>identify, construct and evaluate arguments</a:t>
            </a:r>
          </a:p>
          <a:p>
            <a:pPr>
              <a:buFont typeface="Arial" panose="020B0604020202020204" pitchFamily="34" charset="0"/>
              <a:buChar char="•"/>
            </a:pPr>
            <a:r>
              <a:rPr lang="en-GB" sz="3200" dirty="0">
                <a:solidFill>
                  <a:srgbClr val="0000FF"/>
                </a:solidFill>
                <a:latin typeface="Open Sans"/>
              </a:rPr>
              <a:t>detect inconsistencies and common mistakes in reasoning</a:t>
            </a:r>
          </a:p>
          <a:p>
            <a:pPr>
              <a:buFont typeface="Arial" panose="020B0604020202020204" pitchFamily="34" charset="0"/>
              <a:buChar char="•"/>
            </a:pPr>
            <a:r>
              <a:rPr lang="en-GB" sz="3200" dirty="0">
                <a:solidFill>
                  <a:srgbClr val="0000FF"/>
                </a:solidFill>
                <a:latin typeface="Open Sans"/>
              </a:rPr>
              <a:t>solve problems systematically</a:t>
            </a:r>
          </a:p>
          <a:p>
            <a:pPr>
              <a:buFont typeface="Arial" panose="020B0604020202020204" pitchFamily="34" charset="0"/>
              <a:buChar char="•"/>
            </a:pPr>
            <a:r>
              <a:rPr lang="en-GB" sz="3200" dirty="0">
                <a:solidFill>
                  <a:srgbClr val="0000FF"/>
                </a:solidFill>
                <a:latin typeface="Open Sans"/>
              </a:rPr>
              <a:t>identify the relevance and importance of ideas</a:t>
            </a:r>
          </a:p>
          <a:p>
            <a:pPr>
              <a:buFont typeface="Arial" panose="020B0604020202020204" pitchFamily="34" charset="0"/>
              <a:buChar char="•"/>
            </a:pPr>
            <a:r>
              <a:rPr lang="en-GB" sz="3200" dirty="0">
                <a:solidFill>
                  <a:srgbClr val="0000FF"/>
                </a:solidFill>
                <a:latin typeface="Open Sans"/>
              </a:rPr>
              <a:t>reflect on the justification of one's own beliefs and values</a:t>
            </a:r>
            <a:endParaRPr lang="en-GB" sz="3200" b="0" i="0" dirty="0">
              <a:solidFill>
                <a:srgbClr val="0000FF"/>
              </a:solidFill>
              <a:effectLst/>
              <a:latin typeface="Open Sans"/>
            </a:endParaRPr>
          </a:p>
        </p:txBody>
      </p:sp>
    </p:spTree>
    <p:extLst>
      <p:ext uri="{BB962C8B-B14F-4D97-AF65-F5344CB8AC3E}">
        <p14:creationId xmlns:p14="http://schemas.microsoft.com/office/powerpoint/2010/main" val="119679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blem sol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38" y="147752"/>
            <a:ext cx="11704072" cy="6530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043" y="6108074"/>
            <a:ext cx="8818179" cy="707886"/>
          </a:xfrm>
          <a:prstGeom prst="rect">
            <a:avLst/>
          </a:prstGeom>
          <a:noFill/>
        </p:spPr>
        <p:txBody>
          <a:bodyPr wrap="square" rtlCol="0">
            <a:spAutoFit/>
          </a:bodyPr>
          <a:lstStyle/>
          <a:p>
            <a:r>
              <a:rPr lang="en-GB" sz="4000" b="1" dirty="0" smtClean="0">
                <a:solidFill>
                  <a:srgbClr val="FF0000"/>
                </a:solidFill>
              </a:rPr>
              <a:t>What is this image trying to tell us?</a:t>
            </a:r>
            <a:endParaRPr lang="en-GB" sz="4000" b="1" dirty="0">
              <a:solidFill>
                <a:srgbClr val="FF0000"/>
              </a:solidFill>
            </a:endParaRPr>
          </a:p>
        </p:txBody>
      </p:sp>
    </p:spTree>
    <p:extLst>
      <p:ext uri="{BB962C8B-B14F-4D97-AF65-F5344CB8AC3E}">
        <p14:creationId xmlns:p14="http://schemas.microsoft.com/office/powerpoint/2010/main" val="217848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1088</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vt:lpstr>
      <vt:lpstr>Calibri</vt:lpstr>
      <vt:lpstr>Calibri Light</vt:lpstr>
      <vt:lpstr>Helvetica Neue</vt:lpstr>
      <vt:lpstr>Neue Helvetica W01</vt:lpstr>
      <vt:lpstr>Open Sans</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M Tomkins</cp:lastModifiedBy>
  <cp:revision>68</cp:revision>
  <dcterms:created xsi:type="dcterms:W3CDTF">2018-06-27T10:37:59Z</dcterms:created>
  <dcterms:modified xsi:type="dcterms:W3CDTF">2019-02-15T13:38:50Z</dcterms:modified>
</cp:coreProperties>
</file>