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2.xml" ContentType="application/vnd.ms-office.activeX+xml"/>
  <Override PartName="/ppt/activeX/activeX3.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32" r:id="rId6"/>
    <p:sldMasterId id="2147483744" r:id="rId7"/>
    <p:sldMasterId id="2147483756" r:id="rId8"/>
    <p:sldMasterId id="2147483768" r:id="rId9"/>
    <p:sldMasterId id="2147483780" r:id="rId10"/>
  </p:sldMasterIdLst>
  <p:notesMasterIdLst>
    <p:notesMasterId r:id="rId26"/>
  </p:notesMasterIdLst>
  <p:sldIdLst>
    <p:sldId id="256" r:id="rId11"/>
    <p:sldId id="272" r:id="rId12"/>
    <p:sldId id="275" r:id="rId13"/>
    <p:sldId id="267" r:id="rId14"/>
    <p:sldId id="266" r:id="rId15"/>
    <p:sldId id="268" r:id="rId16"/>
    <p:sldId id="269" r:id="rId17"/>
    <p:sldId id="273" r:id="rId18"/>
    <p:sldId id="274" r:id="rId19"/>
    <p:sldId id="261" r:id="rId20"/>
    <p:sldId id="260" r:id="rId21"/>
    <p:sldId id="262" r:id="rId22"/>
    <p:sldId id="263" r:id="rId23"/>
    <p:sldId id="259"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30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D7C9D3-1FDA-4416-896B-6123EA15317F}" type="datetimeFigureOut">
              <a:rPr lang="en-GB" smtClean="0"/>
              <a:t>31/01/2020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2AEA9B-40C5-407D-A203-4D7B218383AF}" type="slidenum">
              <a:rPr lang="en-GB" smtClean="0"/>
              <a:t>‹#›</a:t>
            </a:fld>
            <a:endParaRPr lang="en-GB"/>
          </a:p>
        </p:txBody>
      </p:sp>
    </p:spTree>
    <p:extLst>
      <p:ext uri="{BB962C8B-B14F-4D97-AF65-F5344CB8AC3E}">
        <p14:creationId xmlns:p14="http://schemas.microsoft.com/office/powerpoint/2010/main" val="1855735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6DC876-141C-4BD7-93B7-E5E3BC2ADA9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extLst>
      <p:ext uri="{BB962C8B-B14F-4D97-AF65-F5344CB8AC3E}">
        <p14:creationId xmlns:p14="http://schemas.microsoft.com/office/powerpoint/2010/main" val="279857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AEA9B-40C5-407D-A203-4D7B218383AF}" type="slidenum">
              <a:rPr lang="en-GB" smtClean="0"/>
              <a:t>6</a:t>
            </a:fld>
            <a:endParaRPr lang="en-GB"/>
          </a:p>
        </p:txBody>
      </p:sp>
    </p:spTree>
    <p:extLst>
      <p:ext uri="{BB962C8B-B14F-4D97-AF65-F5344CB8AC3E}">
        <p14:creationId xmlns:p14="http://schemas.microsoft.com/office/powerpoint/2010/main" val="324344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AEA9B-40C5-407D-A203-4D7B218383AF}" type="slidenum">
              <a:rPr lang="en-GB" smtClean="0"/>
              <a:t>7</a:t>
            </a:fld>
            <a:endParaRPr lang="en-GB"/>
          </a:p>
        </p:txBody>
      </p:sp>
    </p:spTree>
    <p:extLst>
      <p:ext uri="{BB962C8B-B14F-4D97-AF65-F5344CB8AC3E}">
        <p14:creationId xmlns:p14="http://schemas.microsoft.com/office/powerpoint/2010/main" val="584084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683D20-2763-40DC-A797-DC0EC16165FA}"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BDC73-0857-4264-B074-FFC7D9A8391E}" type="slidenum">
              <a:rPr lang="en-GB" smtClean="0"/>
              <a:t>‹#›</a:t>
            </a:fld>
            <a:endParaRPr lang="en-GB"/>
          </a:p>
        </p:txBody>
      </p:sp>
    </p:spTree>
    <p:extLst>
      <p:ext uri="{BB962C8B-B14F-4D97-AF65-F5344CB8AC3E}">
        <p14:creationId xmlns:p14="http://schemas.microsoft.com/office/powerpoint/2010/main" val="118049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683D20-2763-40DC-A797-DC0EC16165FA}"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BDC73-0857-4264-B074-FFC7D9A8391E}" type="slidenum">
              <a:rPr lang="en-GB" smtClean="0"/>
              <a:t>‹#›</a:t>
            </a:fld>
            <a:endParaRPr lang="en-GB"/>
          </a:p>
        </p:txBody>
      </p:sp>
    </p:spTree>
    <p:extLst>
      <p:ext uri="{BB962C8B-B14F-4D97-AF65-F5344CB8AC3E}">
        <p14:creationId xmlns:p14="http://schemas.microsoft.com/office/powerpoint/2010/main" val="30393724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DF601B2-E1F9-4ED6-A95D-4AD6E173B091}"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C0E7F-C3FB-4939-9C7D-A6B821B2DBCE}" type="slidenum">
              <a:rPr lang="en-GB" smtClean="0"/>
              <a:t>‹#›</a:t>
            </a:fld>
            <a:endParaRPr lang="en-GB"/>
          </a:p>
        </p:txBody>
      </p:sp>
    </p:spTree>
    <p:extLst>
      <p:ext uri="{BB962C8B-B14F-4D97-AF65-F5344CB8AC3E}">
        <p14:creationId xmlns:p14="http://schemas.microsoft.com/office/powerpoint/2010/main" val="12825725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F601B2-E1F9-4ED6-A95D-4AD6E173B091}"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C0E7F-C3FB-4939-9C7D-A6B821B2DBCE}" type="slidenum">
              <a:rPr lang="en-GB" smtClean="0"/>
              <a:t>‹#›</a:t>
            </a:fld>
            <a:endParaRPr lang="en-GB"/>
          </a:p>
        </p:txBody>
      </p:sp>
    </p:spTree>
    <p:extLst>
      <p:ext uri="{BB962C8B-B14F-4D97-AF65-F5344CB8AC3E}">
        <p14:creationId xmlns:p14="http://schemas.microsoft.com/office/powerpoint/2010/main" val="2077240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82"/>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50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F601B2-E1F9-4ED6-A95D-4AD6E173B091}"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C0E7F-C3FB-4939-9C7D-A6B821B2DBCE}" type="slidenum">
              <a:rPr lang="en-GB" smtClean="0"/>
              <a:t>‹#›</a:t>
            </a:fld>
            <a:endParaRPr lang="en-GB"/>
          </a:p>
        </p:txBody>
      </p:sp>
    </p:spTree>
    <p:extLst>
      <p:ext uri="{BB962C8B-B14F-4D97-AF65-F5344CB8AC3E}">
        <p14:creationId xmlns:p14="http://schemas.microsoft.com/office/powerpoint/2010/main" val="4427822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DF601B2-E1F9-4ED6-A95D-4AD6E173B091}" type="datetimeFigureOut">
              <a:rPr lang="en-GB" smtClean="0"/>
              <a:t>31/01/2020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2C0E7F-C3FB-4939-9C7D-A6B821B2DBCE}" type="slidenum">
              <a:rPr lang="en-GB" smtClean="0"/>
              <a:t>‹#›</a:t>
            </a:fld>
            <a:endParaRPr lang="en-GB"/>
          </a:p>
        </p:txBody>
      </p:sp>
    </p:spTree>
    <p:extLst>
      <p:ext uri="{BB962C8B-B14F-4D97-AF65-F5344CB8AC3E}">
        <p14:creationId xmlns:p14="http://schemas.microsoft.com/office/powerpoint/2010/main" val="42933290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DF601B2-E1F9-4ED6-A95D-4AD6E173B091}" type="datetimeFigureOut">
              <a:rPr lang="en-GB" smtClean="0"/>
              <a:t>31/01/2020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2C0E7F-C3FB-4939-9C7D-A6B821B2DBCE}" type="slidenum">
              <a:rPr lang="en-GB" smtClean="0"/>
              <a:t>‹#›</a:t>
            </a:fld>
            <a:endParaRPr lang="en-GB"/>
          </a:p>
        </p:txBody>
      </p:sp>
    </p:spTree>
    <p:extLst>
      <p:ext uri="{BB962C8B-B14F-4D97-AF65-F5344CB8AC3E}">
        <p14:creationId xmlns:p14="http://schemas.microsoft.com/office/powerpoint/2010/main" val="21608186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DF601B2-E1F9-4ED6-A95D-4AD6E173B091}" type="datetimeFigureOut">
              <a:rPr lang="en-GB" smtClean="0"/>
              <a:t>31/01/2020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2C0E7F-C3FB-4939-9C7D-A6B821B2DBCE}" type="slidenum">
              <a:rPr lang="en-GB" smtClean="0"/>
              <a:t>‹#›</a:t>
            </a:fld>
            <a:endParaRPr lang="en-GB"/>
          </a:p>
        </p:txBody>
      </p:sp>
    </p:spTree>
    <p:extLst>
      <p:ext uri="{BB962C8B-B14F-4D97-AF65-F5344CB8AC3E}">
        <p14:creationId xmlns:p14="http://schemas.microsoft.com/office/powerpoint/2010/main" val="20362213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F601B2-E1F9-4ED6-A95D-4AD6E173B091}" type="datetimeFigureOut">
              <a:rPr lang="en-GB" smtClean="0"/>
              <a:t>31/01/2020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2C0E7F-C3FB-4939-9C7D-A6B821B2DBCE}" type="slidenum">
              <a:rPr lang="en-GB" smtClean="0"/>
              <a:t>‹#›</a:t>
            </a:fld>
            <a:endParaRPr lang="en-GB"/>
          </a:p>
        </p:txBody>
      </p:sp>
    </p:spTree>
    <p:extLst>
      <p:ext uri="{BB962C8B-B14F-4D97-AF65-F5344CB8AC3E}">
        <p14:creationId xmlns:p14="http://schemas.microsoft.com/office/powerpoint/2010/main" val="37928959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6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F601B2-E1F9-4ED6-A95D-4AD6E173B091}" type="datetimeFigureOut">
              <a:rPr lang="en-GB" smtClean="0"/>
              <a:t>31/01/2020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2C0E7F-C3FB-4939-9C7D-A6B821B2DBCE}" type="slidenum">
              <a:rPr lang="en-GB" smtClean="0"/>
              <a:t>‹#›</a:t>
            </a:fld>
            <a:endParaRPr lang="en-GB"/>
          </a:p>
        </p:txBody>
      </p:sp>
    </p:spTree>
    <p:extLst>
      <p:ext uri="{BB962C8B-B14F-4D97-AF65-F5344CB8AC3E}">
        <p14:creationId xmlns:p14="http://schemas.microsoft.com/office/powerpoint/2010/main" val="5408917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6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F601B2-E1F9-4ED6-A95D-4AD6E173B091}" type="datetimeFigureOut">
              <a:rPr lang="en-GB" smtClean="0"/>
              <a:t>31/01/2020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2C0E7F-C3FB-4939-9C7D-A6B821B2DBCE}" type="slidenum">
              <a:rPr lang="en-GB" smtClean="0"/>
              <a:t>‹#›</a:t>
            </a:fld>
            <a:endParaRPr lang="en-GB"/>
          </a:p>
        </p:txBody>
      </p:sp>
    </p:spTree>
    <p:extLst>
      <p:ext uri="{BB962C8B-B14F-4D97-AF65-F5344CB8AC3E}">
        <p14:creationId xmlns:p14="http://schemas.microsoft.com/office/powerpoint/2010/main" val="9672894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F601B2-E1F9-4ED6-A95D-4AD6E173B091}"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C0E7F-C3FB-4939-9C7D-A6B821B2DBCE}" type="slidenum">
              <a:rPr lang="en-GB" smtClean="0"/>
              <a:t>‹#›</a:t>
            </a:fld>
            <a:endParaRPr lang="en-GB"/>
          </a:p>
        </p:txBody>
      </p:sp>
    </p:spTree>
    <p:extLst>
      <p:ext uri="{BB962C8B-B14F-4D97-AF65-F5344CB8AC3E}">
        <p14:creationId xmlns:p14="http://schemas.microsoft.com/office/powerpoint/2010/main" val="121850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683D20-2763-40DC-A797-DC0EC16165FA}"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BDC73-0857-4264-B074-FFC7D9A8391E}" type="slidenum">
              <a:rPr lang="en-GB" smtClean="0"/>
              <a:t>‹#›</a:t>
            </a:fld>
            <a:endParaRPr lang="en-GB"/>
          </a:p>
        </p:txBody>
      </p:sp>
    </p:spTree>
    <p:extLst>
      <p:ext uri="{BB962C8B-B14F-4D97-AF65-F5344CB8AC3E}">
        <p14:creationId xmlns:p14="http://schemas.microsoft.com/office/powerpoint/2010/main" val="14972765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F601B2-E1F9-4ED6-A95D-4AD6E173B091}"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C0E7F-C3FB-4939-9C7D-A6B821B2DBCE}" type="slidenum">
              <a:rPr lang="en-GB" smtClean="0"/>
              <a:t>‹#›</a:t>
            </a:fld>
            <a:endParaRPr lang="en-GB"/>
          </a:p>
        </p:txBody>
      </p:sp>
    </p:spTree>
    <p:extLst>
      <p:ext uri="{BB962C8B-B14F-4D97-AF65-F5344CB8AC3E}">
        <p14:creationId xmlns:p14="http://schemas.microsoft.com/office/powerpoint/2010/main" val="14887454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F12BD9-119F-4329-886E-D9C33FC28988}" type="datetimeFigureOut">
              <a:rPr lang="en-GB" smtClean="0">
                <a:solidFill>
                  <a:prstClr val="black">
                    <a:tint val="75000"/>
                  </a:prstClr>
                </a:solidFill>
              </a:rPr>
              <a:pPr/>
              <a:t>31/01/2020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6" name="Subtitle 2"/>
          <p:cNvSpPr txBox="1">
            <a:spLocks/>
          </p:cNvSpPr>
          <p:nvPr userDrawn="1"/>
        </p:nvSpPr>
        <p:spPr>
          <a:xfrm>
            <a:off x="3203333" y="988219"/>
            <a:ext cx="5280025" cy="720080"/>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lIns="91432" tIns="45719" rIns="91432" bIns="45719"/>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267" cap="none" dirty="0" smtClean="0">
                <a:ln w="11430"/>
                <a:solidFill>
                  <a:srgbClr val="1F497D"/>
                </a:solidFill>
                <a:effectLst/>
              </a:rPr>
              <a:t>Learning Objective</a:t>
            </a:r>
          </a:p>
          <a:p>
            <a:endParaRPr lang="en-GB" sz="4267"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7" name="Subtitle 2"/>
          <p:cNvSpPr txBox="1">
            <a:spLocks/>
          </p:cNvSpPr>
          <p:nvPr userDrawn="1"/>
        </p:nvSpPr>
        <p:spPr>
          <a:xfrm>
            <a:off x="2831637" y="3212976"/>
            <a:ext cx="5942112" cy="576064"/>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vert="horz" lIns="91432" tIns="45719" rIns="91432" bIns="45719" rtlCol="0">
            <a:normAutofit fontScale="85000" lnSpcReduction="20000"/>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267" cap="none" dirty="0" smtClean="0">
                <a:ln w="11430"/>
                <a:solidFill>
                  <a:srgbClr val="1F497D"/>
                </a:solidFill>
                <a:effectLst>
                  <a:outerShdw blurRad="50800" dist="39000" dir="5460000" algn="tl">
                    <a:srgbClr val="000000">
                      <a:alpha val="38000"/>
                    </a:srgbClr>
                  </a:outerShdw>
                </a:effectLst>
              </a:rPr>
              <a:t>Starter – Do Now</a:t>
            </a:r>
          </a:p>
          <a:p>
            <a:endParaRPr lang="en-GB" sz="4267"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11" name="Text Placeholder 10"/>
          <p:cNvSpPr>
            <a:spLocks noGrp="1"/>
          </p:cNvSpPr>
          <p:nvPr>
            <p:ph type="body" sz="quarter" idx="13" hasCustomPrompt="1"/>
          </p:nvPr>
        </p:nvSpPr>
        <p:spPr>
          <a:xfrm>
            <a:off x="782937" y="1700808"/>
            <a:ext cx="10899243" cy="1439416"/>
          </a:xfrm>
          <a:prstGeom prst="rect">
            <a:avLst/>
          </a:prstGeom>
          <a:noFill/>
          <a:ln>
            <a:noFill/>
          </a:ln>
        </p:spPr>
        <p:style>
          <a:lnRef idx="2">
            <a:schemeClr val="accent2"/>
          </a:lnRef>
          <a:fillRef idx="1">
            <a:schemeClr val="lt1"/>
          </a:fillRef>
          <a:effectRef idx="0">
            <a:schemeClr val="accent2"/>
          </a:effectRef>
          <a:fontRef idx="none"/>
        </p:style>
        <p:txBody>
          <a:bodyPr/>
          <a:lstStyle>
            <a:lvl1pPr marL="0" indent="0" algn="ctr">
              <a:buNone/>
              <a:defRPr baseline="0"/>
            </a:lvl1pPr>
            <a:lvl3pPr>
              <a:defRPr/>
            </a:lvl3pPr>
          </a:lstStyle>
          <a:p>
            <a:pPr lvl="0"/>
            <a:r>
              <a:rPr lang="en-GB" dirty="0" smtClean="0"/>
              <a:t>To know</a:t>
            </a:r>
            <a:endParaRPr lang="en-GB" dirty="0"/>
          </a:p>
        </p:txBody>
      </p:sp>
      <p:sp>
        <p:nvSpPr>
          <p:cNvPr id="12" name="Text Placeholder 10"/>
          <p:cNvSpPr>
            <a:spLocks noGrp="1"/>
          </p:cNvSpPr>
          <p:nvPr>
            <p:ph type="body" sz="quarter" idx="14"/>
          </p:nvPr>
        </p:nvSpPr>
        <p:spPr>
          <a:xfrm>
            <a:off x="815975" y="3861048"/>
            <a:ext cx="10945216" cy="1656184"/>
          </a:xfrm>
          <a:prstGeom prst="rect">
            <a:avLst/>
          </a:prstGeom>
        </p:spPr>
        <p:style>
          <a:lnRef idx="1">
            <a:schemeClr val="dk1"/>
          </a:lnRef>
          <a:fillRef idx="2">
            <a:schemeClr val="dk1"/>
          </a:fillRef>
          <a:effectRef idx="1">
            <a:schemeClr val="dk1"/>
          </a:effectRef>
          <a:fontRef idx="none"/>
        </p:style>
        <p:txBody>
          <a:bodyPr/>
          <a:lstStyle/>
          <a:p>
            <a:pPr lvl="0"/>
            <a:endParaRPr lang="en-GB" dirty="0"/>
          </a:p>
        </p:txBody>
      </p:sp>
      <p:sp>
        <p:nvSpPr>
          <p:cNvPr id="10" name="Text Box 3"/>
          <p:cNvSpPr txBox="1">
            <a:spLocks noChangeArrowheads="1"/>
          </p:cNvSpPr>
          <p:nvPr userDrawn="1"/>
        </p:nvSpPr>
        <p:spPr bwMode="auto">
          <a:xfrm>
            <a:off x="96" y="18"/>
            <a:ext cx="1631951" cy="66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9" rIns="91432" bIns="4571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3733" b="1" u="sng" dirty="0">
                <a:solidFill>
                  <a:prstClr val="black"/>
                </a:solidFill>
                <a:latin typeface="Calibri"/>
              </a:rPr>
              <a:t>C/W</a:t>
            </a:r>
            <a:endParaRPr lang="en-US" altLang="en-US" sz="3733" b="1" u="sng" dirty="0">
              <a:solidFill>
                <a:prstClr val="black"/>
              </a:solidFill>
              <a:latin typeface="Calibri"/>
            </a:endParaRPr>
          </a:p>
        </p:txBody>
      </p:sp>
      <p:sp>
        <p:nvSpPr>
          <p:cNvPr id="13" name="Text Box 4"/>
          <p:cNvSpPr txBox="1">
            <a:spLocks noChangeArrowheads="1"/>
          </p:cNvSpPr>
          <p:nvPr userDrawn="1"/>
        </p:nvSpPr>
        <p:spPr bwMode="auto">
          <a:xfrm>
            <a:off x="8401052" y="18"/>
            <a:ext cx="3790949" cy="66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9" rIns="91432" bIns="4571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fld id="{677E633D-E132-4B6F-9594-19CA31BC42BA}" type="datetime1">
              <a:rPr lang="en-GB" altLang="en-US" sz="3733" b="1" u="sng">
                <a:solidFill>
                  <a:prstClr val="black"/>
                </a:solidFill>
                <a:latin typeface="Calibri"/>
              </a:rPr>
              <a:pPr algn="r" eaLnBrk="1" hangingPunct="1">
                <a:spcBef>
                  <a:spcPct val="50000"/>
                </a:spcBef>
              </a:pPr>
              <a:t>31/01/2020</a:t>
            </a:fld>
            <a:endParaRPr lang="en-US" altLang="en-US" sz="3733" b="1" u="sng" dirty="0">
              <a:solidFill>
                <a:prstClr val="black"/>
              </a:solidFill>
              <a:latin typeface="Calibri"/>
            </a:endParaRPr>
          </a:p>
        </p:txBody>
      </p:sp>
    </p:spTree>
    <p:extLst>
      <p:ext uri="{BB962C8B-B14F-4D97-AF65-F5344CB8AC3E}">
        <p14:creationId xmlns:p14="http://schemas.microsoft.com/office/powerpoint/2010/main" val="17137084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9597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7510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366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3704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4682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571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1556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288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683D20-2763-40DC-A797-DC0EC16165FA}"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BDC73-0857-4264-B074-FFC7D9A8391E}" type="slidenum">
              <a:rPr lang="en-GB" smtClean="0"/>
              <a:t>‹#›</a:t>
            </a:fld>
            <a:endParaRPr lang="en-GB"/>
          </a:p>
        </p:txBody>
      </p:sp>
    </p:spTree>
    <p:extLst>
      <p:ext uri="{BB962C8B-B14F-4D97-AF65-F5344CB8AC3E}">
        <p14:creationId xmlns:p14="http://schemas.microsoft.com/office/powerpoint/2010/main" val="4249180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9440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9598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810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6504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4559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3127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5256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958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0613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610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683D20-2763-40DC-A797-DC0EC16165FA}"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BDC73-0857-4264-B074-FFC7D9A8391E}" type="slidenum">
              <a:rPr lang="en-GB" smtClean="0"/>
              <a:t>‹#›</a:t>
            </a:fld>
            <a:endParaRPr lang="en-GB"/>
          </a:p>
        </p:txBody>
      </p:sp>
    </p:spTree>
    <p:extLst>
      <p:ext uri="{BB962C8B-B14F-4D97-AF65-F5344CB8AC3E}">
        <p14:creationId xmlns:p14="http://schemas.microsoft.com/office/powerpoint/2010/main" val="1667764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6682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5239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7158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9540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atin typeface="Comic Sans MS" pitchFamily="66"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5" name="Footer Placeholder 4"/>
          <p:cNvSpPr>
            <a:spLocks noGrp="1"/>
          </p:cNvSpPr>
          <p:nvPr>
            <p:ph type="ftr" sz="quarter" idx="11"/>
          </p:nvPr>
        </p:nvSpPr>
        <p:spPr/>
        <p:txBody>
          <a:bodyPr/>
          <a:lstStyle>
            <a:lvl1pPr>
              <a:defRPr>
                <a:latin typeface="Comic Sans MS" pitchFamily="66"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9AE9EB2-DCC9-4EDB-9E8A-3EB4D6FD3E6D}" type="slidenum">
              <a:rPr kumimoji="0" lang="en-GB"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28503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Comic Sans MS" pitchFamily="66"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5" name="Footer Placeholder 4"/>
          <p:cNvSpPr>
            <a:spLocks noGrp="1"/>
          </p:cNvSpPr>
          <p:nvPr>
            <p:ph type="ftr" sz="quarter" idx="11"/>
          </p:nvPr>
        </p:nvSpPr>
        <p:spPr/>
        <p:txBody>
          <a:bodyPr/>
          <a:lstStyle>
            <a:lvl1pPr>
              <a:defRPr>
                <a:latin typeface="Comic Sans MS" pitchFamily="66"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3A5D9AC-A86B-42A1-A81D-9EDC0418983B}" type="slidenum">
              <a:rPr kumimoji="0" lang="en-GB"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706390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omic Sans MS" pitchFamily="66"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5" name="Footer Placeholder 4"/>
          <p:cNvSpPr>
            <a:spLocks noGrp="1"/>
          </p:cNvSpPr>
          <p:nvPr>
            <p:ph type="ftr" sz="quarter" idx="11"/>
          </p:nvPr>
        </p:nvSpPr>
        <p:spPr/>
        <p:txBody>
          <a:bodyPr/>
          <a:lstStyle>
            <a:lvl1pPr>
              <a:defRPr>
                <a:latin typeface="Comic Sans MS" pitchFamily="66"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A8569B1-9335-48BA-B125-DA16CD2C34D1}" type="slidenum">
              <a:rPr kumimoji="0" lang="en-GB"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46014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atin typeface="Comic Sans MS" pitchFamily="66"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Footer Placeholder 5"/>
          <p:cNvSpPr>
            <a:spLocks noGrp="1"/>
          </p:cNvSpPr>
          <p:nvPr>
            <p:ph type="ftr" sz="quarter" idx="11"/>
          </p:nvPr>
        </p:nvSpPr>
        <p:spPr/>
        <p:txBody>
          <a:bodyPr/>
          <a:lstStyle>
            <a:lvl1pPr>
              <a:defRPr>
                <a:latin typeface="Comic Sans MS" pitchFamily="66"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Slide Number Placeholder 6"/>
          <p:cNvSpPr>
            <a:spLocks noGrp="1"/>
          </p:cNvSpPr>
          <p:nvPr>
            <p:ph type="sldNum" sz="quarter" idx="12"/>
          </p:nvPr>
        </p:nvSpPr>
        <p:spPr/>
        <p:txBody>
          <a:bodyPr/>
          <a:lstStyle>
            <a:lvl1pPr>
              <a:defRPr>
                <a:latin typeface="Comic Sans MS" panose="030F0702030302020204" pitchFamily="66"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756EEB2-24CB-4A21-830B-FA51A08773D0}" type="slidenum">
              <a:rPr kumimoji="0" lang="en-GB"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145367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atin typeface="Comic Sans MS" pitchFamily="66"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Footer Placeholder 7"/>
          <p:cNvSpPr>
            <a:spLocks noGrp="1"/>
          </p:cNvSpPr>
          <p:nvPr>
            <p:ph type="ftr" sz="quarter" idx="11"/>
          </p:nvPr>
        </p:nvSpPr>
        <p:spPr/>
        <p:txBody>
          <a:bodyPr/>
          <a:lstStyle>
            <a:lvl1pPr>
              <a:defRPr>
                <a:latin typeface="Comic Sans MS" pitchFamily="66"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Slide Number Placeholder 8"/>
          <p:cNvSpPr>
            <a:spLocks noGrp="1"/>
          </p:cNvSpPr>
          <p:nvPr>
            <p:ph type="sldNum" sz="quarter" idx="12"/>
          </p:nvPr>
        </p:nvSpPr>
        <p:spPr/>
        <p:txBody>
          <a:bodyPr/>
          <a:lstStyle>
            <a:lvl1pPr>
              <a:defRPr>
                <a:latin typeface="Comic Sans MS" panose="030F0702030302020204" pitchFamily="66"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F3E5BE-8DB2-4A3A-88C7-59CE92B1B903}" type="slidenum">
              <a:rPr kumimoji="0" lang="en-GB"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8434525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atin typeface="Comic Sans MS" pitchFamily="66"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 name="Footer Placeholder 3"/>
          <p:cNvSpPr>
            <a:spLocks noGrp="1"/>
          </p:cNvSpPr>
          <p:nvPr>
            <p:ph type="ftr" sz="quarter" idx="11"/>
          </p:nvPr>
        </p:nvSpPr>
        <p:spPr/>
        <p:txBody>
          <a:bodyPr/>
          <a:lstStyle>
            <a:lvl1pPr>
              <a:defRPr>
                <a:latin typeface="Comic Sans MS" pitchFamily="66"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5" name="Slide Number Placeholder 4"/>
          <p:cNvSpPr>
            <a:spLocks noGrp="1"/>
          </p:cNvSpPr>
          <p:nvPr>
            <p:ph type="sldNum" sz="quarter" idx="12"/>
          </p:nvPr>
        </p:nvSpPr>
        <p:spPr/>
        <p:txBody>
          <a:bodyPr/>
          <a:lstStyle>
            <a:lvl1pPr>
              <a:defRPr>
                <a:latin typeface="Comic Sans MS" panose="030F0702030302020204" pitchFamily="66"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7BB3A56-3AD1-4989-BD1E-04011800F972}" type="slidenum">
              <a:rPr kumimoji="0" lang="en-GB"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14054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683D20-2763-40DC-A797-DC0EC16165FA}" type="datetimeFigureOut">
              <a:rPr lang="en-GB" smtClean="0"/>
              <a:t>31/01/2020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BDC73-0857-4264-B074-FFC7D9A8391E}" type="slidenum">
              <a:rPr lang="en-GB" smtClean="0"/>
              <a:t>‹#›</a:t>
            </a:fld>
            <a:endParaRPr lang="en-GB"/>
          </a:p>
        </p:txBody>
      </p:sp>
    </p:spTree>
    <p:extLst>
      <p:ext uri="{BB962C8B-B14F-4D97-AF65-F5344CB8AC3E}">
        <p14:creationId xmlns:p14="http://schemas.microsoft.com/office/powerpoint/2010/main" val="30528081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omic Sans MS" pitchFamily="66"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lvl1pPr>
              <a:defRPr>
                <a:latin typeface="Comic Sans MS" pitchFamily="66"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lvl1pPr>
              <a:defRPr>
                <a:latin typeface="Comic Sans MS" panose="030F0702030302020204" pitchFamily="66"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773EC81-7EFB-453E-A3F7-6FD96FB7DE64}" type="slidenum">
              <a:rPr kumimoji="0" lang="en-GB"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200208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omic Sans MS" pitchFamily="66"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Footer Placeholder 5"/>
          <p:cNvSpPr>
            <a:spLocks noGrp="1"/>
          </p:cNvSpPr>
          <p:nvPr>
            <p:ph type="ftr" sz="quarter" idx="11"/>
          </p:nvPr>
        </p:nvSpPr>
        <p:spPr/>
        <p:txBody>
          <a:bodyPr/>
          <a:lstStyle>
            <a:lvl1pPr>
              <a:defRPr>
                <a:latin typeface="Comic Sans MS" pitchFamily="66"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Slide Number Placeholder 6"/>
          <p:cNvSpPr>
            <a:spLocks noGrp="1"/>
          </p:cNvSpPr>
          <p:nvPr>
            <p:ph type="sldNum" sz="quarter" idx="12"/>
          </p:nvPr>
        </p:nvSpPr>
        <p:spPr/>
        <p:txBody>
          <a:bodyPr/>
          <a:lstStyle>
            <a:lvl1pPr>
              <a:defRPr>
                <a:latin typeface="Comic Sans MS" panose="030F0702030302020204" pitchFamily="66"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09C8EB2-3EFD-44DF-90C4-8CC4B3EFFA0D}" type="slidenum">
              <a:rPr kumimoji="0" lang="en-GB"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407677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omic Sans MS" pitchFamily="66"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Footer Placeholder 5"/>
          <p:cNvSpPr>
            <a:spLocks noGrp="1"/>
          </p:cNvSpPr>
          <p:nvPr>
            <p:ph type="ftr" sz="quarter" idx="11"/>
          </p:nvPr>
        </p:nvSpPr>
        <p:spPr/>
        <p:txBody>
          <a:bodyPr/>
          <a:lstStyle>
            <a:lvl1pPr>
              <a:defRPr>
                <a:latin typeface="Comic Sans MS" pitchFamily="66"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Slide Number Placeholder 6"/>
          <p:cNvSpPr>
            <a:spLocks noGrp="1"/>
          </p:cNvSpPr>
          <p:nvPr>
            <p:ph type="sldNum" sz="quarter" idx="12"/>
          </p:nvPr>
        </p:nvSpPr>
        <p:spPr/>
        <p:txBody>
          <a:bodyPr/>
          <a:lstStyle>
            <a:lvl1pPr>
              <a:defRPr>
                <a:latin typeface="Comic Sans MS" panose="030F0702030302020204" pitchFamily="66"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63C442-03AC-4A56-BDE1-A0A767EF8B9E}" type="slidenum">
              <a:rPr kumimoji="0" lang="en-GB"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3238540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Comic Sans MS" pitchFamily="66"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5" name="Footer Placeholder 4"/>
          <p:cNvSpPr>
            <a:spLocks noGrp="1"/>
          </p:cNvSpPr>
          <p:nvPr>
            <p:ph type="ftr" sz="quarter" idx="11"/>
          </p:nvPr>
        </p:nvSpPr>
        <p:spPr/>
        <p:txBody>
          <a:bodyPr/>
          <a:lstStyle>
            <a:lvl1pPr>
              <a:defRPr>
                <a:latin typeface="Comic Sans MS" pitchFamily="66"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6AFFA4-7B07-4E0A-827F-07E4C69FE42C}" type="slidenum">
              <a:rPr kumimoji="0" lang="en-GB"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0210367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Comic Sans MS" pitchFamily="66"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5" name="Footer Placeholder 4"/>
          <p:cNvSpPr>
            <a:spLocks noGrp="1"/>
          </p:cNvSpPr>
          <p:nvPr>
            <p:ph type="ftr" sz="quarter" idx="11"/>
          </p:nvPr>
        </p:nvSpPr>
        <p:spPr/>
        <p:txBody>
          <a:bodyPr/>
          <a:lstStyle>
            <a:lvl1pPr>
              <a:defRPr>
                <a:latin typeface="Comic Sans MS" pitchFamily="66"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A1ED866-8664-4785-882F-F1643C1FB072}" type="slidenum">
              <a:rPr kumimoji="0" lang="en-GB"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94170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0816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16356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84943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2043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308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683D20-2763-40DC-A797-DC0EC16165FA}" type="datetimeFigureOut">
              <a:rPr lang="en-GB" smtClean="0"/>
              <a:t>31/01/2020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5BDC73-0857-4264-B074-FFC7D9A8391E}" type="slidenum">
              <a:rPr lang="en-GB" smtClean="0"/>
              <a:t>‹#›</a:t>
            </a:fld>
            <a:endParaRPr lang="en-GB"/>
          </a:p>
        </p:txBody>
      </p:sp>
    </p:spTree>
    <p:extLst>
      <p:ext uri="{BB962C8B-B14F-4D97-AF65-F5344CB8AC3E}">
        <p14:creationId xmlns:p14="http://schemas.microsoft.com/office/powerpoint/2010/main" val="33601349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28637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1074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25090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27076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78987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27361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0DE09AD-FBB7-480E-880A-248EFA14E4C4}"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7418236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B27A2F2D-4289-459E-A88A-45092344FD8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0259012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3222CCF-1399-42E4-95FC-4C51B7D0F524}"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36992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19B708A-7C29-4851-AA25-359484404D5C}"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426158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683D20-2763-40DC-A797-DC0EC16165FA}" type="datetimeFigureOut">
              <a:rPr lang="en-GB" smtClean="0"/>
              <a:t>31/01/2020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5BDC73-0857-4264-B074-FFC7D9A8391E}" type="slidenum">
              <a:rPr lang="en-GB" smtClean="0"/>
              <a:t>‹#›</a:t>
            </a:fld>
            <a:endParaRPr lang="en-GB"/>
          </a:p>
        </p:txBody>
      </p:sp>
    </p:spTree>
    <p:extLst>
      <p:ext uri="{BB962C8B-B14F-4D97-AF65-F5344CB8AC3E}">
        <p14:creationId xmlns:p14="http://schemas.microsoft.com/office/powerpoint/2010/main" val="5115279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7FE97202-8D34-4D87-9ACD-4EF057733DF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2792121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723B64FC-1859-4249-890E-B32AC2AC9245}"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1024451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040A928-4BDA-45F4-96A2-695A7B3C3A1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692745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A1F6654-F9D1-489D-8F80-6973249B2B2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7843706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6FA9D69F-8EEF-49DB-A736-24E76D15571D}"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0637839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5E09BE28-F520-43C6-BC7F-48DFF46C78D3}"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9636049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E45EE2E-7FD2-4B2E-9E45-8AAC095769D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772521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0DE09AD-FBB7-480E-880A-248EFA14E4C4}"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8521744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B27A2F2D-4289-459E-A88A-45092344FD8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5725478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3222CCF-1399-42E4-95FC-4C51B7D0F524}"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227896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683D20-2763-40DC-A797-DC0EC16165FA}" type="datetimeFigureOut">
              <a:rPr lang="en-GB" smtClean="0"/>
              <a:t>31/01/2020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5BDC73-0857-4264-B074-FFC7D9A8391E}" type="slidenum">
              <a:rPr lang="en-GB" smtClean="0"/>
              <a:t>‹#›</a:t>
            </a:fld>
            <a:endParaRPr lang="en-GB"/>
          </a:p>
        </p:txBody>
      </p:sp>
    </p:spTree>
    <p:extLst>
      <p:ext uri="{BB962C8B-B14F-4D97-AF65-F5344CB8AC3E}">
        <p14:creationId xmlns:p14="http://schemas.microsoft.com/office/powerpoint/2010/main" val="25373926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19B708A-7C29-4851-AA25-359484404D5C}"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3044593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7FE97202-8D34-4D87-9ACD-4EF057733DF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6087165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723B64FC-1859-4249-890E-B32AC2AC9245}"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7665379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040A928-4BDA-45F4-96A2-695A7B3C3A1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6518285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A1F6654-F9D1-489D-8F80-6973249B2B2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4205389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6FA9D69F-8EEF-49DB-A736-24E76D15571D}"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4992393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5E09BE28-F520-43C6-BC7F-48DFF46C78D3}"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0182323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E45EE2E-7FD2-4B2E-9E45-8AAC095769D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22914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5" name="Footer Placeholder 4"/>
          <p:cNvSpPr>
            <a:spLocks noGrp="1"/>
          </p:cNvSpPr>
          <p:nvPr>
            <p:ph type="ftr" sz="quarter" idx="11"/>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1B366014-53AE-4B2B-9334-F1F72031CA1F}"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1916727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5" name="Footer Placeholder 4"/>
          <p:cNvSpPr>
            <a:spLocks noGrp="1"/>
          </p:cNvSpPr>
          <p:nvPr>
            <p:ph type="ftr" sz="quarter" idx="11"/>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B073673D-339B-44A9-B757-5ED2ABF5B5BB}"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228933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683D20-2763-40DC-A797-DC0EC16165FA}" type="datetimeFigureOut">
              <a:rPr lang="en-GB" smtClean="0"/>
              <a:t>31/01/2020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BDC73-0857-4264-B074-FFC7D9A8391E}" type="slidenum">
              <a:rPr lang="en-GB" smtClean="0"/>
              <a:t>‹#›</a:t>
            </a:fld>
            <a:endParaRPr lang="en-GB"/>
          </a:p>
        </p:txBody>
      </p:sp>
    </p:spTree>
    <p:extLst>
      <p:ext uri="{BB962C8B-B14F-4D97-AF65-F5344CB8AC3E}">
        <p14:creationId xmlns:p14="http://schemas.microsoft.com/office/powerpoint/2010/main" val="688942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5" name="Footer Placeholder 4"/>
          <p:cNvSpPr>
            <a:spLocks noGrp="1"/>
          </p:cNvSpPr>
          <p:nvPr>
            <p:ph type="ftr" sz="quarter" idx="11"/>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90EDE68A-3F80-4B51-B96D-10C693F32E4F}"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13245976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6" name="Footer Placeholder 5"/>
          <p:cNvSpPr>
            <a:spLocks noGrp="1"/>
          </p:cNvSpPr>
          <p:nvPr>
            <p:ph type="ftr" sz="quarter" idx="11"/>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7" name="Slide Number Placeholder 6"/>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E2EA61FE-82CA-4F3E-841B-95F5CCD5BFA8}"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17567559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8" name="Footer Placeholder 7"/>
          <p:cNvSpPr>
            <a:spLocks noGrp="1"/>
          </p:cNvSpPr>
          <p:nvPr>
            <p:ph type="ftr" sz="quarter" idx="11"/>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9" name="Slide Number Placeholder 8"/>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66D7AFA1-DE48-425E-B66E-E5F60B1C697E}"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4280474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4" name="Footer Placeholder 3"/>
          <p:cNvSpPr>
            <a:spLocks noGrp="1"/>
          </p:cNvSpPr>
          <p:nvPr>
            <p:ph type="ftr" sz="quarter" idx="11"/>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5" name="Slide Number Placeholder 4"/>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C7A2E455-4CDD-4992-8F33-36450CAF4BEA}"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42781764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3" name="Footer Placeholder 2"/>
          <p:cNvSpPr>
            <a:spLocks noGrp="1"/>
          </p:cNvSpPr>
          <p:nvPr>
            <p:ph type="ftr" sz="quarter" idx="11"/>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4" name="Slide Number Placeholder 3"/>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7354F710-F127-448C-A7BC-2B34B5BD9495}"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34603965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6" name="Footer Placeholder 5"/>
          <p:cNvSpPr>
            <a:spLocks noGrp="1"/>
          </p:cNvSpPr>
          <p:nvPr>
            <p:ph type="ftr" sz="quarter" idx="11"/>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7" name="Slide Number Placeholder 6"/>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D917F6CA-76A5-4FF4-94B0-35E4DF6132CE}"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24263155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6" name="Footer Placeholder 5"/>
          <p:cNvSpPr>
            <a:spLocks noGrp="1"/>
          </p:cNvSpPr>
          <p:nvPr>
            <p:ph type="ftr" sz="quarter" idx="11"/>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7" name="Slide Number Placeholder 6"/>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8A6DEA5A-3D80-4969-AB87-24A5E508635A}"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21844169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5" name="Footer Placeholder 4"/>
          <p:cNvSpPr>
            <a:spLocks noGrp="1"/>
          </p:cNvSpPr>
          <p:nvPr>
            <p:ph type="ftr" sz="quarter" idx="11"/>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2233D9C5-CBDE-4F22-B3AB-51C449CF0A4E}"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41258484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5" name="Footer Placeholder 4"/>
          <p:cNvSpPr>
            <a:spLocks noGrp="1"/>
          </p:cNvSpPr>
          <p:nvPr>
            <p:ph type="ftr" sz="quarter" idx="11"/>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A57C0D03-62EF-4CC0-86C3-0821CB7BEDEE}"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37411396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5" name="Footer Placeholder 4"/>
          <p:cNvSpPr>
            <a:spLocks noGrp="1"/>
          </p:cNvSpPr>
          <p:nvPr>
            <p:ph type="ftr" sz="quarter" idx="11"/>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1B366014-53AE-4B2B-9334-F1F72031CA1F}"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2445163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683D20-2763-40DC-A797-DC0EC16165FA}" type="datetimeFigureOut">
              <a:rPr lang="en-GB" smtClean="0"/>
              <a:t>31/01/2020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BDC73-0857-4264-B074-FFC7D9A8391E}" type="slidenum">
              <a:rPr lang="en-GB" smtClean="0"/>
              <a:t>‹#›</a:t>
            </a:fld>
            <a:endParaRPr lang="en-GB"/>
          </a:p>
        </p:txBody>
      </p:sp>
    </p:spTree>
    <p:extLst>
      <p:ext uri="{BB962C8B-B14F-4D97-AF65-F5344CB8AC3E}">
        <p14:creationId xmlns:p14="http://schemas.microsoft.com/office/powerpoint/2010/main" val="16929361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5" name="Footer Placeholder 4"/>
          <p:cNvSpPr>
            <a:spLocks noGrp="1"/>
          </p:cNvSpPr>
          <p:nvPr>
            <p:ph type="ftr" sz="quarter" idx="11"/>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B073673D-339B-44A9-B757-5ED2ABF5B5BB}"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42695509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5" name="Footer Placeholder 4"/>
          <p:cNvSpPr>
            <a:spLocks noGrp="1"/>
          </p:cNvSpPr>
          <p:nvPr>
            <p:ph type="ftr" sz="quarter" idx="11"/>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90EDE68A-3F80-4B51-B96D-10C693F32E4F}"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41831959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6" name="Footer Placeholder 5"/>
          <p:cNvSpPr>
            <a:spLocks noGrp="1"/>
          </p:cNvSpPr>
          <p:nvPr>
            <p:ph type="ftr" sz="quarter" idx="11"/>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7" name="Slide Number Placeholder 6"/>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E2EA61FE-82CA-4F3E-841B-95F5CCD5BFA8}"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32656813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8" name="Footer Placeholder 7"/>
          <p:cNvSpPr>
            <a:spLocks noGrp="1"/>
          </p:cNvSpPr>
          <p:nvPr>
            <p:ph type="ftr" sz="quarter" idx="11"/>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9" name="Slide Number Placeholder 8"/>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66D7AFA1-DE48-425E-B66E-E5F60B1C697E}"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36189735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4" name="Footer Placeholder 3"/>
          <p:cNvSpPr>
            <a:spLocks noGrp="1"/>
          </p:cNvSpPr>
          <p:nvPr>
            <p:ph type="ftr" sz="quarter" idx="11"/>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5" name="Slide Number Placeholder 4"/>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C7A2E455-4CDD-4992-8F33-36450CAF4BEA}"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29045705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3" name="Footer Placeholder 2"/>
          <p:cNvSpPr>
            <a:spLocks noGrp="1"/>
          </p:cNvSpPr>
          <p:nvPr>
            <p:ph type="ftr" sz="quarter" idx="11"/>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4" name="Slide Number Placeholder 3"/>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7354F710-F127-448C-A7BC-2B34B5BD9495}"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7425597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6" name="Footer Placeholder 5"/>
          <p:cNvSpPr>
            <a:spLocks noGrp="1"/>
          </p:cNvSpPr>
          <p:nvPr>
            <p:ph type="ftr" sz="quarter" idx="11"/>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7" name="Slide Number Placeholder 6"/>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D917F6CA-76A5-4FF4-94B0-35E4DF6132CE}"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17882678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6" name="Footer Placeholder 5"/>
          <p:cNvSpPr>
            <a:spLocks noGrp="1"/>
          </p:cNvSpPr>
          <p:nvPr>
            <p:ph type="ftr" sz="quarter" idx="11"/>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7" name="Slide Number Placeholder 6"/>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8A6DEA5A-3D80-4969-AB87-24A5E508635A}"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4654089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5" name="Footer Placeholder 4"/>
          <p:cNvSpPr>
            <a:spLocks noGrp="1"/>
          </p:cNvSpPr>
          <p:nvPr>
            <p:ph type="ftr" sz="quarter" idx="11"/>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2233D9C5-CBDE-4F22-B3AB-51C449CF0A4E}"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10073718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5" name="Footer Placeholder 4"/>
          <p:cNvSpPr>
            <a:spLocks noGrp="1"/>
          </p:cNvSpPr>
          <p:nvPr>
            <p:ph type="ftr" sz="quarter" idx="11"/>
          </p:nvPr>
        </p:nvSpPr>
        <p:spPr/>
        <p:txBody>
          <a:bodyPr/>
          <a:lstStyle>
            <a:lvl1pPr>
              <a:defRPr smtClean="0">
                <a:latin typeface="Comic Sans MS" pitchFamily="66" charset="0"/>
              </a:defRPr>
            </a:lvl1pPr>
          </a:lstStyle>
          <a:p>
            <a:pPr fontAlgn="base">
              <a:spcBef>
                <a:spcPct val="0"/>
              </a:spcBef>
              <a:spcAft>
                <a:spcPct val="0"/>
              </a:spcAft>
              <a:defRPr/>
            </a:pPr>
            <a:endParaRPr lang="en-GB" altLang="en-US"/>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A57C0D03-62EF-4CC0-86C3-0821CB7BEDEE}"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1643336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83D20-2763-40DC-A797-DC0EC16165FA}" type="datetimeFigureOut">
              <a:rPr lang="en-GB" smtClean="0"/>
              <a:t>31/01/2020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BDC73-0857-4264-B074-FFC7D9A8391E}" type="slidenum">
              <a:rPr lang="en-GB" smtClean="0"/>
              <a:t>‹#›</a:t>
            </a:fld>
            <a:endParaRPr lang="en-GB"/>
          </a:p>
        </p:txBody>
      </p:sp>
    </p:spTree>
    <p:extLst>
      <p:ext uri="{BB962C8B-B14F-4D97-AF65-F5344CB8AC3E}">
        <p14:creationId xmlns:p14="http://schemas.microsoft.com/office/powerpoint/2010/main" val="801298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9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601B2-E1F9-4ED6-A95D-4AD6E173B091}" type="datetimeFigureOut">
              <a:rPr lang="en-GB" smtClean="0"/>
              <a:t>31/01/2020</a:t>
            </a:fld>
            <a:endParaRPr lang="en-GB"/>
          </a:p>
        </p:txBody>
      </p:sp>
      <p:sp>
        <p:nvSpPr>
          <p:cNvPr id="5" name="Footer Placeholder 4"/>
          <p:cNvSpPr>
            <a:spLocks noGrp="1"/>
          </p:cNvSpPr>
          <p:nvPr>
            <p:ph type="ftr" sz="quarter" idx="3"/>
          </p:nvPr>
        </p:nvSpPr>
        <p:spPr>
          <a:xfrm>
            <a:off x="4038600" y="635639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C0E7F-C3FB-4939-9C7D-A6B821B2DBCE}" type="slidenum">
              <a:rPr lang="en-GB" smtClean="0"/>
              <a:t>‹#›</a:t>
            </a:fld>
            <a:endParaRPr lang="en-GB"/>
          </a:p>
        </p:txBody>
      </p:sp>
    </p:spTree>
    <p:extLst>
      <p:ext uri="{BB962C8B-B14F-4D97-AF65-F5344CB8AC3E}">
        <p14:creationId xmlns:p14="http://schemas.microsoft.com/office/powerpoint/2010/main" val="37831490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9730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74028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8195"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A2F1B9-95A8-44F8-85AA-A2201512D9BD}"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97435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B77C0-FEF2-4E80-A143-604DF820E530}" type="datetimeFigureOut">
              <a:rPr lang="en-GB" smtClean="0">
                <a:solidFill>
                  <a:prstClr val="black">
                    <a:tint val="75000"/>
                  </a:prstClr>
                </a:solidFill>
              </a:rPr>
              <a:pPr/>
              <a:t>31/01/2020</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A86CE-CD13-42EA-AA1C-898C5C5CF6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35984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fontAlgn="base">
              <a:spcBef>
                <a:spcPct val="0"/>
              </a:spcBef>
              <a:spcAft>
                <a:spcPct val="0"/>
              </a:spcAft>
            </a:pPr>
            <a:fld id="{9F7396DB-D1A2-48AE-ADDA-36918830F9FA}"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8059254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fontAlgn="base">
              <a:spcBef>
                <a:spcPct val="0"/>
              </a:spcBef>
              <a:spcAft>
                <a:spcPct val="0"/>
              </a:spcAft>
            </a:pPr>
            <a:fld id="{9F7396DB-D1A2-48AE-ADDA-36918830F9FA}"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23514703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7171"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Times New Roman" pitchFamily="18" charset="0"/>
              </a:defRPr>
            </a:lvl1pPr>
          </a:lstStyle>
          <a:p>
            <a:pPr fontAlgn="base">
              <a:spcBef>
                <a:spcPct val="0"/>
              </a:spcBef>
              <a:spcAft>
                <a:spcPct val="0"/>
              </a:spcAft>
              <a:defRPr/>
            </a:pPr>
            <a:endParaRPr lang="en-GB" alt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Times New Roman" pitchFamily="18" charset="0"/>
              </a:defRPr>
            </a:lvl1pPr>
          </a:lstStyle>
          <a:p>
            <a:pPr fontAlgn="base">
              <a:spcBef>
                <a:spcPct val="0"/>
              </a:spcBef>
              <a:spcAft>
                <a:spcPct val="0"/>
              </a:spcAft>
              <a:defRPr/>
            </a:pPr>
            <a:endParaRPr lang="en-GB" alt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anose="02020603050405020304" pitchFamily="18" charset="0"/>
              </a:defRPr>
            </a:lvl1pPr>
          </a:lstStyle>
          <a:p>
            <a:pPr fontAlgn="base">
              <a:spcBef>
                <a:spcPct val="0"/>
              </a:spcBef>
              <a:spcAft>
                <a:spcPct val="0"/>
              </a:spcAft>
            </a:pPr>
            <a:fld id="{F64723B3-96A2-4F07-861B-6570F4CC68F8}"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346963716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7171"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Times New Roman" pitchFamily="18" charset="0"/>
              </a:defRPr>
            </a:lvl1pPr>
          </a:lstStyle>
          <a:p>
            <a:pPr fontAlgn="base">
              <a:spcBef>
                <a:spcPct val="0"/>
              </a:spcBef>
              <a:spcAft>
                <a:spcPct val="0"/>
              </a:spcAft>
              <a:defRPr/>
            </a:pPr>
            <a:endParaRPr lang="en-GB" alt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Times New Roman" pitchFamily="18" charset="0"/>
              </a:defRPr>
            </a:lvl1pPr>
          </a:lstStyle>
          <a:p>
            <a:pPr fontAlgn="base">
              <a:spcBef>
                <a:spcPct val="0"/>
              </a:spcBef>
              <a:spcAft>
                <a:spcPct val="0"/>
              </a:spcAft>
              <a:defRPr/>
            </a:pPr>
            <a:endParaRPr lang="en-GB" alt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anose="02020603050405020304" pitchFamily="18" charset="0"/>
              </a:defRPr>
            </a:lvl1pPr>
          </a:lstStyle>
          <a:p>
            <a:pPr fontAlgn="base">
              <a:spcBef>
                <a:spcPct val="0"/>
              </a:spcBef>
              <a:spcAft>
                <a:spcPct val="0"/>
              </a:spcAft>
            </a:pPr>
            <a:fld id="{F64723B3-96A2-4F07-861B-6570F4CC68F8}"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50029501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4.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hyperlink" Target="http://www.google.co.uk/url?sa=i&amp;rct=j&amp;q=smoking+advert&amp;source=images&amp;cd=&amp;cad=rja&amp;docid=OWp8iR8xraP2cM&amp;tbnid=gkT717mvX9Ke7M:&amp;ved=0CAUQjRw&amp;url=http://www.telegraph.co.uk/health/healthnews/5083868/Anti-smoking-ads-cant-be-shown-before-730pm.html&amp;ei=j1M8Ub2oEuSW0QXK4YHACg&amp;bvm=bv.43287494,d.ZGU&amp;psig=AFQjCNEWp4GHlfJ9urVDeEPlcRGdproEvA&amp;ust=1362994440715710"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activeteachonline.com/product/view/id/335/page/44/mode/dps?modal=/player/video/id/389224" TargetMode="Externa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6439" y="-415925"/>
            <a:ext cx="9144000" cy="2387600"/>
          </a:xfrm>
        </p:spPr>
        <p:txBody>
          <a:bodyPr/>
          <a:lstStyle/>
          <a:p>
            <a:r>
              <a:rPr lang="en-GB" b="1" u="sng" dirty="0"/>
              <a:t>Getting Oxygen</a:t>
            </a:r>
          </a:p>
        </p:txBody>
      </p:sp>
      <p:sp>
        <p:nvSpPr>
          <p:cNvPr id="4" name="Date Placeholder 3"/>
          <p:cNvSpPr>
            <a:spLocks noGrp="1"/>
          </p:cNvSpPr>
          <p:nvPr>
            <p:ph type="dt" sz="half" idx="10"/>
          </p:nvPr>
        </p:nvSpPr>
        <p:spPr>
          <a:xfrm>
            <a:off x="8978590" y="412750"/>
            <a:ext cx="2743200" cy="365125"/>
          </a:xfrm>
        </p:spPr>
        <p:txBody>
          <a:bodyPr/>
          <a:lstStyle/>
          <a:p>
            <a:fld id="{ADE88F9C-C7AA-4426-9715-6DF0E625DAF8}" type="datetime1">
              <a:rPr lang="en-GB" sz="3600" b="1" u="sng" smtClean="0">
                <a:solidFill>
                  <a:schemeClr val="tx1"/>
                </a:solidFill>
              </a:rPr>
              <a:t>31/01/2020</a:t>
            </a:fld>
            <a:endParaRPr lang="en-GB" sz="3600" b="1" u="sng" dirty="0">
              <a:solidFill>
                <a:schemeClr val="tx1"/>
              </a:solidFill>
            </a:endParaRPr>
          </a:p>
        </p:txBody>
      </p:sp>
      <p:sp>
        <p:nvSpPr>
          <p:cNvPr id="5" name="Content Placeholder 2"/>
          <p:cNvSpPr txBox="1">
            <a:spLocks/>
          </p:cNvSpPr>
          <p:nvPr/>
        </p:nvSpPr>
        <p:spPr>
          <a:xfrm>
            <a:off x="492512" y="197167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smtClean="0"/>
          </a:p>
          <a:p>
            <a:r>
              <a:rPr lang="en-GB" dirty="0" smtClean="0"/>
              <a:t>Describe how substances reach respiring cells from the blood and how waste products are returned to the blood. </a:t>
            </a:r>
          </a:p>
          <a:p>
            <a:r>
              <a:rPr lang="en-GB" dirty="0" smtClean="0"/>
              <a:t>Describe the effects of nicotine, tar and carbon monoxide in tobacco smoke. • Describe how asthma, emphysema and tobacco tar can reduce gas exchange. • Explain some of the effects of reduced oxygen supply on the body. </a:t>
            </a:r>
            <a:endParaRPr lang="en-GB" dirty="0"/>
          </a:p>
        </p:txBody>
      </p:sp>
    </p:spTree>
    <p:extLst>
      <p:ext uri="{BB962C8B-B14F-4D97-AF65-F5344CB8AC3E}">
        <p14:creationId xmlns:p14="http://schemas.microsoft.com/office/powerpoint/2010/main" val="231047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extLst>
              <a:ext uri="{28A0092B-C50C-407E-A947-70E740481C1C}">
                <a14:useLocalDpi xmlns:a14="http://schemas.microsoft.com/office/drawing/2010/main" val="0"/>
              </a:ext>
            </a:extLst>
          </a:blip>
          <a:srcRect l="7382" t="9843" r="7382" b="9843"/>
          <a:stretch>
            <a:fillRect/>
          </a:stretch>
        </p:blipFill>
        <p:spPr bwMode="auto">
          <a:xfrm>
            <a:off x="2095849" y="1920875"/>
            <a:ext cx="6985001"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7" name="Text Box 2"/>
          <p:cNvSpPr txBox="1">
            <a:spLocks noChangeArrowheads="1"/>
          </p:cNvSpPr>
          <p:nvPr/>
        </p:nvSpPr>
        <p:spPr bwMode="auto">
          <a:xfrm>
            <a:off x="1631950" y="44451"/>
            <a:ext cx="9036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800" b="1" i="0" u="sng" strike="noStrike" kern="1200" cap="none" spc="0" normalizeH="0" baseline="0" noProof="0">
                <a:ln>
                  <a:noFill/>
                </a:ln>
                <a:solidFill>
                  <a:srgbClr val="3333CC"/>
                </a:solidFill>
                <a:effectLst/>
                <a:uLnTx/>
                <a:uFillTx/>
                <a:latin typeface="Comic Sans MS" panose="030F0702030302020204" pitchFamily="66" charset="0"/>
                <a:ea typeface="+mn-ea"/>
                <a:cs typeface="+mn-cs"/>
              </a:rPr>
              <a:t>Reduced gas exchange</a:t>
            </a:r>
            <a:endParaRPr kumimoji="0" lang="en-GB" altLang="en-US" sz="2800" b="0" i="0" u="sng" strike="noStrike" kern="1200" cap="none" spc="0" normalizeH="0" baseline="0" noProof="0">
              <a:ln>
                <a:noFill/>
              </a:ln>
              <a:solidFill>
                <a:srgbClr val="3333CC"/>
              </a:solidFill>
              <a:effectLst/>
              <a:uLnTx/>
              <a:uFillTx/>
              <a:latin typeface="Comic Sans MS" panose="030F0702030302020204" pitchFamily="66" charset="0"/>
              <a:ea typeface="+mn-ea"/>
              <a:cs typeface="+mn-cs"/>
            </a:endParaRPr>
          </a:p>
        </p:txBody>
      </p:sp>
      <p:sp>
        <p:nvSpPr>
          <p:cNvPr id="67587" name="Text Box 3"/>
          <p:cNvSpPr txBox="1">
            <a:spLocks noChangeArrowheads="1"/>
          </p:cNvSpPr>
          <p:nvPr/>
        </p:nvSpPr>
        <p:spPr bwMode="auto">
          <a:xfrm>
            <a:off x="1558925" y="620714"/>
            <a:ext cx="903605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800" b="0" i="0" u="none" strike="noStrike" kern="1200" cap="none" spc="0" normalizeH="0" baseline="0" noProof="0">
                <a:ln>
                  <a:noFill/>
                </a:ln>
                <a:solidFill>
                  <a:srgbClr val="3333CC"/>
                </a:solidFill>
                <a:effectLst/>
                <a:uLnTx/>
                <a:uFillTx/>
                <a:latin typeface="Comic Sans MS" panose="030F0702030302020204" pitchFamily="66" charset="0"/>
                <a:ea typeface="+mn-ea"/>
                <a:cs typeface="+mn-cs"/>
              </a:rPr>
              <a:t>Chemicals in </a:t>
            </a:r>
            <a:r>
              <a:rPr kumimoji="0" lang="en-GB" altLang="en-US" sz="2800" b="1" i="0" u="none" strike="noStrike" kern="1200" cap="none" spc="0" normalizeH="0" baseline="0" noProof="0">
                <a:ln>
                  <a:noFill/>
                </a:ln>
                <a:solidFill>
                  <a:srgbClr val="3333CC"/>
                </a:solidFill>
                <a:effectLst/>
                <a:uLnTx/>
                <a:uFillTx/>
                <a:latin typeface="Comic Sans MS" panose="030F0702030302020204" pitchFamily="66" charset="0"/>
                <a:ea typeface="+mn-ea"/>
                <a:cs typeface="+mn-cs"/>
              </a:rPr>
              <a:t>cigarette smoke</a:t>
            </a:r>
            <a:r>
              <a:rPr kumimoji="0" lang="en-GB" altLang="en-US" sz="2800" b="0" i="0" u="none" strike="noStrike" kern="1200" cap="none" spc="0" normalizeH="0" baseline="0" noProof="0">
                <a:ln>
                  <a:noFill/>
                </a:ln>
                <a:solidFill>
                  <a:srgbClr val="3333CC"/>
                </a:solidFill>
                <a:effectLst/>
                <a:uLnTx/>
                <a:uFillTx/>
                <a:latin typeface="Comic Sans MS" panose="030F0702030302020204" pitchFamily="66" charset="0"/>
                <a:ea typeface="+mn-ea"/>
                <a:cs typeface="+mn-cs"/>
              </a:rPr>
              <a:t> </a:t>
            </a:r>
            <a:r>
              <a:rPr kumimoji="0" lang="en-GB" altLang="en-US" sz="2800" b="0" i="0" u="sng" strike="noStrike" kern="1200" cap="none" spc="0" normalizeH="0" baseline="0" noProof="0">
                <a:ln>
                  <a:noFill/>
                </a:ln>
                <a:solidFill>
                  <a:srgbClr val="3333CC"/>
                </a:solidFill>
                <a:effectLst/>
                <a:uLnTx/>
                <a:uFillTx/>
                <a:latin typeface="Comic Sans MS" panose="030F0702030302020204" pitchFamily="66" charset="0"/>
                <a:ea typeface="+mn-ea"/>
                <a:cs typeface="+mn-cs"/>
              </a:rPr>
              <a:t>stop cilia working</a:t>
            </a:r>
            <a:r>
              <a:rPr kumimoji="0" lang="en-GB" altLang="en-US" sz="2800" b="0" i="0" u="none" strike="noStrike" kern="1200" cap="none" spc="0" normalizeH="0" baseline="0" noProof="0">
                <a:ln>
                  <a:noFill/>
                </a:ln>
                <a:solidFill>
                  <a:srgbClr val="3333CC"/>
                </a:solidFill>
                <a:effectLst/>
                <a:uLnTx/>
                <a:uFillTx/>
                <a:latin typeface="Comic Sans MS" panose="030F0702030302020204" pitchFamily="66" charset="0"/>
                <a:ea typeface="+mn-ea"/>
                <a:cs typeface="+mn-cs"/>
              </a:rPr>
              <a:t>. Mucus collects in the lungs and </a:t>
            </a:r>
            <a:r>
              <a:rPr kumimoji="0" lang="en-GB" altLang="en-US" sz="2800" b="0" i="0" u="sng" strike="noStrike" kern="1200" cap="none" spc="0" normalizeH="0" baseline="0" noProof="0">
                <a:ln>
                  <a:noFill/>
                </a:ln>
                <a:solidFill>
                  <a:srgbClr val="3333CC"/>
                </a:solidFill>
                <a:effectLst/>
                <a:uLnTx/>
                <a:uFillTx/>
                <a:latin typeface="Comic Sans MS" panose="030F0702030302020204" pitchFamily="66" charset="0"/>
                <a:ea typeface="+mn-ea"/>
                <a:cs typeface="+mn-cs"/>
              </a:rPr>
              <a:t>reduces surface area</a:t>
            </a:r>
            <a:r>
              <a:rPr kumimoji="0" lang="en-GB" altLang="en-US" sz="2800" b="0" i="0" u="none" strike="noStrike" kern="1200" cap="none" spc="0" normalizeH="0" baseline="0" noProof="0">
                <a:ln>
                  <a:noFill/>
                </a:ln>
                <a:solidFill>
                  <a:srgbClr val="3333CC"/>
                </a:solidFill>
                <a:effectLst/>
                <a:uLnTx/>
                <a:uFillTx/>
                <a:latin typeface="Comic Sans MS" panose="030F0702030302020204" pitchFamily="66" charset="0"/>
                <a:ea typeface="+mn-ea"/>
                <a:cs typeface="+mn-cs"/>
              </a:rPr>
              <a:t> for gas exchange.</a:t>
            </a:r>
          </a:p>
        </p:txBody>
      </p:sp>
    </p:spTree>
    <p:extLst>
      <p:ext uri="{BB962C8B-B14F-4D97-AF65-F5344CB8AC3E}">
        <p14:creationId xmlns:p14="http://schemas.microsoft.com/office/powerpoint/2010/main" val="2133906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diamond(in)">
                                      <p:cBhvr>
                                        <p:cTn id="7" dur="20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normAutofit/>
          </a:bodyPr>
          <a:lstStyle/>
          <a:p>
            <a:r>
              <a:rPr lang="en-GB" sz="6600" u="sng" dirty="0">
                <a:solidFill>
                  <a:srgbClr val="FFFF00"/>
                </a:solidFill>
              </a:rPr>
              <a:t>Emphysema</a:t>
            </a:r>
          </a:p>
        </p:txBody>
      </p:sp>
      <p:sp>
        <p:nvSpPr>
          <p:cNvPr id="3" name="Content Placeholder 2"/>
          <p:cNvSpPr>
            <a:spLocks noGrp="1"/>
          </p:cNvSpPr>
          <p:nvPr>
            <p:ph idx="1"/>
          </p:nvPr>
        </p:nvSpPr>
        <p:spPr/>
        <p:txBody>
          <a:bodyPr/>
          <a:lstStyle/>
          <a:p>
            <a:endParaRPr lang="en-GB" dirty="0"/>
          </a:p>
        </p:txBody>
      </p:sp>
      <p:pic>
        <p:nvPicPr>
          <p:cNvPr id="9218" name="Picture 2" descr="http://realbodyawarness.files.wordpress.com/2011/03/emphysema-lung-ash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234" y="1508046"/>
            <a:ext cx="4884816" cy="38590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hyperphysics.phy-astr.gsu.edu/hbase/imgmec/alveol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367" y="1679576"/>
            <a:ext cx="5448261" cy="340148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609600" y="5426953"/>
            <a:ext cx="6572296" cy="1143000"/>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FFFF00"/>
                </a:solidFill>
                <a:effectLst/>
                <a:uLnTx/>
                <a:uFillTx/>
                <a:latin typeface="Calibri"/>
                <a:ea typeface="+mj-ea"/>
                <a:cs typeface="+mj-cs"/>
              </a:rPr>
              <a:t>What’s Happening inside?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FFFF00"/>
                </a:solidFill>
                <a:effectLst/>
                <a:uLnTx/>
                <a:uFillTx/>
                <a:latin typeface="Calibri"/>
                <a:ea typeface="+mj-ea"/>
                <a:cs typeface="+mj-cs"/>
              </a:rPr>
              <a:t>Clue: surface area</a:t>
            </a:r>
          </a:p>
        </p:txBody>
      </p:sp>
      <p:sp>
        <p:nvSpPr>
          <p:cNvPr id="10" name="Text Box 5"/>
          <p:cNvSpPr txBox="1">
            <a:spLocks noChangeArrowheads="1"/>
          </p:cNvSpPr>
          <p:nvPr/>
        </p:nvSpPr>
        <p:spPr bwMode="auto">
          <a:xfrm>
            <a:off x="7497763" y="5079058"/>
            <a:ext cx="469423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3333CC"/>
                </a:solidFill>
                <a:effectLst/>
                <a:uLnTx/>
                <a:uFillTx/>
                <a:latin typeface="Comic Sans MS" panose="030F0702030302020204" pitchFamily="66" charset="0"/>
                <a:ea typeface="+mn-ea"/>
                <a:cs typeface="+mn-cs"/>
              </a:rPr>
              <a:t>Smoke </a:t>
            </a:r>
            <a:r>
              <a:rPr kumimoji="0" lang="en-GB" altLang="en-US" sz="2400" b="0" i="0" u="sng" strike="noStrike" kern="1200" cap="none" spc="0" normalizeH="0" baseline="0" noProof="0" dirty="0">
                <a:ln>
                  <a:noFill/>
                </a:ln>
                <a:solidFill>
                  <a:srgbClr val="3333CC"/>
                </a:solidFill>
                <a:effectLst/>
                <a:uLnTx/>
                <a:uFillTx/>
                <a:latin typeface="Comic Sans MS" panose="030F0702030302020204" pitchFamily="66" charset="0"/>
                <a:ea typeface="+mn-ea"/>
                <a:cs typeface="+mn-cs"/>
              </a:rPr>
              <a:t>irritates alveoli</a:t>
            </a:r>
            <a:r>
              <a:rPr kumimoji="0" lang="en-GB" altLang="en-US" sz="2400" b="0" i="0" u="none" strike="noStrike" kern="1200" cap="none" spc="0" normalizeH="0" baseline="0" noProof="0" dirty="0">
                <a:ln>
                  <a:noFill/>
                </a:ln>
                <a:solidFill>
                  <a:srgbClr val="3333CC"/>
                </a:solidFill>
                <a:effectLst/>
                <a:uLnTx/>
                <a:uFillTx/>
                <a:latin typeface="Comic Sans MS" panose="030F0702030302020204" pitchFamily="66" charset="0"/>
                <a:ea typeface="+mn-ea"/>
                <a:cs typeface="+mn-cs"/>
              </a:rPr>
              <a:t>. Over time this causes the </a:t>
            </a:r>
            <a:r>
              <a:rPr kumimoji="0" lang="en-GB" altLang="en-US" sz="2400" b="0" i="0" u="sng" strike="noStrike" kern="1200" cap="none" spc="0" normalizeH="0" baseline="0" noProof="0" dirty="0">
                <a:ln>
                  <a:noFill/>
                </a:ln>
                <a:solidFill>
                  <a:srgbClr val="3333CC"/>
                </a:solidFill>
                <a:effectLst/>
                <a:uLnTx/>
                <a:uFillTx/>
                <a:latin typeface="Comic Sans MS" panose="030F0702030302020204" pitchFamily="66" charset="0"/>
                <a:ea typeface="+mn-ea"/>
                <a:cs typeface="+mn-cs"/>
              </a:rPr>
              <a:t>alveoli to break down</a:t>
            </a:r>
            <a:r>
              <a:rPr kumimoji="0" lang="en-GB" altLang="en-US" sz="2400" b="0" i="0" u="none" strike="noStrike" kern="1200" cap="none" spc="0" normalizeH="0" baseline="0" noProof="0" dirty="0">
                <a:ln>
                  <a:noFill/>
                </a:ln>
                <a:solidFill>
                  <a:srgbClr val="3333CC"/>
                </a:solidFill>
                <a:effectLst/>
                <a:uLnTx/>
                <a:uFillTx/>
                <a:latin typeface="Comic Sans MS" panose="030F0702030302020204" pitchFamily="66" charset="0"/>
                <a:ea typeface="+mn-ea"/>
                <a:cs typeface="+mn-cs"/>
              </a:rPr>
              <a:t> which again </a:t>
            </a:r>
            <a:r>
              <a:rPr kumimoji="0" lang="en-GB" altLang="en-US" sz="2400" b="0" i="0" u="sng" strike="noStrike" kern="1200" cap="none" spc="0" normalizeH="0" baseline="0" noProof="0" dirty="0">
                <a:ln>
                  <a:noFill/>
                </a:ln>
                <a:solidFill>
                  <a:srgbClr val="3333CC"/>
                </a:solidFill>
                <a:effectLst/>
                <a:uLnTx/>
                <a:uFillTx/>
                <a:latin typeface="Comic Sans MS" panose="030F0702030302020204" pitchFamily="66" charset="0"/>
                <a:ea typeface="+mn-ea"/>
                <a:cs typeface="+mn-cs"/>
              </a:rPr>
              <a:t>reduces surface area</a:t>
            </a:r>
            <a:r>
              <a:rPr kumimoji="0" lang="en-GB" altLang="en-US" sz="2400" b="0" i="0" u="none" strike="noStrike" kern="1200" cap="none" spc="0" normalizeH="0" baseline="0" noProof="0" dirty="0">
                <a:ln>
                  <a:noFill/>
                </a:ln>
                <a:solidFill>
                  <a:srgbClr val="3333CC"/>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157748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AutoShape 5"/>
          <p:cNvSpPr>
            <a:spLocks noChangeArrowheads="1"/>
          </p:cNvSpPr>
          <p:nvPr/>
        </p:nvSpPr>
        <p:spPr bwMode="auto">
          <a:xfrm>
            <a:off x="3695700" y="38101"/>
            <a:ext cx="4611688" cy="466725"/>
          </a:xfrm>
          <a:prstGeom prst="flowChartAlternateProcess">
            <a:avLst/>
          </a:prstGeom>
          <a:gradFill rotWithShape="1">
            <a:gsLst>
              <a:gs pos="0">
                <a:srgbClr val="6C92F2"/>
              </a:gs>
              <a:gs pos="100000">
                <a:srgbClr val="819BDD">
                  <a:alpha val="33000"/>
                </a:srgbClr>
              </a:gs>
            </a:gsLst>
            <a:lin ang="5400000" scaled="1"/>
          </a:gradFill>
          <a:ln w="9525">
            <a:noFill/>
            <a:miter lim="800000"/>
            <a:headEnd/>
            <a:tailEnd/>
          </a:ln>
          <a:effectLst>
            <a:prstShdw prst="shdw18" dist="17961" dir="13500000">
              <a:srgbClr val="6C92F2">
                <a:gamma/>
                <a:shade val="60000"/>
                <a:invGamma/>
              </a:srgbClr>
            </a:prstShdw>
          </a:effectLst>
        </p:spPr>
        <p:txBody>
          <a:bodyPr wrap="none" anchor="ctr"/>
          <a:lstStyle/>
          <a:p>
            <a:pPr algn="ctr"/>
            <a:r>
              <a:rPr lang="en-GB" sz="2400" i="1">
                <a:solidFill>
                  <a:srgbClr val="FFFFFF"/>
                </a:solidFill>
                <a:effectLst>
                  <a:outerShdw blurRad="38100" dist="38100" dir="2700000" algn="tl">
                    <a:srgbClr val="000000"/>
                  </a:outerShdw>
                </a:effectLst>
                <a:latin typeface="Calibri"/>
              </a:rPr>
              <a:t>Tobacco smoke</a:t>
            </a:r>
            <a:endParaRPr lang="en-GB">
              <a:solidFill>
                <a:srgbClr val="FFFFFF"/>
              </a:solidFill>
              <a:effectLst>
                <a:outerShdw blurRad="38100" dist="38100" dir="2700000" algn="tl">
                  <a:srgbClr val="000000"/>
                </a:outerShdw>
              </a:effectLst>
              <a:latin typeface="Calibri"/>
            </a:endParaRPr>
          </a:p>
        </p:txBody>
      </p:sp>
      <p:sp>
        <p:nvSpPr>
          <p:cNvPr id="44039" name="Rectangle 7"/>
          <p:cNvSpPr>
            <a:spLocks noGrp="1" noChangeArrowheads="1"/>
          </p:cNvSpPr>
          <p:nvPr>
            <p:ph type="ctrTitle"/>
          </p:nvPr>
        </p:nvSpPr>
        <p:spPr bwMode="auto">
          <a:xfrm>
            <a:off x="4862513" y="6858001"/>
            <a:ext cx="990600" cy="174625"/>
          </a:xfrm>
          <a:noFill/>
          <a:ln>
            <a:miter lim="800000"/>
            <a:headEnd/>
            <a:tailEnd/>
          </a:ln>
        </p:spPr>
        <p:txBody>
          <a:bodyPr vert="horz" wrap="square" lIns="91440" tIns="45720" rIns="91440" bIns="45720" numCol="1" rtlCol="0" anchor="t" anchorCtr="0" compatLnSpc="1">
            <a:prstTxWarp prst="textNoShape">
              <a:avLst/>
            </a:prstTxWarp>
            <a:normAutofit fontScale="90000"/>
          </a:bodyPr>
          <a:lstStyle/>
          <a:p>
            <a:r>
              <a:rPr lang="en-GB" sz="700">
                <a:solidFill>
                  <a:srgbClr val="6600FF"/>
                </a:solidFill>
              </a:rPr>
              <a:t>Tobacco Smoke – Drag &amp; Drop</a:t>
            </a:r>
          </a:p>
        </p:txBody>
      </p:sp>
      <p:sp>
        <p:nvSpPr>
          <p:cNvPr id="6" name="Rectangle 5"/>
          <p:cNvSpPr/>
          <p:nvPr/>
        </p:nvSpPr>
        <p:spPr>
          <a:xfrm>
            <a:off x="9166302" y="840097"/>
            <a:ext cx="2572543" cy="56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Copy and complete using the following keywords: </a:t>
            </a:r>
            <a:r>
              <a:rPr lang="en-GB" sz="2800" dirty="0">
                <a:solidFill>
                  <a:srgbClr val="FFFF00"/>
                </a:solidFill>
              </a:rPr>
              <a:t>Tar, Surface Area, Cilia, Carbon Monoxide, Nicotine and Cancer </a:t>
            </a:r>
          </a:p>
        </p:txBody>
      </p:sp>
    </p:spTree>
    <p:controls>
      <mc:AlternateContent xmlns:mc="http://schemas.openxmlformats.org/markup-compatibility/2006">
        <mc:Choice xmlns:v="urn:schemas-microsoft-com:vml" Requires="v">
          <p:control spid="2066" name="ShockwaveFlash1" r:id="rId2" imgW="8067600" imgH="4479840"/>
        </mc:Choice>
        <mc:Fallback>
          <p:control name="ShockwaveFlash1" r:id="rId2" imgW="8067600" imgH="4479840">
            <p:pic>
              <p:nvPicPr>
                <p:cNvPr id="2" name="ShockwaveFlash1"/>
                <p:cNvPicPr preferRelativeResize="0">
                  <a:picLocks noChangeArrowheads="1" noChangeShapeType="1"/>
                </p:cNvPicPr>
                <p:nvPr/>
              </p:nvPicPr>
              <p:blipFill>
                <a:blip r:embed="rId4"/>
                <a:srcRect/>
                <a:stretch>
                  <a:fillRect/>
                </a:stretch>
              </p:blipFill>
              <p:spPr bwMode="auto">
                <a:xfrm>
                  <a:off x="828675" y="840097"/>
                  <a:ext cx="8067675" cy="447903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36301586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AutoShape 5"/>
          <p:cNvSpPr>
            <a:spLocks noChangeArrowheads="1"/>
          </p:cNvSpPr>
          <p:nvPr/>
        </p:nvSpPr>
        <p:spPr bwMode="auto">
          <a:xfrm>
            <a:off x="3695700" y="38101"/>
            <a:ext cx="4611688" cy="466725"/>
          </a:xfrm>
          <a:prstGeom prst="flowChartAlternateProcess">
            <a:avLst/>
          </a:prstGeom>
          <a:gradFill rotWithShape="1">
            <a:gsLst>
              <a:gs pos="0">
                <a:srgbClr val="6C92F2"/>
              </a:gs>
              <a:gs pos="100000">
                <a:srgbClr val="819BDD">
                  <a:alpha val="33000"/>
                </a:srgbClr>
              </a:gs>
            </a:gsLst>
            <a:lin ang="5400000" scaled="1"/>
          </a:gradFill>
          <a:ln w="9525">
            <a:noFill/>
            <a:miter lim="800000"/>
            <a:headEnd/>
            <a:tailEnd/>
          </a:ln>
          <a:effectLst>
            <a:prstShdw prst="shdw18" dist="17961" dir="13500000">
              <a:srgbClr val="6C92F2">
                <a:gamma/>
                <a:shade val="60000"/>
                <a:invGamma/>
              </a:srgbClr>
            </a:prst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t>Tobacco smoke</a:t>
            </a:r>
            <a:endParaRPr kumimoji="0" lang="en-GB" sz="18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44039" name="Rectangle 7"/>
          <p:cNvSpPr>
            <a:spLocks noGrp="1" noChangeArrowheads="1"/>
          </p:cNvSpPr>
          <p:nvPr>
            <p:ph type="ctrTitle"/>
          </p:nvPr>
        </p:nvSpPr>
        <p:spPr bwMode="auto">
          <a:xfrm>
            <a:off x="4862513" y="6858001"/>
            <a:ext cx="990600" cy="174625"/>
          </a:xfrm>
          <a:noFill/>
          <a:ln>
            <a:miter lim="800000"/>
            <a:headEnd/>
            <a:tailEnd/>
          </a:ln>
        </p:spPr>
        <p:txBody>
          <a:bodyPr vert="horz" wrap="square" lIns="91440" tIns="45720" rIns="91440" bIns="45720" numCol="1" rtlCol="0" anchor="t" anchorCtr="0" compatLnSpc="1">
            <a:prstTxWarp prst="textNoShape">
              <a:avLst/>
            </a:prstTxWarp>
            <a:normAutofit fontScale="90000"/>
          </a:bodyPr>
          <a:lstStyle/>
          <a:p>
            <a:r>
              <a:rPr lang="en-GB" sz="700">
                <a:solidFill>
                  <a:srgbClr val="6600FF"/>
                </a:solidFill>
              </a:rPr>
              <a:t>Tobacco Smoke – Drag &amp; Drop</a:t>
            </a:r>
          </a:p>
        </p:txBody>
      </p:sp>
      <p:sp>
        <p:nvSpPr>
          <p:cNvPr id="3" name="Rectangle 2"/>
          <p:cNvSpPr/>
          <p:nvPr/>
        </p:nvSpPr>
        <p:spPr>
          <a:xfrm>
            <a:off x="8769157" y="624469"/>
            <a:ext cx="2995380" cy="3512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solidFill>
                  <a:prstClr val="white"/>
                </a:solidFill>
              </a:rPr>
              <a:t>1.Nicotine</a:t>
            </a:r>
          </a:p>
          <a:p>
            <a:pPr lvl="0"/>
            <a:r>
              <a:rPr lang="en-GB" sz="2800" dirty="0">
                <a:solidFill>
                  <a:prstClr val="white"/>
                </a:solidFill>
              </a:rPr>
              <a:t>2.Carbon Monoxide </a:t>
            </a:r>
          </a:p>
          <a:p>
            <a:pPr lvl="0"/>
            <a:r>
              <a:rPr lang="en-GB" sz="2800" dirty="0">
                <a:solidFill>
                  <a:prstClr val="white"/>
                </a:solidFill>
              </a:rPr>
              <a:t>3.Tar</a:t>
            </a:r>
            <a:r>
              <a:rPr kumimoji="0" lang="en-GB" sz="2800" b="0" i="0" u="none" strike="noStrike" kern="1200" cap="none" spc="0" normalizeH="0" baseline="0" noProof="0" dirty="0">
                <a:ln>
                  <a:noFill/>
                </a:ln>
                <a:solidFill>
                  <a:prstClr val="white"/>
                </a:solidFill>
                <a:effectLst/>
                <a:uLnTx/>
                <a:uFillTx/>
                <a:latin typeface="Calibri"/>
                <a:ea typeface="+mn-ea"/>
                <a:cs typeface="+mn-cs"/>
              </a:rPr>
              <a:t> </a:t>
            </a:r>
          </a:p>
          <a:p>
            <a:pPr lvl="0"/>
            <a:r>
              <a:rPr kumimoji="0" lang="en-GB" sz="2800" b="0" i="0" u="none" strike="noStrike" kern="1200" cap="none" spc="0" normalizeH="0" baseline="0" noProof="0" dirty="0">
                <a:ln>
                  <a:noFill/>
                </a:ln>
                <a:solidFill>
                  <a:prstClr val="white"/>
                </a:solidFill>
                <a:effectLst/>
                <a:uLnTx/>
                <a:uFillTx/>
                <a:latin typeface="Calibri"/>
                <a:ea typeface="+mn-ea"/>
                <a:cs typeface="+mn-cs"/>
              </a:rPr>
              <a:t>4.Cancer</a:t>
            </a:r>
          </a:p>
          <a:p>
            <a:pPr lvl="0"/>
            <a:r>
              <a:rPr kumimoji="0" lang="en-GB" sz="2800" b="0" i="0" u="none" strike="noStrike" kern="1200" cap="none" spc="0" normalizeH="0" baseline="0" noProof="0" dirty="0">
                <a:ln>
                  <a:noFill/>
                </a:ln>
                <a:solidFill>
                  <a:prstClr val="white"/>
                </a:solidFill>
                <a:effectLst/>
                <a:uLnTx/>
                <a:uFillTx/>
                <a:latin typeface="Calibri"/>
                <a:ea typeface="+mn-ea"/>
                <a:cs typeface="+mn-cs"/>
              </a:rPr>
              <a:t>5.Surface Area </a:t>
            </a:r>
            <a:r>
              <a:rPr lang="en-GB" sz="2800" dirty="0">
                <a:solidFill>
                  <a:prstClr val="white"/>
                </a:solidFill>
                <a:latin typeface="Calibri"/>
              </a:rPr>
              <a:t>6.</a:t>
            </a:r>
            <a:r>
              <a:rPr kumimoji="0" lang="en-GB" sz="2800" b="0" i="0" u="none" strike="noStrike" kern="1200" cap="none" spc="0" normalizeH="0" baseline="0" noProof="0" dirty="0">
                <a:ln>
                  <a:noFill/>
                </a:ln>
                <a:solidFill>
                  <a:prstClr val="white"/>
                </a:solidFill>
                <a:effectLst/>
                <a:uLnTx/>
                <a:uFillTx/>
                <a:latin typeface="Calibri"/>
                <a:ea typeface="+mn-ea"/>
                <a:cs typeface="+mn-cs"/>
              </a:rPr>
              <a:t>Cilia</a:t>
            </a:r>
          </a:p>
        </p:txBody>
      </p:sp>
      <p:sp>
        <p:nvSpPr>
          <p:cNvPr id="4" name="Rectangle 3"/>
          <p:cNvSpPr/>
          <p:nvPr/>
        </p:nvSpPr>
        <p:spPr>
          <a:xfrm>
            <a:off x="825190" y="4906170"/>
            <a:ext cx="7181386"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ontrols>
      <mc:AlternateContent xmlns:mc="http://schemas.openxmlformats.org/markup-compatibility/2006">
        <mc:Choice xmlns:v="urn:schemas-microsoft-com:vml" Requires="v">
          <p:control spid="3091" name="ShockwaveFlash1" r:id="rId2" imgW="8067600" imgH="5192640"/>
        </mc:Choice>
        <mc:Fallback>
          <p:control name="ShockwaveFlash1" r:id="rId2" imgW="8067600" imgH="5192640">
            <p:pic>
              <p:nvPicPr>
                <p:cNvPr id="2" name="ShockwaveFlash1"/>
                <p:cNvPicPr preferRelativeResize="0">
                  <a:picLocks noChangeArrowheads="1" noChangeShapeType="1"/>
                </p:cNvPicPr>
                <p:nvPr/>
              </p:nvPicPr>
              <p:blipFill>
                <a:blip r:embed="rId4"/>
                <a:srcRect/>
                <a:stretch>
                  <a:fillRect/>
                </a:stretch>
              </p:blipFill>
              <p:spPr bwMode="auto">
                <a:xfrm>
                  <a:off x="239713" y="504826"/>
                  <a:ext cx="8067675" cy="519271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9632478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igarette packets"/>
          <p:cNvPicPr>
            <a:picLocks noChangeAspect="1" noChangeArrowheads="1"/>
          </p:cNvPicPr>
          <p:nvPr/>
        </p:nvPicPr>
        <p:blipFill>
          <a:blip r:embed="rId2" cstate="print"/>
          <a:srcRect/>
          <a:stretch>
            <a:fillRect/>
          </a:stretch>
        </p:blipFill>
        <p:spPr bwMode="auto">
          <a:xfrm>
            <a:off x="0" y="65550"/>
            <a:ext cx="4929190" cy="2203200"/>
          </a:xfrm>
          <a:prstGeom prst="rect">
            <a:avLst/>
          </a:prstGeom>
          <a:noFill/>
        </p:spPr>
      </p:pic>
      <p:sp>
        <p:nvSpPr>
          <p:cNvPr id="3" name="Footer Placeholder 2"/>
          <p:cNvSpPr>
            <a:spLocks noGrp="1"/>
          </p:cNvSpPr>
          <p:nvPr>
            <p:ph type="ftr" sz="quarter" idx="11"/>
          </p:nvPr>
        </p:nvSpPr>
        <p:spPr/>
        <p:txBody>
          <a:bodyPr/>
          <a:lstStyle/>
          <a:p>
            <a:r>
              <a:rPr lang="en-GB">
                <a:solidFill>
                  <a:prstClr val="black">
                    <a:tint val="75000"/>
                  </a:prstClr>
                </a:solidFill>
                <a:latin typeface="Calibri"/>
              </a:rPr>
              <a:t>Alison Seager Spicer KS3 Science. Biology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6400" y="2232037"/>
            <a:ext cx="4165600" cy="4357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i.telegraph.co.uk/multimedia/archive/01376/HEALTH_1376022c.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31668" y="268245"/>
            <a:ext cx="2786082" cy="22111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hat's in a Cigarette"/>
          <p:cNvPicPr>
            <a:picLocks noChangeAspect="1" noChangeArrowheads="1"/>
          </p:cNvPicPr>
          <p:nvPr/>
        </p:nvPicPr>
        <p:blipFill>
          <a:blip r:embed="rId6" cstate="print"/>
          <a:srcRect/>
          <a:stretch>
            <a:fillRect/>
          </a:stretch>
        </p:blipFill>
        <p:spPr bwMode="auto">
          <a:xfrm>
            <a:off x="300370" y="2129845"/>
            <a:ext cx="6500826" cy="4662605"/>
          </a:xfrm>
          <a:prstGeom prst="rect">
            <a:avLst/>
          </a:prstGeom>
          <a:noFill/>
        </p:spPr>
      </p:pic>
      <p:sp>
        <p:nvSpPr>
          <p:cNvPr id="2" name="Cloud 1">
            <a:extLst>
              <a:ext uri="{FF2B5EF4-FFF2-40B4-BE49-F238E27FC236}">
                <a16:creationId xmlns:a16="http://schemas.microsoft.com/office/drawing/2014/main" id="{41B6BC65-37B0-4DFB-9124-5F5F51DE5791}"/>
              </a:ext>
            </a:extLst>
          </p:cNvPr>
          <p:cNvSpPr/>
          <p:nvPr/>
        </p:nvSpPr>
        <p:spPr>
          <a:xfrm>
            <a:off x="5934458" y="268245"/>
            <a:ext cx="3700482" cy="310353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effectLst>
                  <a:outerShdw blurRad="38100" dist="38100" dir="2700000" algn="tl">
                    <a:srgbClr val="000000">
                      <a:alpha val="43137"/>
                    </a:srgbClr>
                  </a:outerShdw>
                </a:effectLst>
              </a:rPr>
              <a:t>Discuss </a:t>
            </a:r>
            <a:r>
              <a:rPr lang="en-GB" sz="2800" b="1" dirty="0" smtClean="0">
                <a:effectLst>
                  <a:outerShdw blurRad="38100" dist="38100" dir="2700000" algn="tl">
                    <a:srgbClr val="000000">
                      <a:alpha val="43137"/>
                    </a:srgbClr>
                  </a:outerShdw>
                </a:effectLst>
              </a:rPr>
              <a:t>the message </a:t>
            </a:r>
            <a:r>
              <a:rPr lang="en-GB" sz="2800" b="1" dirty="0">
                <a:effectLst>
                  <a:outerShdw blurRad="38100" dist="38100" dir="2700000" algn="tl">
                    <a:srgbClr val="000000">
                      <a:alpha val="43137"/>
                    </a:srgbClr>
                  </a:outerShdw>
                </a:effectLst>
              </a:rPr>
              <a:t>behind these adverts.</a:t>
            </a:r>
          </a:p>
        </p:txBody>
      </p:sp>
    </p:spTree>
    <p:extLst>
      <p:ext uri="{BB962C8B-B14F-4D97-AF65-F5344CB8AC3E}">
        <p14:creationId xmlns:p14="http://schemas.microsoft.com/office/powerpoint/2010/main" val="225415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Asthma</a:t>
            </a:r>
          </a:p>
        </p:txBody>
      </p:sp>
      <p:sp>
        <p:nvSpPr>
          <p:cNvPr id="3" name="Content Placeholder 2"/>
          <p:cNvSpPr>
            <a:spLocks noGrp="1"/>
          </p:cNvSpPr>
          <p:nvPr>
            <p:ph idx="1"/>
          </p:nvPr>
        </p:nvSpPr>
        <p:spPr/>
        <p:txBody>
          <a:bodyPr/>
          <a:lstStyle/>
          <a:p>
            <a:r>
              <a:rPr lang="en-GB" dirty="0"/>
              <a:t>Cigarette smoke can also trigger asthma, in which the tiny tubes in the lungs become narrow and start filling with mucus. Therefore less air can get in and out of the lungs, causing shortness of breath.</a:t>
            </a:r>
          </a:p>
          <a:p>
            <a:endParaRPr lang="en-GB" dirty="0"/>
          </a:p>
        </p:txBody>
      </p:sp>
      <p:sp>
        <p:nvSpPr>
          <p:cNvPr id="4" name="Rectangle 3"/>
          <p:cNvSpPr/>
          <p:nvPr/>
        </p:nvSpPr>
        <p:spPr>
          <a:xfrm>
            <a:off x="3048000" y="4042538"/>
            <a:ext cx="6096000" cy="923330"/>
          </a:xfrm>
          <a:prstGeom prst="rect">
            <a:avLst/>
          </a:prstGeom>
        </p:spPr>
        <p:txBody>
          <a:bodyPr>
            <a:spAutoFit/>
          </a:bodyPr>
          <a:lstStyle/>
          <a:p>
            <a:r>
              <a:rPr lang="en-GB" dirty="0">
                <a:hlinkClick r:id="rId2"/>
              </a:rPr>
              <a:t>https://www.activeteachonline.com/product/view/id/335/page/44/mode/dps?modal=/player/video/id/389224</a:t>
            </a:r>
            <a:endParaRPr lang="en-GB" dirty="0"/>
          </a:p>
          <a:p>
            <a:endParaRPr lang="en-GB" dirty="0"/>
          </a:p>
        </p:txBody>
      </p:sp>
    </p:spTree>
    <p:extLst>
      <p:ext uri="{BB962C8B-B14F-4D97-AF65-F5344CB8AC3E}">
        <p14:creationId xmlns:p14="http://schemas.microsoft.com/office/powerpoint/2010/main" val="3478193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703" y="0"/>
            <a:ext cx="10515600" cy="1325563"/>
          </a:xfrm>
        </p:spPr>
        <p:txBody>
          <a:bodyPr/>
          <a:lstStyle/>
          <a:p>
            <a:r>
              <a:rPr lang="en-GB" b="1" dirty="0"/>
              <a:t>What would you find in your blood?</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34798" t="7800" r="35297" b="13326"/>
          <a:stretch/>
        </p:blipFill>
        <p:spPr>
          <a:xfrm>
            <a:off x="743460" y="1062954"/>
            <a:ext cx="5423163" cy="3409565"/>
          </a:xfrm>
          <a:prstGeom prst="rect">
            <a:avLst/>
          </a:prstGeom>
        </p:spPr>
      </p:pic>
      <p:pic>
        <p:nvPicPr>
          <p:cNvPr id="5" name="Picture 4"/>
          <p:cNvPicPr>
            <a:picLocks noChangeAspect="1"/>
          </p:cNvPicPr>
          <p:nvPr/>
        </p:nvPicPr>
        <p:blipFill>
          <a:blip r:embed="rId3"/>
          <a:stretch>
            <a:fillRect/>
          </a:stretch>
        </p:blipFill>
        <p:spPr>
          <a:xfrm>
            <a:off x="6534614" y="1050833"/>
            <a:ext cx="4088735" cy="3877734"/>
          </a:xfrm>
          <a:prstGeom prst="rect">
            <a:avLst/>
          </a:prstGeom>
        </p:spPr>
      </p:pic>
      <p:sp>
        <p:nvSpPr>
          <p:cNvPr id="6" name="Text Box 4"/>
          <p:cNvSpPr txBox="1">
            <a:spLocks noChangeArrowheads="1"/>
          </p:cNvSpPr>
          <p:nvPr/>
        </p:nvSpPr>
        <p:spPr bwMode="auto">
          <a:xfrm>
            <a:off x="487619" y="5379235"/>
            <a:ext cx="11425767" cy="1200329"/>
          </a:xfrm>
          <a:prstGeom prst="rect">
            <a:avLst/>
          </a:prstGeom>
          <a:solidFill>
            <a:schemeClr val="accent6">
              <a:lumMod val="20000"/>
              <a:lumOff val="80000"/>
            </a:schemeClr>
          </a:solidFill>
          <a:ln>
            <a:solidFill>
              <a:schemeClr val="tx1"/>
            </a:solidFill>
          </a:ln>
          <a:effectLs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3600" dirty="0" smtClean="0">
                <a:solidFill>
                  <a:srgbClr val="0000FF"/>
                </a:solidFill>
                <a:cs typeface="Arial" panose="020B0604020202020204" pitchFamily="34" charset="0"/>
              </a:rPr>
              <a:t> </a:t>
            </a:r>
            <a:r>
              <a:rPr lang="en-GB" altLang="en-US" sz="3600" dirty="0">
                <a:solidFill>
                  <a:srgbClr val="0000FF"/>
                </a:solidFill>
                <a:cs typeface="Arial" panose="020B0604020202020204" pitchFamily="34" charset="0"/>
              </a:rPr>
              <a:t>F</a:t>
            </a:r>
            <a:r>
              <a:rPr lang="en-GB" altLang="en-US" sz="3600" dirty="0" smtClean="0">
                <a:solidFill>
                  <a:srgbClr val="0000FF"/>
                </a:solidFill>
                <a:cs typeface="Arial" panose="020B0604020202020204" pitchFamily="34" charset="0"/>
              </a:rPr>
              <a:t>ood </a:t>
            </a:r>
            <a:r>
              <a:rPr lang="en-GB" altLang="en-US" sz="3600" dirty="0">
                <a:solidFill>
                  <a:srgbClr val="0000FF"/>
                </a:solidFill>
                <a:cs typeface="Arial" panose="020B0604020202020204" pitchFamily="34" charset="0"/>
              </a:rPr>
              <a:t>products (amino acids, </a:t>
            </a:r>
            <a:r>
              <a:rPr lang="en-GB" altLang="en-US" sz="3600" dirty="0" smtClean="0">
                <a:solidFill>
                  <a:srgbClr val="0000FF"/>
                </a:solidFill>
                <a:cs typeface="Arial" panose="020B0604020202020204" pitchFamily="34" charset="0"/>
              </a:rPr>
              <a:t>glucose), </a:t>
            </a:r>
            <a:r>
              <a:rPr lang="en-GB" altLang="en-US" sz="3600" dirty="0">
                <a:solidFill>
                  <a:srgbClr val="0000FF"/>
                </a:solidFill>
                <a:cs typeface="Arial" panose="020B0604020202020204" pitchFamily="34" charset="0"/>
              </a:rPr>
              <a:t>hormones, antibodies, water, and waste products </a:t>
            </a:r>
            <a:r>
              <a:rPr lang="en-GB" altLang="en-US" sz="3600" dirty="0" smtClean="0">
                <a:solidFill>
                  <a:srgbClr val="0000FF"/>
                </a:solidFill>
                <a:cs typeface="Arial" panose="020B0604020202020204" pitchFamily="34" charset="0"/>
              </a:rPr>
              <a:t>(e.g. CO</a:t>
            </a:r>
            <a:r>
              <a:rPr lang="en-GB" altLang="en-US" sz="1600" dirty="0" smtClean="0">
                <a:solidFill>
                  <a:srgbClr val="0000FF"/>
                </a:solidFill>
                <a:cs typeface="Arial" panose="020B0604020202020204" pitchFamily="34" charset="0"/>
              </a:rPr>
              <a:t>2</a:t>
            </a:r>
            <a:r>
              <a:rPr lang="en-GB" altLang="en-US" sz="3600" dirty="0">
                <a:solidFill>
                  <a:srgbClr val="0000FF"/>
                </a:solidFill>
                <a:cs typeface="Arial" panose="020B0604020202020204" pitchFamily="34" charset="0"/>
              </a:rPr>
              <a:t>, </a:t>
            </a:r>
            <a:r>
              <a:rPr lang="en-GB" altLang="en-US" sz="3600" dirty="0" smtClean="0">
                <a:solidFill>
                  <a:srgbClr val="0000FF"/>
                </a:solidFill>
                <a:cs typeface="Arial" panose="020B0604020202020204" pitchFamily="34" charset="0"/>
              </a:rPr>
              <a:t>urea</a:t>
            </a:r>
            <a:r>
              <a:rPr lang="en-GB" altLang="en-US" sz="3600" dirty="0" smtClean="0">
                <a:solidFill>
                  <a:srgbClr val="0000FF"/>
                </a:solidFill>
                <a:cs typeface="Arial" panose="020B0604020202020204" pitchFamily="34" charset="0"/>
              </a:rPr>
              <a:t>).</a:t>
            </a:r>
            <a:endParaRPr lang="en-GB" altLang="en-US" sz="3600" dirty="0">
              <a:cs typeface="Arial" panose="020B0604020202020204" pitchFamily="34" charset="0"/>
            </a:endParaRPr>
          </a:p>
        </p:txBody>
      </p:sp>
    </p:spTree>
    <p:extLst>
      <p:ext uri="{BB962C8B-B14F-4D97-AF65-F5344CB8AC3E}">
        <p14:creationId xmlns:p14="http://schemas.microsoft.com/office/powerpoint/2010/main" val="318253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additive="base">
                                        <p:cTn id="12"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latin typeface="Arial" panose="020B0604020202020204" pitchFamily="34" charset="0"/>
                <a:cs typeface="Arial" panose="020B0604020202020204" pitchFamily="34" charset="0"/>
              </a:rPr>
              <a:t>Blood vessels </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7209" t="16531" r="26653" b="19485"/>
          <a:stretch/>
        </p:blipFill>
        <p:spPr>
          <a:xfrm>
            <a:off x="2519772" y="1611349"/>
            <a:ext cx="5976664" cy="4680520"/>
          </a:xfrm>
          <a:prstGeom prst="rect">
            <a:avLst/>
          </a:prstGeom>
        </p:spPr>
      </p:pic>
      <p:pic>
        <p:nvPicPr>
          <p:cNvPr id="6" name="Picture 5"/>
          <p:cNvPicPr>
            <a:picLocks noChangeAspect="1"/>
          </p:cNvPicPr>
          <p:nvPr/>
        </p:nvPicPr>
        <p:blipFill rotWithShape="1">
          <a:blip r:embed="rId2"/>
          <a:srcRect l="27209" t="16531" r="26653" b="19485"/>
          <a:stretch/>
        </p:blipFill>
        <p:spPr>
          <a:xfrm>
            <a:off x="239843" y="114922"/>
            <a:ext cx="11812249" cy="6539209"/>
          </a:xfrm>
          <a:prstGeom prst="rect">
            <a:avLst/>
          </a:prstGeom>
        </p:spPr>
      </p:pic>
    </p:spTree>
    <p:extLst>
      <p:ext uri="{BB962C8B-B14F-4D97-AF65-F5344CB8AC3E}">
        <p14:creationId xmlns:p14="http://schemas.microsoft.com/office/powerpoint/2010/main" val="398135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6" name="Text Box 6"/>
          <p:cNvSpPr txBox="1">
            <a:spLocks noChangeArrowheads="1"/>
          </p:cNvSpPr>
          <p:nvPr/>
        </p:nvSpPr>
        <p:spPr bwMode="auto">
          <a:xfrm>
            <a:off x="1631950" y="347663"/>
            <a:ext cx="903605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None/>
            </a:pPr>
            <a:r>
              <a:rPr lang="en-GB" altLang="en-US" sz="2800" dirty="0">
                <a:solidFill>
                  <a:srgbClr val="0000FF"/>
                </a:solidFill>
                <a:latin typeface="Comic Sans MS" panose="030F0702030302020204" pitchFamily="66" charset="0"/>
              </a:rPr>
              <a:t>A capillary is a type of ____ _____ – a tube carrying blood pumped by your ______. There are two other sorts of larger blood vessels; ________ carry blood </a:t>
            </a:r>
            <a:r>
              <a:rPr lang="en-GB" altLang="en-US" sz="2800" b="1" u="sng" dirty="0">
                <a:solidFill>
                  <a:srgbClr val="FF0000"/>
                </a:solidFill>
                <a:latin typeface="Comic Sans MS" panose="030F0702030302020204" pitchFamily="66" charset="0"/>
              </a:rPr>
              <a:t>a</a:t>
            </a:r>
            <a:r>
              <a:rPr lang="en-GB" altLang="en-US" sz="2800" b="1" dirty="0">
                <a:solidFill>
                  <a:srgbClr val="0000FF"/>
                </a:solidFill>
                <a:latin typeface="Comic Sans MS" panose="030F0702030302020204" pitchFamily="66" charset="0"/>
              </a:rPr>
              <a:t>way</a:t>
            </a:r>
            <a:r>
              <a:rPr lang="en-GB" altLang="en-US" sz="2800" dirty="0">
                <a:solidFill>
                  <a:srgbClr val="0000FF"/>
                </a:solidFill>
                <a:latin typeface="Comic Sans MS" panose="030F0702030302020204" pitchFamily="66" charset="0"/>
              </a:rPr>
              <a:t> from your heart and _____ carry blood </a:t>
            </a:r>
            <a:r>
              <a:rPr lang="en-GB" altLang="en-US" sz="2800" b="1" u="sng" dirty="0">
                <a:solidFill>
                  <a:srgbClr val="FF0000"/>
                </a:solidFill>
                <a:latin typeface="Comic Sans MS" panose="030F0702030302020204" pitchFamily="66" charset="0"/>
              </a:rPr>
              <a:t>in</a:t>
            </a:r>
            <a:r>
              <a:rPr lang="en-GB" altLang="en-US" sz="2800" b="1" dirty="0">
                <a:solidFill>
                  <a:srgbClr val="0000FF"/>
                </a:solidFill>
                <a:latin typeface="Comic Sans MS" panose="030F0702030302020204" pitchFamily="66" charset="0"/>
              </a:rPr>
              <a:t>to</a:t>
            </a:r>
            <a:r>
              <a:rPr lang="en-GB" altLang="en-US" sz="2800" dirty="0">
                <a:solidFill>
                  <a:srgbClr val="0000FF"/>
                </a:solidFill>
                <a:latin typeface="Comic Sans MS" panose="030F0702030302020204" pitchFamily="66" charset="0"/>
              </a:rPr>
              <a:t> your heart.</a:t>
            </a:r>
          </a:p>
          <a:p>
            <a:pPr eaLnBrk="1" fontAlgn="base" hangingPunct="1">
              <a:spcBef>
                <a:spcPct val="50000"/>
              </a:spcBef>
              <a:spcAft>
                <a:spcPct val="0"/>
              </a:spcAft>
              <a:buNone/>
            </a:pPr>
            <a:r>
              <a:rPr lang="en-GB" altLang="en-US" sz="2800" dirty="0">
                <a:solidFill>
                  <a:srgbClr val="0000FF"/>
                </a:solidFill>
                <a:latin typeface="Comic Sans MS" panose="030F0702030302020204" pitchFamily="66" charset="0"/>
              </a:rPr>
              <a:t>The heart and blood vessels form the __________ _______.</a:t>
            </a:r>
          </a:p>
        </p:txBody>
      </p:sp>
      <p:sp>
        <p:nvSpPr>
          <p:cNvPr id="82947" name="Text Box 7"/>
          <p:cNvSpPr txBox="1">
            <a:spLocks noChangeArrowheads="1"/>
          </p:cNvSpPr>
          <p:nvPr/>
        </p:nvSpPr>
        <p:spPr bwMode="auto">
          <a:xfrm>
            <a:off x="1487487" y="-26988"/>
            <a:ext cx="8999538"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None/>
            </a:pPr>
            <a:r>
              <a:rPr lang="en-GB" altLang="en-US" sz="2400">
                <a:solidFill>
                  <a:srgbClr val="000000"/>
                </a:solidFill>
                <a:latin typeface="Comic Sans MS" panose="030F0702030302020204" pitchFamily="66" charset="0"/>
              </a:rPr>
              <a:t>Fill in the blanks with words from below…</a:t>
            </a:r>
          </a:p>
        </p:txBody>
      </p:sp>
      <p:sp>
        <p:nvSpPr>
          <p:cNvPr id="66570" name="Text Box 10"/>
          <p:cNvSpPr txBox="1">
            <a:spLocks noChangeArrowheads="1"/>
          </p:cNvSpPr>
          <p:nvPr/>
        </p:nvSpPr>
        <p:spPr bwMode="auto">
          <a:xfrm>
            <a:off x="1811338" y="3832226"/>
            <a:ext cx="50403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None/>
            </a:pPr>
            <a:r>
              <a:rPr lang="en-GB" altLang="en-US" sz="2400">
                <a:solidFill>
                  <a:srgbClr val="000000"/>
                </a:solidFill>
                <a:latin typeface="Comic Sans MS" panose="030F0702030302020204" pitchFamily="66" charset="0"/>
              </a:rPr>
              <a:t>heart, circulatory system, blood vessel, veins, arteries,</a:t>
            </a:r>
          </a:p>
        </p:txBody>
      </p:sp>
      <p:sp>
        <p:nvSpPr>
          <p:cNvPr id="66571" name="Text Box 11"/>
          <p:cNvSpPr txBox="1">
            <a:spLocks noChangeArrowheads="1"/>
          </p:cNvSpPr>
          <p:nvPr/>
        </p:nvSpPr>
        <p:spPr bwMode="auto">
          <a:xfrm>
            <a:off x="5554663" y="781051"/>
            <a:ext cx="1619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None/>
            </a:pPr>
            <a:r>
              <a:rPr lang="en-GB" altLang="en-US" sz="2800">
                <a:solidFill>
                  <a:srgbClr val="0000FF"/>
                </a:solidFill>
                <a:latin typeface="Comic Sans MS" panose="030F0702030302020204" pitchFamily="66" charset="0"/>
              </a:rPr>
              <a:t>heart</a:t>
            </a:r>
          </a:p>
        </p:txBody>
      </p:sp>
      <p:sp>
        <p:nvSpPr>
          <p:cNvPr id="66572" name="Text Box 12"/>
          <p:cNvSpPr txBox="1">
            <a:spLocks noChangeArrowheads="1"/>
          </p:cNvSpPr>
          <p:nvPr/>
        </p:nvSpPr>
        <p:spPr bwMode="auto">
          <a:xfrm>
            <a:off x="5554663" y="333376"/>
            <a:ext cx="28813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None/>
            </a:pPr>
            <a:r>
              <a:rPr lang="en-GB" altLang="en-US" sz="2800">
                <a:solidFill>
                  <a:srgbClr val="0000FF"/>
                </a:solidFill>
                <a:latin typeface="Comic Sans MS" panose="030F0702030302020204" pitchFamily="66" charset="0"/>
              </a:rPr>
              <a:t>blood vessel</a:t>
            </a:r>
          </a:p>
        </p:txBody>
      </p:sp>
      <p:sp>
        <p:nvSpPr>
          <p:cNvPr id="66573" name="Text Box 13"/>
          <p:cNvSpPr txBox="1">
            <a:spLocks noChangeArrowheads="1"/>
          </p:cNvSpPr>
          <p:nvPr/>
        </p:nvSpPr>
        <p:spPr bwMode="auto">
          <a:xfrm>
            <a:off x="6672263" y="1196976"/>
            <a:ext cx="1619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None/>
            </a:pPr>
            <a:r>
              <a:rPr lang="en-GB" altLang="en-US" sz="2800">
                <a:solidFill>
                  <a:srgbClr val="0000FF"/>
                </a:solidFill>
                <a:latin typeface="Comic Sans MS" panose="030F0702030302020204" pitchFamily="66" charset="0"/>
              </a:rPr>
              <a:t>arteries</a:t>
            </a:r>
          </a:p>
        </p:txBody>
      </p:sp>
      <p:sp>
        <p:nvSpPr>
          <p:cNvPr id="66574" name="Text Box 14"/>
          <p:cNvSpPr txBox="1">
            <a:spLocks noChangeArrowheads="1"/>
          </p:cNvSpPr>
          <p:nvPr/>
        </p:nvSpPr>
        <p:spPr bwMode="auto">
          <a:xfrm>
            <a:off x="6096000" y="1628776"/>
            <a:ext cx="1619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None/>
            </a:pPr>
            <a:r>
              <a:rPr lang="en-GB" altLang="en-US" sz="2800">
                <a:solidFill>
                  <a:srgbClr val="0000FF"/>
                </a:solidFill>
                <a:latin typeface="Comic Sans MS" panose="030F0702030302020204" pitchFamily="66" charset="0"/>
              </a:rPr>
              <a:t>veins</a:t>
            </a:r>
          </a:p>
        </p:txBody>
      </p:sp>
      <p:sp>
        <p:nvSpPr>
          <p:cNvPr id="66575" name="Text Box 15"/>
          <p:cNvSpPr txBox="1">
            <a:spLocks noChangeArrowheads="1"/>
          </p:cNvSpPr>
          <p:nvPr/>
        </p:nvSpPr>
        <p:spPr bwMode="auto">
          <a:xfrm>
            <a:off x="8112125" y="2636838"/>
            <a:ext cx="22685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None/>
            </a:pPr>
            <a:r>
              <a:rPr lang="en-GB" altLang="en-US" sz="2800">
                <a:solidFill>
                  <a:srgbClr val="0000FF"/>
                </a:solidFill>
                <a:latin typeface="Comic Sans MS" panose="030F0702030302020204" pitchFamily="66" charset="0"/>
              </a:rPr>
              <a:t>circulatory</a:t>
            </a:r>
          </a:p>
        </p:txBody>
      </p:sp>
      <p:sp>
        <p:nvSpPr>
          <p:cNvPr id="66576" name="Text Box 16"/>
          <p:cNvSpPr txBox="1">
            <a:spLocks noChangeArrowheads="1"/>
          </p:cNvSpPr>
          <p:nvPr/>
        </p:nvSpPr>
        <p:spPr bwMode="auto">
          <a:xfrm>
            <a:off x="1811338" y="3141663"/>
            <a:ext cx="1619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None/>
            </a:pPr>
            <a:r>
              <a:rPr lang="en-GB" altLang="en-US" sz="2800">
                <a:solidFill>
                  <a:srgbClr val="0000FF"/>
                </a:solidFill>
                <a:latin typeface="Comic Sans MS" panose="030F0702030302020204" pitchFamily="66" charset="0"/>
              </a:rPr>
              <a:t>system</a:t>
            </a:r>
          </a:p>
        </p:txBody>
      </p:sp>
      <p:pic>
        <p:nvPicPr>
          <p:cNvPr id="82955" name="Picture 17"/>
          <p:cNvPicPr>
            <a:picLocks noChangeAspect="1" noChangeArrowheads="1"/>
          </p:cNvPicPr>
          <p:nvPr/>
        </p:nvPicPr>
        <p:blipFill>
          <a:blip r:embed="rId2">
            <a:extLst>
              <a:ext uri="{28A0092B-C50C-407E-A947-70E740481C1C}">
                <a14:useLocalDpi xmlns:a14="http://schemas.microsoft.com/office/drawing/2010/main" val="0"/>
              </a:ext>
            </a:extLst>
          </a:blip>
          <a:srcRect l="14766" t="9843" r="14766" b="9843"/>
          <a:stretch>
            <a:fillRect/>
          </a:stretch>
        </p:blipFill>
        <p:spPr bwMode="auto">
          <a:xfrm>
            <a:off x="6851650" y="3401219"/>
            <a:ext cx="4826001" cy="339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56" name="AutoShape 18"/>
          <p:cNvSpPr>
            <a:spLocks noChangeArrowheads="1"/>
          </p:cNvSpPr>
          <p:nvPr/>
        </p:nvSpPr>
        <p:spPr bwMode="auto">
          <a:xfrm>
            <a:off x="2820989" y="4654550"/>
            <a:ext cx="2733675" cy="1892300"/>
          </a:xfrm>
          <a:prstGeom prst="cloudCallout">
            <a:avLst>
              <a:gd name="adj1" fmla="val 70481"/>
              <a:gd name="adj2" fmla="val -42750"/>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None/>
            </a:pPr>
            <a:r>
              <a:rPr lang="en-GB" altLang="en-US" sz="2400">
                <a:solidFill>
                  <a:srgbClr val="000000"/>
                </a:solidFill>
                <a:latin typeface="Comic Sans MS" panose="030F0702030302020204" pitchFamily="66" charset="0"/>
              </a:rPr>
              <a:t>Why do we need capillaries?</a:t>
            </a:r>
          </a:p>
        </p:txBody>
      </p:sp>
    </p:spTree>
    <p:extLst>
      <p:ext uri="{BB962C8B-B14F-4D97-AF65-F5344CB8AC3E}">
        <p14:creationId xmlns:p14="http://schemas.microsoft.com/office/powerpoint/2010/main" val="3677637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6"/>
                                        </p:tgtEl>
                                        <p:attrNameLst>
                                          <p:attrName>style.visibility</p:attrName>
                                        </p:attrNameLst>
                                      </p:cBhvr>
                                      <p:to>
                                        <p:strVal val="visible"/>
                                      </p:to>
                                    </p:set>
                                    <p:anim calcmode="lin" valueType="num">
                                      <p:cBhvr additive="base">
                                        <p:cTn id="7" dur="500" fill="hold"/>
                                        <p:tgtEl>
                                          <p:spTgt spid="66566"/>
                                        </p:tgtEl>
                                        <p:attrNameLst>
                                          <p:attrName>ppt_x</p:attrName>
                                        </p:attrNameLst>
                                      </p:cBhvr>
                                      <p:tavLst>
                                        <p:tav tm="0">
                                          <p:val>
                                            <p:strVal val="#ppt_x"/>
                                          </p:val>
                                        </p:tav>
                                        <p:tav tm="100000">
                                          <p:val>
                                            <p:strVal val="#ppt_x"/>
                                          </p:val>
                                        </p:tav>
                                      </p:tavLst>
                                    </p:anim>
                                    <p:anim calcmode="lin" valueType="num">
                                      <p:cBhvr additive="base">
                                        <p:cTn id="8" dur="500" fill="hold"/>
                                        <p:tgtEl>
                                          <p:spTgt spid="66566"/>
                                        </p:tgtEl>
                                        <p:attrNameLst>
                                          <p:attrName>ppt_y</p:attrName>
                                        </p:attrNameLst>
                                      </p:cBhvr>
                                      <p:tavLst>
                                        <p:tav tm="0">
                                          <p:val>
                                            <p:strVal val="1+#ppt_h/2"/>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66570"/>
                                        </p:tgtEl>
                                        <p:attrNameLst>
                                          <p:attrName>style.visibility</p:attrName>
                                        </p:attrNameLst>
                                      </p:cBhvr>
                                      <p:to>
                                        <p:strVal val="visible"/>
                                      </p:to>
                                    </p:set>
                                    <p:animEffect transition="in" filter="dissolve">
                                      <p:cBhvr>
                                        <p:cTn id="11" dur="500"/>
                                        <p:tgtEl>
                                          <p:spTgt spid="665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6572"/>
                                        </p:tgtEl>
                                        <p:attrNameLst>
                                          <p:attrName>style.visibility</p:attrName>
                                        </p:attrNameLst>
                                      </p:cBhvr>
                                      <p:to>
                                        <p:strVal val="visible"/>
                                      </p:to>
                                    </p:set>
                                    <p:anim calcmode="lin" valueType="num">
                                      <p:cBhvr additive="base">
                                        <p:cTn id="16" dur="500" fill="hold"/>
                                        <p:tgtEl>
                                          <p:spTgt spid="66572"/>
                                        </p:tgtEl>
                                        <p:attrNameLst>
                                          <p:attrName>ppt_x</p:attrName>
                                        </p:attrNameLst>
                                      </p:cBhvr>
                                      <p:tavLst>
                                        <p:tav tm="0">
                                          <p:val>
                                            <p:strVal val="#ppt_x"/>
                                          </p:val>
                                        </p:tav>
                                        <p:tav tm="100000">
                                          <p:val>
                                            <p:strVal val="#ppt_x"/>
                                          </p:val>
                                        </p:tav>
                                      </p:tavLst>
                                    </p:anim>
                                    <p:anim calcmode="lin" valueType="num">
                                      <p:cBhvr additive="base">
                                        <p:cTn id="17" dur="500" fill="hold"/>
                                        <p:tgtEl>
                                          <p:spTgt spid="66572"/>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66571"/>
                                        </p:tgtEl>
                                        <p:attrNameLst>
                                          <p:attrName>style.visibility</p:attrName>
                                        </p:attrNameLst>
                                      </p:cBhvr>
                                      <p:to>
                                        <p:strVal val="visible"/>
                                      </p:to>
                                    </p:set>
                                    <p:anim calcmode="lin" valueType="num">
                                      <p:cBhvr additive="base">
                                        <p:cTn id="22" dur="500" fill="hold"/>
                                        <p:tgtEl>
                                          <p:spTgt spid="66571"/>
                                        </p:tgtEl>
                                        <p:attrNameLst>
                                          <p:attrName>ppt_x</p:attrName>
                                        </p:attrNameLst>
                                      </p:cBhvr>
                                      <p:tavLst>
                                        <p:tav tm="0">
                                          <p:val>
                                            <p:strVal val="#ppt_x"/>
                                          </p:val>
                                        </p:tav>
                                        <p:tav tm="100000">
                                          <p:val>
                                            <p:strVal val="#ppt_x"/>
                                          </p:val>
                                        </p:tav>
                                      </p:tavLst>
                                    </p:anim>
                                    <p:anim calcmode="lin" valueType="num">
                                      <p:cBhvr additive="base">
                                        <p:cTn id="23" dur="500" fill="hold"/>
                                        <p:tgtEl>
                                          <p:spTgt spid="66571"/>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66573"/>
                                        </p:tgtEl>
                                        <p:attrNameLst>
                                          <p:attrName>style.visibility</p:attrName>
                                        </p:attrNameLst>
                                      </p:cBhvr>
                                      <p:to>
                                        <p:strVal val="visible"/>
                                      </p:to>
                                    </p:set>
                                    <p:anim calcmode="lin" valueType="num">
                                      <p:cBhvr additive="base">
                                        <p:cTn id="28" dur="500" fill="hold"/>
                                        <p:tgtEl>
                                          <p:spTgt spid="66573"/>
                                        </p:tgtEl>
                                        <p:attrNameLst>
                                          <p:attrName>ppt_x</p:attrName>
                                        </p:attrNameLst>
                                      </p:cBhvr>
                                      <p:tavLst>
                                        <p:tav tm="0">
                                          <p:val>
                                            <p:strVal val="#ppt_x"/>
                                          </p:val>
                                        </p:tav>
                                        <p:tav tm="100000">
                                          <p:val>
                                            <p:strVal val="#ppt_x"/>
                                          </p:val>
                                        </p:tav>
                                      </p:tavLst>
                                    </p:anim>
                                    <p:anim calcmode="lin" valueType="num">
                                      <p:cBhvr additive="base">
                                        <p:cTn id="29" dur="500" fill="hold"/>
                                        <p:tgtEl>
                                          <p:spTgt spid="66573"/>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66574"/>
                                        </p:tgtEl>
                                        <p:attrNameLst>
                                          <p:attrName>style.visibility</p:attrName>
                                        </p:attrNameLst>
                                      </p:cBhvr>
                                      <p:to>
                                        <p:strVal val="visible"/>
                                      </p:to>
                                    </p:set>
                                    <p:anim calcmode="lin" valueType="num">
                                      <p:cBhvr additive="base">
                                        <p:cTn id="34" dur="500" fill="hold"/>
                                        <p:tgtEl>
                                          <p:spTgt spid="66574"/>
                                        </p:tgtEl>
                                        <p:attrNameLst>
                                          <p:attrName>ppt_x</p:attrName>
                                        </p:attrNameLst>
                                      </p:cBhvr>
                                      <p:tavLst>
                                        <p:tav tm="0">
                                          <p:val>
                                            <p:strVal val="#ppt_x"/>
                                          </p:val>
                                        </p:tav>
                                        <p:tav tm="100000">
                                          <p:val>
                                            <p:strVal val="#ppt_x"/>
                                          </p:val>
                                        </p:tav>
                                      </p:tavLst>
                                    </p:anim>
                                    <p:anim calcmode="lin" valueType="num">
                                      <p:cBhvr additive="base">
                                        <p:cTn id="35" dur="500" fill="hold"/>
                                        <p:tgtEl>
                                          <p:spTgt spid="66574"/>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66575"/>
                                        </p:tgtEl>
                                        <p:attrNameLst>
                                          <p:attrName>style.visibility</p:attrName>
                                        </p:attrNameLst>
                                      </p:cBhvr>
                                      <p:to>
                                        <p:strVal val="visible"/>
                                      </p:to>
                                    </p:set>
                                    <p:anim calcmode="lin" valueType="num">
                                      <p:cBhvr additive="base">
                                        <p:cTn id="40" dur="500" fill="hold"/>
                                        <p:tgtEl>
                                          <p:spTgt spid="66575"/>
                                        </p:tgtEl>
                                        <p:attrNameLst>
                                          <p:attrName>ppt_x</p:attrName>
                                        </p:attrNameLst>
                                      </p:cBhvr>
                                      <p:tavLst>
                                        <p:tav tm="0">
                                          <p:val>
                                            <p:strVal val="#ppt_x"/>
                                          </p:val>
                                        </p:tav>
                                        <p:tav tm="100000">
                                          <p:val>
                                            <p:strVal val="#ppt_x"/>
                                          </p:val>
                                        </p:tav>
                                      </p:tavLst>
                                    </p:anim>
                                    <p:anim calcmode="lin" valueType="num">
                                      <p:cBhvr additive="base">
                                        <p:cTn id="41" dur="500" fill="hold"/>
                                        <p:tgtEl>
                                          <p:spTgt spid="66575"/>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66576"/>
                                        </p:tgtEl>
                                        <p:attrNameLst>
                                          <p:attrName>style.visibility</p:attrName>
                                        </p:attrNameLst>
                                      </p:cBhvr>
                                      <p:to>
                                        <p:strVal val="visible"/>
                                      </p:to>
                                    </p:set>
                                    <p:anim calcmode="lin" valueType="num">
                                      <p:cBhvr additive="base">
                                        <p:cTn id="44" dur="500" fill="hold"/>
                                        <p:tgtEl>
                                          <p:spTgt spid="66576"/>
                                        </p:tgtEl>
                                        <p:attrNameLst>
                                          <p:attrName>ppt_x</p:attrName>
                                        </p:attrNameLst>
                                      </p:cBhvr>
                                      <p:tavLst>
                                        <p:tav tm="0">
                                          <p:val>
                                            <p:strVal val="#ppt_x"/>
                                          </p:val>
                                        </p:tav>
                                        <p:tav tm="100000">
                                          <p:val>
                                            <p:strVal val="#ppt_x"/>
                                          </p:val>
                                        </p:tav>
                                      </p:tavLst>
                                    </p:anim>
                                    <p:anim calcmode="lin" valueType="num">
                                      <p:cBhvr additive="base">
                                        <p:cTn id="45" dur="500" fill="hold"/>
                                        <p:tgtEl>
                                          <p:spTgt spid="665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P spid="66570" grpId="0"/>
      <p:bldP spid="665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2100263" y="692151"/>
            <a:ext cx="8604250"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GB" altLang="en-US" sz="2400">
                <a:solidFill>
                  <a:srgbClr val="010066"/>
                </a:solidFill>
                <a:latin typeface="Comic Sans MS" panose="030F0702030302020204" pitchFamily="66" charset="0"/>
              </a:rPr>
              <a:t>The blood carries oxygen and dissolved food to all the body’s cells so that respiration can take place.</a:t>
            </a:r>
          </a:p>
        </p:txBody>
      </p:sp>
      <p:sp>
        <p:nvSpPr>
          <p:cNvPr id="5124" name="Rectangle 5"/>
          <p:cNvSpPr>
            <a:spLocks noGrp="1" noChangeArrowheads="1"/>
          </p:cNvSpPr>
          <p:nvPr>
            <p:ph type="title" idx="4294967295"/>
          </p:nvPr>
        </p:nvSpPr>
        <p:spPr>
          <a:xfrm>
            <a:off x="1563688" y="-171450"/>
            <a:ext cx="7772400" cy="1143000"/>
          </a:xfrm>
        </p:spPr>
        <p:txBody>
          <a:bodyPr/>
          <a:lstStyle/>
          <a:p>
            <a:r>
              <a:rPr lang="en-GB" altLang="en-US">
                <a:latin typeface="Comic Sans MS" panose="030F0702030302020204" pitchFamily="66" charset="0"/>
              </a:rPr>
              <a:t>      Blood</a:t>
            </a:r>
            <a:endParaRPr lang="en-US" altLang="en-US">
              <a:latin typeface="Comic Sans MS" panose="030F0702030302020204" pitchFamily="66" charset="0"/>
            </a:endParaRPr>
          </a:p>
        </p:txBody>
      </p:sp>
      <p:pic>
        <p:nvPicPr>
          <p:cNvPr id="6" name="Picture 5"/>
          <p:cNvPicPr>
            <a:picLocks noChangeAspect="1"/>
          </p:cNvPicPr>
          <p:nvPr/>
        </p:nvPicPr>
        <p:blipFill rotWithShape="1">
          <a:blip r:embed="rId5"/>
          <a:srcRect l="10879" t="47600" r="66687" b="30658"/>
          <a:stretch/>
        </p:blipFill>
        <p:spPr>
          <a:xfrm>
            <a:off x="7113962" y="1647981"/>
            <a:ext cx="4444251" cy="4471639"/>
          </a:xfrm>
          <a:prstGeom prst="rect">
            <a:avLst/>
          </a:prstGeom>
        </p:spPr>
      </p:pic>
    </p:spTree>
    <p:controls>
      <mc:AlternateContent xmlns:mc="http://schemas.openxmlformats.org/markup-compatibility/2006">
        <mc:Choice xmlns:v="urn:schemas-microsoft-com:vml" Requires="v">
          <p:control spid="4115" name="ShockwaveFlash1" r:id="rId2" imgW="6359400" imgH="4097160"/>
        </mc:Choice>
        <mc:Fallback>
          <p:control name="ShockwaveFlash1" r:id="rId2" imgW="6359400" imgH="4097160">
            <p:pic>
              <p:nvPicPr>
                <p:cNvPr id="5122" name="ShockwaveFlash1"/>
                <p:cNvPicPr preferRelativeResize="0">
                  <a:picLocks noChangeArrowheads="1" noChangeShapeType="1"/>
                </p:cNvPicPr>
                <p:nvPr/>
              </p:nvPicPr>
              <p:blipFill>
                <a:blip r:embed="rId6"/>
                <a:srcRect/>
                <a:stretch>
                  <a:fillRect/>
                </a:stretch>
              </p:blipFill>
              <p:spPr bwMode="auto">
                <a:xfrm>
                  <a:off x="152129" y="1835152"/>
                  <a:ext cx="6360183" cy="409729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851189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1112" t="22000" r="64915" b="52380"/>
          <a:stretch/>
        </p:blipFill>
        <p:spPr>
          <a:xfrm>
            <a:off x="115136" y="0"/>
            <a:ext cx="11627098" cy="6198955"/>
          </a:xfrm>
          <a:prstGeom prst="rect">
            <a:avLst/>
          </a:prstGeom>
        </p:spPr>
      </p:pic>
      <p:sp>
        <p:nvSpPr>
          <p:cNvPr id="8" name="Rectangle 7"/>
          <p:cNvSpPr/>
          <p:nvPr/>
        </p:nvSpPr>
        <p:spPr>
          <a:xfrm>
            <a:off x="267629" y="1499839"/>
            <a:ext cx="11630722" cy="1182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 What is the function of the</a:t>
            </a:r>
            <a:r>
              <a:rPr lang="en-GB" b="1" dirty="0">
                <a:effectLst>
                  <a:outerShdw blurRad="38100" dist="38100" dir="2700000" algn="tl">
                    <a:srgbClr val="000000">
                      <a:alpha val="43137"/>
                    </a:srgbClr>
                  </a:outerShdw>
                </a:effectLst>
              </a:rPr>
              <a:t> haemoglobin</a:t>
            </a:r>
            <a:r>
              <a:rPr lang="en-GB" dirty="0"/>
              <a:t>? </a:t>
            </a:r>
          </a:p>
          <a:p>
            <a:pPr algn="ctr"/>
            <a:endParaRPr lang="en-GB" dirty="0"/>
          </a:p>
        </p:txBody>
      </p:sp>
      <p:sp>
        <p:nvSpPr>
          <p:cNvPr id="9" name="Rectangle 8"/>
          <p:cNvSpPr/>
          <p:nvPr/>
        </p:nvSpPr>
        <p:spPr>
          <a:xfrm>
            <a:off x="115136" y="3977635"/>
            <a:ext cx="12076864" cy="947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 What is </a:t>
            </a:r>
            <a:r>
              <a:rPr lang="en-GB" dirty="0" smtClean="0"/>
              <a:t>the function of the ti</a:t>
            </a:r>
            <a:r>
              <a:rPr lang="en-GB" b="1" dirty="0" smtClean="0">
                <a:effectLst>
                  <a:outerShdw blurRad="38100" dist="38100" dir="2700000" algn="tl">
                    <a:srgbClr val="000000">
                      <a:alpha val="43137"/>
                    </a:srgbClr>
                  </a:outerShdw>
                </a:effectLst>
              </a:rPr>
              <a:t>ssue </a:t>
            </a:r>
            <a:r>
              <a:rPr lang="en-GB" b="1" dirty="0">
                <a:effectLst>
                  <a:outerShdw blurRad="38100" dist="38100" dir="2700000" algn="tl">
                    <a:srgbClr val="000000">
                      <a:alpha val="43137"/>
                    </a:srgbClr>
                  </a:outerShdw>
                </a:effectLst>
              </a:rPr>
              <a:t>fluid</a:t>
            </a:r>
            <a:r>
              <a:rPr lang="en-GB" dirty="0"/>
              <a:t>?</a:t>
            </a:r>
          </a:p>
          <a:p>
            <a:pPr algn="ctr"/>
            <a:endParaRPr lang="en-GB" dirty="0"/>
          </a:p>
        </p:txBody>
      </p:sp>
      <p:sp>
        <p:nvSpPr>
          <p:cNvPr id="10" name="Rectangle 9"/>
          <p:cNvSpPr/>
          <p:nvPr/>
        </p:nvSpPr>
        <p:spPr>
          <a:xfrm>
            <a:off x="3438198" y="5747329"/>
            <a:ext cx="8753801" cy="947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effectLst>
                  <a:outerShdw blurRad="38100" dist="38100" dir="2700000" algn="tl">
                    <a:srgbClr val="000000">
                      <a:alpha val="43137"/>
                    </a:srgbClr>
                  </a:outerShdw>
                </a:effectLst>
              </a:rPr>
              <a:t>3</a:t>
            </a:r>
            <a:r>
              <a:rPr lang="en-GB" b="1" dirty="0">
                <a:effectLst>
                  <a:outerShdw blurRad="38100" dist="38100" dir="2700000" algn="tl">
                    <a:srgbClr val="000000">
                      <a:alpha val="43137"/>
                    </a:srgbClr>
                  </a:outerShdw>
                </a:effectLst>
              </a:rPr>
              <a:t>) How are waste products returned to the blood</a:t>
            </a:r>
            <a:r>
              <a:rPr lang="en-GB" b="1" dirty="0" smtClean="0">
                <a:effectLst>
                  <a:outerShdw blurRad="38100" dist="38100" dir="2700000" algn="tl">
                    <a:srgbClr val="000000">
                      <a:alpha val="43137"/>
                    </a:srgbClr>
                  </a:outerShdw>
                </a:effectLst>
              </a:rPr>
              <a:t>?</a:t>
            </a:r>
            <a:endParaRPr lang="en-GB" dirty="0"/>
          </a:p>
          <a:p>
            <a:pPr algn="ctr"/>
            <a:endParaRPr lang="en-GB" dirty="0"/>
          </a:p>
        </p:txBody>
      </p:sp>
    </p:spTree>
    <p:extLst>
      <p:ext uri="{BB962C8B-B14F-4D97-AF65-F5344CB8AC3E}">
        <p14:creationId xmlns:p14="http://schemas.microsoft.com/office/powerpoint/2010/main" val="747589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00" y="-306660"/>
            <a:ext cx="10515600" cy="1325563"/>
          </a:xfrm>
        </p:spPr>
        <p:txBody>
          <a:bodyPr/>
          <a:lstStyle/>
          <a:p>
            <a:r>
              <a:rPr lang="en-GB" b="1" dirty="0">
                <a:solidFill>
                  <a:srgbClr val="FF0000"/>
                </a:solidFill>
                <a:effectLst>
                  <a:outerShdw blurRad="38100" dist="38100" dir="2700000" algn="tl">
                    <a:srgbClr val="000000">
                      <a:alpha val="43137"/>
                    </a:srgbClr>
                  </a:outerShdw>
                </a:effectLst>
              </a:rPr>
              <a:t>Lack of Oxygen</a:t>
            </a:r>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3"/>
          <a:srcRect l="67346" t="16163" r="8198" b="51660"/>
          <a:stretch/>
        </p:blipFill>
        <p:spPr>
          <a:xfrm>
            <a:off x="301083" y="920427"/>
            <a:ext cx="11706817" cy="5652055"/>
          </a:xfrm>
          <a:prstGeom prst="rect">
            <a:avLst/>
          </a:prstGeom>
        </p:spPr>
      </p:pic>
    </p:spTree>
    <p:extLst>
      <p:ext uri="{BB962C8B-B14F-4D97-AF65-F5344CB8AC3E}">
        <p14:creationId xmlns:p14="http://schemas.microsoft.com/office/powerpoint/2010/main" val="782780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0" y="44450"/>
            <a:ext cx="9144000" cy="2160588"/>
          </a:xfrm>
        </p:spPr>
        <p:txBody>
          <a:bodyPr/>
          <a:lstStyle/>
          <a:p>
            <a:pPr algn="l" eaLnBrk="1" hangingPunct="1"/>
            <a:r>
              <a:rPr lang="en-GB" altLang="en-US" sz="2800" dirty="0">
                <a:solidFill>
                  <a:schemeClr val="accent2"/>
                </a:solidFill>
                <a:latin typeface="Comic Sans MS" panose="030F0702030302020204" pitchFamily="66" charset="0"/>
              </a:rPr>
              <a:t>Frostbite…</a:t>
            </a:r>
            <a:br>
              <a:rPr lang="en-GB" altLang="en-US" sz="2800" dirty="0">
                <a:solidFill>
                  <a:schemeClr val="accent2"/>
                </a:solidFill>
                <a:latin typeface="Comic Sans MS" panose="030F0702030302020204" pitchFamily="66" charset="0"/>
              </a:rPr>
            </a:br>
            <a:r>
              <a:rPr lang="en-GB" altLang="en-US" sz="2800" dirty="0">
                <a:solidFill>
                  <a:schemeClr val="accent2"/>
                </a:solidFill>
                <a:latin typeface="Comic Sans MS" panose="030F0702030302020204" pitchFamily="66" charset="0"/>
              </a:rPr>
              <a:t>	…happens when the blood vessels in your skin become n____ due to the cold. Less blood reaches the cells. If cells don’t get enough o____ and g____ for a long time they die.</a:t>
            </a:r>
          </a:p>
        </p:txBody>
      </p:sp>
      <p:pic>
        <p:nvPicPr>
          <p:cNvPr id="69636" name="Picture 7" descr="Picture of the stages of frostb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514" y="1844676"/>
            <a:ext cx="4300537"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2741EF9-47DC-40AC-B241-EDDD71952C20}"/>
              </a:ext>
            </a:extLst>
          </p:cNvPr>
          <p:cNvSpPr/>
          <p:nvPr/>
        </p:nvSpPr>
        <p:spPr>
          <a:xfrm>
            <a:off x="10002129" y="1996069"/>
            <a:ext cx="2074642" cy="302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buAutoNum type="arabicPeriod"/>
            </a:pPr>
            <a:r>
              <a:rPr lang="en-GB" sz="2800" dirty="0">
                <a:solidFill>
                  <a:prstClr val="white"/>
                </a:solidFill>
              </a:rPr>
              <a:t>Narrow</a:t>
            </a:r>
          </a:p>
          <a:p>
            <a:pPr marL="514350" lvl="0" indent="-514350">
              <a:buAutoNum type="arabicPeriod"/>
            </a:pPr>
            <a:r>
              <a:rPr lang="en-GB" sz="2800" dirty="0">
                <a:solidFill>
                  <a:prstClr val="white"/>
                </a:solidFill>
              </a:rPr>
              <a:t>Oxygen</a:t>
            </a:r>
          </a:p>
          <a:p>
            <a:pPr marL="514350" lvl="0" indent="-514350">
              <a:buAutoNum type="arabicPeriod"/>
            </a:pPr>
            <a:r>
              <a:rPr lang="en-GB" sz="2800" dirty="0">
                <a:solidFill>
                  <a:prstClr val="white"/>
                </a:solidFill>
              </a:rPr>
              <a:t>glucose</a:t>
            </a:r>
          </a:p>
        </p:txBody>
      </p:sp>
    </p:spTree>
    <p:extLst>
      <p:ext uri="{BB962C8B-B14F-4D97-AF65-F5344CB8AC3E}">
        <p14:creationId xmlns:p14="http://schemas.microsoft.com/office/powerpoint/2010/main" val="2774790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ssolve">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3700" y="0"/>
            <a:ext cx="9144000" cy="2305051"/>
          </a:xfrm>
        </p:spPr>
        <p:txBody>
          <a:bodyPr/>
          <a:lstStyle/>
          <a:p>
            <a:pPr algn="l" eaLnBrk="1" hangingPunct="1"/>
            <a:r>
              <a:rPr lang="en-GB" altLang="en-US" sz="2800" dirty="0">
                <a:solidFill>
                  <a:schemeClr val="accent2"/>
                </a:solidFill>
                <a:latin typeface="Comic Sans MS" panose="030F0702030302020204" pitchFamily="66" charset="0"/>
              </a:rPr>
              <a:t>Heart disease…</a:t>
            </a:r>
            <a:br>
              <a:rPr lang="en-GB" altLang="en-US" sz="2800" dirty="0">
                <a:solidFill>
                  <a:schemeClr val="accent2"/>
                </a:solidFill>
                <a:latin typeface="Comic Sans MS" panose="030F0702030302020204" pitchFamily="66" charset="0"/>
              </a:rPr>
            </a:br>
            <a:r>
              <a:rPr lang="en-GB" altLang="en-US" sz="2800" dirty="0">
                <a:solidFill>
                  <a:schemeClr val="accent2"/>
                </a:solidFill>
                <a:latin typeface="Comic Sans MS" panose="030F0702030302020204" pitchFamily="66" charset="0"/>
              </a:rPr>
              <a:t>	…happens when the b____ vessels supplying the h____ muscles get blocked. The heart muscle cells then start to d____ because they are not getting enough oxygen, this is called a heart a_____. </a:t>
            </a:r>
          </a:p>
        </p:txBody>
      </p:sp>
      <p:pic>
        <p:nvPicPr>
          <p:cNvPr id="70659" name="Picture 6" descr="coronary_artery_dise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211" y="2561877"/>
            <a:ext cx="4719489" cy="390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Rectangle 8"/>
          <p:cNvSpPr>
            <a:spLocks noChangeArrowheads="1"/>
          </p:cNvSpPr>
          <p:nvPr/>
        </p:nvSpPr>
        <p:spPr bwMode="auto">
          <a:xfrm>
            <a:off x="756038" y="3367668"/>
            <a:ext cx="3527425" cy="402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fontAlgn="base" hangingPunct="1">
              <a:spcBef>
                <a:spcPct val="0"/>
              </a:spcBef>
              <a:spcAft>
                <a:spcPct val="0"/>
              </a:spcAft>
            </a:pPr>
            <a:r>
              <a:rPr lang="en-GB" altLang="en-US" sz="2000" i="1" dirty="0">
                <a:solidFill>
                  <a:srgbClr val="000000"/>
                </a:solidFill>
              </a:rPr>
              <a:t>Beta blockers are drugs used to treat heart attacks. They slow the heart down and make it pump less powerfully. This means the heart muscles require less oxygen and glucose.</a:t>
            </a:r>
            <a:endParaRPr lang="en-GB" altLang="en-US" sz="2000" i="1" dirty="0">
              <a:solidFill>
                <a:srgbClr val="3333CC"/>
              </a:solidFill>
            </a:endParaRPr>
          </a:p>
        </p:txBody>
      </p:sp>
      <p:sp>
        <p:nvSpPr>
          <p:cNvPr id="5" name="Rectangle 4"/>
          <p:cNvSpPr/>
          <p:nvPr/>
        </p:nvSpPr>
        <p:spPr>
          <a:xfrm>
            <a:off x="9768468" y="1996069"/>
            <a:ext cx="2308303" cy="302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solidFill>
                  <a:prstClr val="white"/>
                </a:solidFill>
              </a:rPr>
              <a:t>1. Blood</a:t>
            </a:r>
          </a:p>
          <a:p>
            <a:pPr lvl="0"/>
            <a:r>
              <a:rPr lang="en-GB" sz="2800" dirty="0">
                <a:solidFill>
                  <a:prstClr val="white"/>
                </a:solidFill>
              </a:rPr>
              <a:t>2. Heart</a:t>
            </a:r>
          </a:p>
          <a:p>
            <a:pPr lvl="0"/>
            <a:r>
              <a:rPr lang="en-GB" sz="2800" dirty="0">
                <a:solidFill>
                  <a:prstClr val="white"/>
                </a:solidFill>
              </a:rPr>
              <a:t>3. Die</a:t>
            </a:r>
          </a:p>
          <a:p>
            <a:pPr lvl="0"/>
            <a:r>
              <a:rPr lang="en-GB" sz="2800" dirty="0">
                <a:solidFill>
                  <a:prstClr val="white"/>
                </a:solidFill>
              </a:rPr>
              <a:t>4. Attack</a:t>
            </a:r>
          </a:p>
        </p:txBody>
      </p:sp>
    </p:spTree>
    <p:extLst>
      <p:ext uri="{BB962C8B-B14F-4D97-AF65-F5344CB8AC3E}">
        <p14:creationId xmlns:p14="http://schemas.microsoft.com/office/powerpoint/2010/main" val="3489948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ssolve">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1752"/>
                                        </p:tgtEl>
                                        <p:attrNameLst>
                                          <p:attrName>style.visibility</p:attrName>
                                        </p:attrNameLst>
                                      </p:cBhvr>
                                      <p:to>
                                        <p:strVal val="visible"/>
                                      </p:to>
                                    </p:set>
                                    <p:animEffect transition="in" filter="dissolve">
                                      <p:cBhvr>
                                        <p:cTn id="18"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52"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172</TotalTime>
  <Words>453</Words>
  <Application>Microsoft Office PowerPoint</Application>
  <PresentationFormat>Widescreen</PresentationFormat>
  <Paragraphs>59</Paragraphs>
  <Slides>15</Slides>
  <Notes>3</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15</vt:i4>
      </vt:variant>
    </vt:vector>
  </HeadingPairs>
  <TitlesOfParts>
    <vt:vector size="30" baseType="lpstr">
      <vt:lpstr>Arial</vt:lpstr>
      <vt:lpstr>Calibri</vt:lpstr>
      <vt:lpstr>Calibri Light</vt:lpstr>
      <vt:lpstr>Comic Sans MS</vt:lpstr>
      <vt:lpstr>Times New Roman</vt:lpstr>
      <vt:lpstr>Office Theme</vt:lpstr>
      <vt:lpstr>1_Office Theme</vt:lpstr>
      <vt:lpstr>2_Office Theme</vt:lpstr>
      <vt:lpstr>3_Default Design</vt:lpstr>
      <vt:lpstr>3_Office Theme</vt:lpstr>
      <vt:lpstr>2_Default Design</vt:lpstr>
      <vt:lpstr>4_Default Design</vt:lpstr>
      <vt:lpstr>5_Default Design</vt:lpstr>
      <vt:lpstr>6_Default Design</vt:lpstr>
      <vt:lpstr>4_Office Theme</vt:lpstr>
      <vt:lpstr>Getting Oxygen</vt:lpstr>
      <vt:lpstr>What would you find in your blood?</vt:lpstr>
      <vt:lpstr>Blood vessels </vt:lpstr>
      <vt:lpstr>PowerPoint Presentation</vt:lpstr>
      <vt:lpstr>      Blood</vt:lpstr>
      <vt:lpstr>PowerPoint Presentation</vt:lpstr>
      <vt:lpstr>Lack of Oxygen</vt:lpstr>
      <vt:lpstr>Frostbite…  …happens when the blood vessels in your skin become n____ due to the cold. Less blood reaches the cells. If cells don’t get enough o____ and g____ for a long time they die.</vt:lpstr>
      <vt:lpstr>Heart disease…  …happens when the b____ vessels supplying the h____ muscles get blocked. The heart muscle cells then start to d____ because they are not getting enough oxygen, this is called a heart a_____. </vt:lpstr>
      <vt:lpstr>PowerPoint Presentation</vt:lpstr>
      <vt:lpstr>Emphysema</vt:lpstr>
      <vt:lpstr>Tobacco Smoke – Drag &amp; Drop</vt:lpstr>
      <vt:lpstr>Tobacco Smoke – Drag &amp; Drop</vt:lpstr>
      <vt:lpstr>PowerPoint Presentation</vt:lpstr>
      <vt:lpstr>Asthma</vt:lpstr>
    </vt:vector>
  </TitlesOfParts>
  <Company>Highams Park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Zeba Motin</dc:creator>
  <cp:lastModifiedBy>Zeba Motin</cp:lastModifiedBy>
  <cp:revision>25</cp:revision>
  <dcterms:created xsi:type="dcterms:W3CDTF">2018-06-08T12:41:21Z</dcterms:created>
  <dcterms:modified xsi:type="dcterms:W3CDTF">2020-01-31T16:22:25Z</dcterms:modified>
</cp:coreProperties>
</file>