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774" r:id="rId6"/>
    <p:sldMasterId id="2147483789" r:id="rId7"/>
  </p:sldMasterIdLst>
  <p:notesMasterIdLst>
    <p:notesMasterId r:id="rId36"/>
  </p:notesMasterIdLst>
  <p:sldIdLst>
    <p:sldId id="384" r:id="rId8"/>
    <p:sldId id="258" r:id="rId9"/>
    <p:sldId id="256" r:id="rId10"/>
    <p:sldId id="379" r:id="rId11"/>
    <p:sldId id="393" r:id="rId12"/>
    <p:sldId id="394" r:id="rId13"/>
    <p:sldId id="396" r:id="rId14"/>
    <p:sldId id="372" r:id="rId15"/>
    <p:sldId id="398" r:id="rId16"/>
    <p:sldId id="399" r:id="rId17"/>
    <p:sldId id="400" r:id="rId18"/>
    <p:sldId id="401" r:id="rId19"/>
    <p:sldId id="397" r:id="rId20"/>
    <p:sldId id="402" r:id="rId21"/>
    <p:sldId id="403" r:id="rId22"/>
    <p:sldId id="404" r:id="rId23"/>
    <p:sldId id="405" r:id="rId24"/>
    <p:sldId id="406" r:id="rId25"/>
    <p:sldId id="407" r:id="rId26"/>
    <p:sldId id="389" r:id="rId27"/>
    <p:sldId id="390" r:id="rId28"/>
    <p:sldId id="335" r:id="rId29"/>
    <p:sldId id="336" r:id="rId30"/>
    <p:sldId id="370" r:id="rId31"/>
    <p:sldId id="367" r:id="rId32"/>
    <p:sldId id="366" r:id="rId33"/>
    <p:sldId id="368" r:id="rId34"/>
    <p:sldId id="369" r:id="rId3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1A0400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60E96-D898-DE3F-1DC1-B14DC9BC30FA}" v="87" dt="2019-02-10T15:20:32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69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 out a sample of granite and sandstone per pair of students</a:t>
            </a:r>
            <a:r>
              <a:rPr lang="en-GB" baseline="0" dirty="0"/>
              <a:t> as a reference for the next few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9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ctiveteachonline.com/product/view/id/335/page/126/mode/dps?modal=/player/video/id/38923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335/page/126/mode/dps?modal=/player/animation/id/390824" TargetMode="External"/><Relationship Id="rId2" Type="http://schemas.openxmlformats.org/officeDocument/2006/relationships/hyperlink" Target="https://www.twig-world.com/film/glossary/sedimentary-rock-611/&#8203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4CC4DE-ACAF-4980-B971-94025C91F301}"/>
              </a:ext>
            </a:extLst>
          </p:cNvPr>
          <p:cNvSpPr txBox="1"/>
          <p:nvPr/>
        </p:nvSpPr>
        <p:spPr>
          <a:xfrm>
            <a:off x="325677" y="538619"/>
            <a:ext cx="8430016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sz="3200" u="sng" dirty="0" err="1">
                <a:latin typeface="Arial"/>
                <a:cs typeface="Arial"/>
              </a:rPr>
              <a:t>Reqs</a:t>
            </a:r>
          </a:p>
          <a:p>
            <a:r>
              <a:rPr lang="en-AU" sz="3200" dirty="0">
                <a:latin typeface="Arial"/>
                <a:cs typeface="Arial"/>
              </a:rPr>
              <a:t>Deposition worksheet</a:t>
            </a:r>
          </a:p>
          <a:p>
            <a:r>
              <a:rPr lang="en-AU" sz="3200" dirty="0">
                <a:latin typeface="Arial"/>
                <a:cs typeface="Arial"/>
              </a:rPr>
              <a:t>Fossil table worksheet</a:t>
            </a:r>
          </a:p>
          <a:p>
            <a:r>
              <a:rPr lang="en-AU" sz="3200" dirty="0">
                <a:latin typeface="Arial"/>
                <a:cs typeface="Arial"/>
              </a:rPr>
              <a:t>Rock Cycle diagram</a:t>
            </a:r>
            <a:endParaRPr lang="en-AU" dirty="0"/>
          </a:p>
          <a:p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Extension/Homework</a:t>
            </a:r>
          </a:p>
          <a:p>
            <a:r>
              <a:rPr lang="en-AU" sz="3200" dirty="0">
                <a:latin typeface="Arial"/>
                <a:cs typeface="Arial"/>
              </a:rPr>
              <a:t>W/S 8Hd-7</a:t>
            </a:r>
          </a:p>
        </p:txBody>
      </p:sp>
    </p:spTree>
    <p:extLst>
      <p:ext uri="{BB962C8B-B14F-4D97-AF65-F5344CB8AC3E}">
        <p14:creationId xmlns:p14="http://schemas.microsoft.com/office/powerpoint/2010/main" val="362591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CDD579-7B5B-4CBA-8B5A-2175A1939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8" t="25253" r="20228" b="15656"/>
          <a:stretch/>
        </p:blipFill>
        <p:spPr>
          <a:xfrm>
            <a:off x="742167" y="265788"/>
            <a:ext cx="7778998" cy="43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4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E658849-CDAE-4DE6-94F2-6ECEDCDA0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3" t="23232" r="20228" b="18182"/>
          <a:stretch/>
        </p:blipFill>
        <p:spPr>
          <a:xfrm>
            <a:off x="1000518" y="359731"/>
            <a:ext cx="7512807" cy="41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4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AD8239-AB88-4642-A705-AF859E5B2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71" t="26196" r="25864" b="16856"/>
          <a:stretch/>
        </p:blipFill>
        <p:spPr>
          <a:xfrm>
            <a:off x="967745" y="574590"/>
            <a:ext cx="6620183" cy="39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26" y="1251972"/>
            <a:ext cx="348898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Over geological time, rocks tend to </a:t>
            </a: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  <a:hlinkClick r:id="rId2"/>
              </a:rPr>
              <a:t>change form</a:t>
            </a: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. This can happen fast or slowly and is known as the rock cycle. </a:t>
            </a: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333333"/>
              </a:solidFill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392327" y="290555"/>
            <a:ext cx="37332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Rock cycle</a:t>
            </a:r>
            <a:endParaRPr lang="en-US" dirty="0"/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666C0AB-3A1B-48C9-BC44-B2BC2B14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87" y="264383"/>
            <a:ext cx="4054046" cy="4877315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6CE8F96B-7462-45EB-BD66-BF9F96B5A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08" y="3626880"/>
            <a:ext cx="3275363" cy="1345685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Glue in this diagram then add in the examples on the following slides</a:t>
            </a:r>
            <a:endParaRPr lang="en-AU" altLang="en-US" sz="2000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4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26" y="1251972"/>
            <a:ext cx="426900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When sedimentary and igneous rocks are </a:t>
            </a: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heated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 or </a:t>
            </a: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compressed</a:t>
            </a: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 they can turn into a metamorphic rock.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For example, mudstone can turn to slate when heated and compressed. When this happens, it's properties will change (slate is harder than mudstone and can be split into layers) 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392327" y="290555"/>
            <a:ext cx="37332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Rock Cycle</a:t>
            </a:r>
            <a:endParaRPr lang="en-US" dirty="0"/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666C0AB-3A1B-48C9-BC44-B2BC2B14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87" y="264383"/>
            <a:ext cx="4054046" cy="487731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51C890-C130-4283-9AC5-43B4AD4868B6}"/>
              </a:ext>
            </a:extLst>
          </p:cNvPr>
          <p:cNvCxnSpPr/>
          <p:nvPr/>
        </p:nvCxnSpPr>
        <p:spPr>
          <a:xfrm flipV="1">
            <a:off x="4083908" y="2928552"/>
            <a:ext cx="2304534" cy="1024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80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326" y="1251972"/>
            <a:ext cx="426900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When sedimentary or metamorphic rocks are buried within the earth, they can form molten rock and be reformed into an igneous rock.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/>
                <a:cs typeface="Arial"/>
              </a:rPr>
              <a:t>Igneous and metamorphic rocks can also be broken down into sediment which can then form new sedimentary rocks</a:t>
            </a: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392327" y="290555"/>
            <a:ext cx="37332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Rock Cycle</a:t>
            </a:r>
            <a:endParaRPr lang="en-US" dirty="0"/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666C0AB-3A1B-48C9-BC44-B2BC2B14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87" y="264383"/>
            <a:ext cx="4054046" cy="487731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51C890-C130-4283-9AC5-43B4AD4868B6}"/>
              </a:ext>
            </a:extLst>
          </p:cNvPr>
          <p:cNvCxnSpPr/>
          <p:nvPr/>
        </p:nvCxnSpPr>
        <p:spPr>
          <a:xfrm flipV="1">
            <a:off x="4439164" y="1746936"/>
            <a:ext cx="605481" cy="290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43C34-E1BD-48F7-87F5-0665C222A36F}"/>
              </a:ext>
            </a:extLst>
          </p:cNvPr>
          <p:cNvCxnSpPr>
            <a:cxnSpLocks/>
          </p:cNvCxnSpPr>
          <p:nvPr/>
        </p:nvCxnSpPr>
        <p:spPr>
          <a:xfrm>
            <a:off x="4431441" y="2045040"/>
            <a:ext cx="2876034" cy="72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8251F8-E1ED-4AE7-9FFD-60BB64A6F5CC}"/>
              </a:ext>
            </a:extLst>
          </p:cNvPr>
          <p:cNvCxnSpPr>
            <a:cxnSpLocks/>
          </p:cNvCxnSpPr>
          <p:nvPr/>
        </p:nvCxnSpPr>
        <p:spPr>
          <a:xfrm flipV="1">
            <a:off x="4454609" y="2480618"/>
            <a:ext cx="1346887" cy="9468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7EF911-AB0B-480A-8D71-C486BA646B39}"/>
              </a:ext>
            </a:extLst>
          </p:cNvPr>
          <p:cNvCxnSpPr>
            <a:cxnSpLocks/>
          </p:cNvCxnSpPr>
          <p:nvPr/>
        </p:nvCxnSpPr>
        <p:spPr>
          <a:xfrm>
            <a:off x="4485501" y="3404285"/>
            <a:ext cx="1184704" cy="227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80EC-9B0A-4941-B85D-9C44A900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2EB784-B48F-467E-87CD-2636F663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171575"/>
            <a:ext cx="7686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3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87278A-6305-4E70-A2C7-442C75300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3825"/>
            <a:ext cx="8810625" cy="4857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82635-38A0-499B-A848-8F3F1A645207}"/>
              </a:ext>
            </a:extLst>
          </p:cNvPr>
          <p:cNvSpPr txBox="1"/>
          <p:nvPr/>
        </p:nvSpPr>
        <p:spPr>
          <a:xfrm>
            <a:off x="3200400" y="2343150"/>
            <a:ext cx="2743200" cy="32085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pPr algn="r"/>
            <a:endParaRPr lang="en-US">
              <a:solidFill>
                <a:srgbClr val="333333"/>
              </a:solidFill>
              <a:latin typeface="Helvetica Neue"/>
            </a:endParaRPr>
          </a:p>
          <a:p>
            <a:pPr algn="r"/>
            <a:r>
              <a:rPr lang="en-US">
                <a:solidFill>
                  <a:srgbClr val="333333"/>
                </a:solidFill>
                <a:latin typeface="Helvetica Neue"/>
              </a:rPr>
              <a:t>    </a:t>
            </a: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8368-E0EF-4449-A6B5-C5791DEF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1BD027-07CD-4AA6-B925-659242A7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924050"/>
            <a:ext cx="7686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B96496A-9126-41A1-8E60-E2A049B1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33400"/>
            <a:ext cx="8763000" cy="4229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DD87BB-6B49-4513-9A6F-BD5AD1CCD012}"/>
              </a:ext>
            </a:extLst>
          </p:cNvPr>
          <p:cNvSpPr txBox="1"/>
          <p:nvPr/>
        </p:nvSpPr>
        <p:spPr>
          <a:xfrm>
            <a:off x="3248025" y="2971800"/>
            <a:ext cx="2743200" cy="32085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pPr algn="r"/>
            <a:endParaRPr lang="en-US">
              <a:solidFill>
                <a:srgbClr val="333333"/>
              </a:solidFill>
              <a:latin typeface="Helvetica Neue"/>
            </a:endParaRPr>
          </a:p>
          <a:p>
            <a:pPr algn="r"/>
            <a:r>
              <a:rPr lang="en-US">
                <a:solidFill>
                  <a:srgbClr val="333333"/>
                </a:solidFill>
                <a:latin typeface="Helvetica Neue"/>
              </a:rPr>
              <a:t>    </a:t>
            </a: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>
              <a:solidFill>
                <a:srgbClr val="333333"/>
              </a:solidFill>
              <a:latin typeface="Helvetica Neue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732301D-2947-48D9-B414-B352C5203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652" y="507862"/>
            <a:ext cx="6172200" cy="540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C584BE-0929-4697-BE0F-78370329F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0876" y="1167594"/>
            <a:ext cx="6178698" cy="38740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</a:rPr>
              <a:t>Recall the names of some sedimentary and metamorphic rocks. </a:t>
            </a: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</a:rPr>
              <a:t>Describe the textures and properties of sedimentary rocks. </a:t>
            </a: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</a:rPr>
              <a:t>Describe how sedimentary rocks are formed.</a:t>
            </a:r>
            <a:endParaRPr lang="en-GB" dirty="0">
              <a:ea typeface="MS PGothic"/>
              <a:cs typeface="Calibri"/>
            </a:endParaRP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</a:rPr>
              <a:t>Describe how fossils are formed. </a:t>
            </a:r>
            <a:endParaRPr lang="en-GB" dirty="0">
              <a:ea typeface="MS PGothic"/>
              <a:cs typeface="Calibri"/>
            </a:endParaRP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</a:rPr>
              <a:t>Describe the link between the size of rock fragments deposited and the water or wind speed.</a:t>
            </a:r>
            <a:endParaRPr lang="en-GB" dirty="0">
              <a:ea typeface="MS PGothic"/>
              <a:cs typeface="Calibri"/>
            </a:endParaRP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</a:rPr>
              <a:t>Relate</a:t>
            </a:r>
            <a:r>
              <a:rPr lang="en-GB" dirty="0">
                <a:ea typeface="MS PGothic"/>
                <a:cs typeface="Calibri"/>
              </a:rPr>
              <a:t> the grain size and roundness to transport history. </a:t>
            </a: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  <a:cs typeface="Calibri"/>
              </a:rPr>
              <a:t>Compare quantitative data about the effect of speed on the size of grain that can be transported.</a:t>
            </a:r>
            <a:endParaRPr lang="en-GB" dirty="0"/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  <a:cs typeface="Calibri"/>
              </a:rPr>
              <a:t>Use the rock cycle model to link the formation of igneous, sedimentary and metamorphic rocks. </a:t>
            </a:r>
            <a:endParaRPr lang="en-GB"/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dirty="0">
                <a:ea typeface="MS PGothic"/>
                <a:cs typeface="Calibri"/>
              </a:rPr>
              <a:t>Appreciate the different timescales involved in different rock cycle processes, and give examples of fast and slow processes.</a:t>
            </a:r>
          </a:p>
          <a:p>
            <a:pPr marL="476885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ja-JP" dirty="0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6070403-E8DB-4B6E-868F-EF6042B188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-1492078" y="298278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/>
              <a:t>Extension/ H/W</a:t>
            </a:r>
          </a:p>
          <a:p>
            <a:r>
              <a:rPr lang="en-GB" altLang="en-US" sz="3600" u="sng" dirty="0">
                <a:latin typeface="Arial"/>
                <a:cs typeface="Arial"/>
              </a:rPr>
              <a:t>Complete W/S 8Hd7</a:t>
            </a:r>
            <a:endParaRPr lang="en-GB" altLang="en-US" sz="3600" u="sng" dirty="0">
              <a:cs typeface="Arial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472FC6-A89B-48FD-9DCD-754FF67E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2" t="15700" r="31892" b="9556"/>
          <a:stretch/>
        </p:blipFill>
        <p:spPr>
          <a:xfrm>
            <a:off x="4644597" y="772"/>
            <a:ext cx="4497957" cy="50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94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44C5834-8DD0-4509-B7B9-6B0781007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7" t="40952" r="53591" b="37143"/>
          <a:stretch/>
        </p:blipFill>
        <p:spPr>
          <a:xfrm>
            <a:off x="1671462" y="159252"/>
            <a:ext cx="4040237" cy="2693275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CB2304-B794-42FC-8B73-9DC58B4A3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98" t="28699" r="30461" b="60606"/>
          <a:stretch/>
        </p:blipFill>
        <p:spPr>
          <a:xfrm>
            <a:off x="1564188" y="2692703"/>
            <a:ext cx="4542947" cy="13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Sedimentary</a:t>
            </a:r>
            <a:endParaRPr lang="en-GB" sz="7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Deposit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Compaction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Concretion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Rock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/>
              </a:rPr>
              <a:t>Fossil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960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24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10/02/2019</a:t>
            </a:fld>
            <a:endParaRPr lang="en-US" sz="2400" u="sng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394000" y="401006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8Hd – Sedimentary Rocks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5" name="AutoShape 26">
            <a:extLst>
              <a:ext uri="{FF2B5EF4-FFF2-40B4-BE49-F238E27FC236}">
                <a16:creationId xmlns:a16="http://schemas.microsoft.com/office/drawing/2014/main" id="{EE1F6BE6-56E3-4E49-A6F4-C3FA548A2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65" y="1067728"/>
            <a:ext cx="8354047" cy="1770722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sym typeface="Wingdings 2" pitchFamily="18" charset="2"/>
              </a:rPr>
              <a:t>Starter</a:t>
            </a:r>
            <a:endParaRPr lang="en-GB" altLang="en-US" sz="2400" dirty="0">
              <a:solidFill>
                <a:schemeClr val="bg1"/>
              </a:solidFill>
              <a:cs typeface="Arial" charset="0"/>
              <a:sym typeface="Wingdings 2" pitchFamily="18" charset="2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</a:rPr>
              <a:t>What is the source of igneous and metamorphic rocks?</a:t>
            </a:r>
            <a:endParaRPr lang="en-GB" altLang="en-US" sz="2400" i="1" dirty="0">
              <a:solidFill>
                <a:schemeClr val="bg1"/>
              </a:solidFill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i="1" dirty="0">
                <a:solidFill>
                  <a:schemeClr val="bg1"/>
                </a:solidFill>
                <a:latin typeface="Arial"/>
                <a:cs typeface="Arial"/>
              </a:rPr>
              <a:t>How else do you think it might be possible to form a rock? </a:t>
            </a:r>
            <a:endParaRPr lang="en-GB" altLang="en-US" sz="2400" i="1" dirty="0">
              <a:solidFill>
                <a:schemeClr val="bg1"/>
              </a:solidFill>
              <a:cs typeface="Arial"/>
            </a:endParaRPr>
          </a:p>
          <a:p>
            <a:pPr marL="0" indent="0">
              <a:tabLst>
                <a:tab pos="407194" algn="l"/>
              </a:tabLst>
            </a:pPr>
            <a:endParaRPr lang="en-GB" altLang="en-US" sz="2400" i="1" dirty="0">
              <a:solidFill>
                <a:schemeClr val="bg1"/>
              </a:solidFill>
              <a:cs typeface="Arial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endParaRPr lang="en-GB" altLang="en-US" sz="2400" i="1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2" y="819485"/>
            <a:ext cx="7991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/>
                <a:cs typeface="Arial"/>
              </a:rPr>
              <a:t>Watch the </a:t>
            </a:r>
            <a:r>
              <a:rPr lang="en-GB" altLang="en-US" sz="2400" dirty="0">
                <a:latin typeface="Arial"/>
                <a:cs typeface="Arial"/>
                <a:hlinkClick r:id="rId2"/>
              </a:rPr>
              <a:t>video</a:t>
            </a:r>
            <a:r>
              <a:rPr lang="en-GB" altLang="en-US" sz="2400" dirty="0">
                <a:latin typeface="Arial"/>
                <a:cs typeface="Arial"/>
              </a:rPr>
              <a:t> then complete the </a:t>
            </a:r>
            <a:r>
              <a:rPr lang="en-GB" altLang="en-US" sz="2400" dirty="0">
                <a:latin typeface="Arial"/>
                <a:cs typeface="Arial"/>
                <a:hlinkClick r:id="rId3"/>
              </a:rPr>
              <a:t>activity</a:t>
            </a:r>
            <a:r>
              <a:rPr lang="en-GB" altLang="en-US" sz="2400" dirty="0">
                <a:latin typeface="Arial"/>
                <a:cs typeface="Arial"/>
              </a:rPr>
              <a:t>. As you complete the activity, label your diagrams. Include details about water clarity and how big the sediment that settles to the bottom is at each stage. </a:t>
            </a:r>
            <a:endParaRPr lang="en-GB" altLang="en-US" sz="2400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-395416" y="12837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What is a sedimentary rock?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7918A84-DD7B-4BB3-8B38-E4E1ED5C5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596" y="2640877"/>
            <a:ext cx="3731740" cy="203962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 flipV="1">
            <a:off x="5528104" y="2766370"/>
            <a:ext cx="1323717" cy="85416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 flipV="1">
            <a:off x="5477905" y="3689265"/>
            <a:ext cx="1323717" cy="85416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 flipH="1" flipV="1">
            <a:off x="1839612" y="2936274"/>
            <a:ext cx="1224864" cy="59158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>
            <a:off x="3431317" y="4033709"/>
            <a:ext cx="1817987" cy="922123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967282-61A9-4E19-B345-257267003DBC}"/>
              </a:ext>
            </a:extLst>
          </p:cNvPr>
          <p:cNvCxnSpPr>
            <a:cxnSpLocks/>
          </p:cNvCxnSpPr>
          <p:nvPr/>
        </p:nvCxnSpPr>
        <p:spPr>
          <a:xfrm flipH="1" flipV="1">
            <a:off x="820179" y="3422821"/>
            <a:ext cx="1889040" cy="429397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AutoShape 18">
            <a:extLst>
              <a:ext uri="{FF2B5EF4-FFF2-40B4-BE49-F238E27FC236}">
                <a16:creationId xmlns:a16="http://schemas.microsoft.com/office/drawing/2014/main" id="{9BE8822F-8246-47B3-8CFF-D9DE2C271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710" y="-2494"/>
            <a:ext cx="3526566" cy="2782216"/>
          </a:xfrm>
          <a:prstGeom prst="cloudCallout">
            <a:avLst>
              <a:gd name="adj1" fmla="val 38777"/>
              <a:gd name="adj2" fmla="val 719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/>
                <a:cs typeface="Arial"/>
              </a:rPr>
              <a:t>What does water clarity tell us about the movement of the water and sediments?</a:t>
            </a:r>
            <a:endParaRPr lang="en-GB" sz="1800" ker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71" y="958499"/>
            <a:ext cx="7991475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sedimentary rock</a:t>
            </a: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 is created by the build-up of layers of sediment over time. 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These types of rocks are made from 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grains</a:t>
            </a: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 of sediment, not interlocking crystals.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When moving air or water _____  ____, it 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deposits</a:t>
            </a: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 any sediments it is carrying. </a:t>
            </a: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As debris accumulates and layers start to form, the lower levels are put under ________ pressure, and the sediment is squashed together. 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This compression gradually changes the _______ to ____; this process is called 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compaction.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333333"/>
              </a:solidFill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-657997" y="12065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What is a sedimentary rock?</a:t>
            </a:r>
            <a:endParaRPr lang="en-US" dirty="0"/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209" y="58866"/>
            <a:ext cx="2935552" cy="967260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Copy the text below and fill in the blanks</a:t>
            </a:r>
            <a:endParaRPr lang="en-US" alt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90A9E-B900-4A56-91A9-9E41A7FD8071}"/>
              </a:ext>
            </a:extLst>
          </p:cNvPr>
          <p:cNvSpPr txBox="1"/>
          <p:nvPr/>
        </p:nvSpPr>
        <p:spPr>
          <a:xfrm>
            <a:off x="4590537" y="2451273"/>
            <a:ext cx="1816442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/>
              </a:rPr>
              <a:t>slows  down</a:t>
            </a: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F152E-8195-4DBC-B3B3-F26F50261106}"/>
              </a:ext>
            </a:extLst>
          </p:cNvPr>
          <p:cNvSpPr txBox="1"/>
          <p:nvPr/>
        </p:nvSpPr>
        <p:spPr>
          <a:xfrm>
            <a:off x="4482414" y="3517043"/>
            <a:ext cx="1360788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/>
              </a:rPr>
              <a:t>increasing</a:t>
            </a:r>
            <a:endParaRPr lang="en-US" sz="2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6FF9E-C108-408A-8AC9-6BD8A4512ED1}"/>
              </a:ext>
            </a:extLst>
          </p:cNvPr>
          <p:cNvSpPr txBox="1"/>
          <p:nvPr/>
        </p:nvSpPr>
        <p:spPr>
          <a:xfrm>
            <a:off x="6490387" y="4243002"/>
            <a:ext cx="1237221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/>
              </a:rPr>
              <a:t>sediment</a:t>
            </a:r>
            <a:endParaRPr lang="en-US" sz="2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80F7B-C5D1-4212-8E50-938324F7D8F7}"/>
              </a:ext>
            </a:extLst>
          </p:cNvPr>
          <p:cNvSpPr txBox="1"/>
          <p:nvPr/>
        </p:nvSpPr>
        <p:spPr>
          <a:xfrm>
            <a:off x="922123" y="4605980"/>
            <a:ext cx="69661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/>
              </a:rPr>
              <a:t>rock</a:t>
            </a:r>
            <a:endParaRPr lang="en-US" sz="20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0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72" y="973945"/>
            <a:ext cx="799147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Sometimes, dissolved minerals from water that the sediment was in can get trapped in between the sediment grains. This then acts as a sort of glue which holds the rock together.  </a:t>
            </a: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333333"/>
              </a:solidFill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-395416" y="12837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Cementation</a:t>
            </a:r>
            <a:endParaRPr lang="en-GB" altLang="en-US" sz="3600" u="sng" dirty="0">
              <a:cs typeface="Arial"/>
            </a:endParaRPr>
          </a:p>
        </p:txBody>
      </p:sp>
      <p:sp>
        <p:nvSpPr>
          <p:cNvPr id="10" name="AutoShape 26">
            <a:extLst>
              <a:ext uri="{FF2B5EF4-FFF2-40B4-BE49-F238E27FC236}">
                <a16:creationId xmlns:a16="http://schemas.microsoft.com/office/drawing/2014/main" id="{240DCB33-19F2-4870-9901-88BB0E2C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298" y="159265"/>
            <a:ext cx="2479897" cy="727848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AU" altLang="en-US" sz="2000" i="1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Copy the text below</a:t>
            </a:r>
            <a:endParaRPr lang="en-AU" altLang="en-US" sz="2000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9F626B-F508-4E6B-8ED1-17777FCF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35" y="2616998"/>
            <a:ext cx="5948233" cy="21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4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72" y="973945"/>
            <a:ext cx="7991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Fossils can form when dead plants and animals become caught up in these rock forming processes before they rot away.</a:t>
            </a: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/>
                <a:cs typeface="Arial"/>
              </a:rPr>
              <a:t>When the sediments surrounding the organism are turned into sedimentary rock, the organism turns to rock too.  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333333"/>
              </a:solidFill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-395416" y="12837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600" u="sng" dirty="0">
                <a:latin typeface="Arial"/>
                <a:cs typeface="Arial"/>
              </a:rPr>
              <a:t>Fossils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8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6">
            <a:extLst>
              <a:ext uri="{FF2B5EF4-FFF2-40B4-BE49-F238E27FC236}">
                <a16:creationId xmlns:a16="http://schemas.microsoft.com/office/drawing/2014/main" id="{C64BB979-A563-4D47-A1FB-29BD17F0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5" y="199180"/>
            <a:ext cx="8354047" cy="1195967"/>
          </a:xfrm>
          <a:prstGeom prst="roundRect">
            <a:avLst>
              <a:gd name="adj" fmla="val 15701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Arial"/>
                <a:cs typeface="Arial"/>
                <a:sym typeface="Wingdings 2" pitchFamily="18" charset="2"/>
              </a:rPr>
              <a:t>As you go through the next few slides, complete the table for how fossils can form in sedimentary rocks then glue it into your books under the heading 'fossils'. </a:t>
            </a: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  <a:p>
            <a:pPr marL="407035" indent="-407035">
              <a:buFont typeface="Wingdings 2" pitchFamily="2" charset="2"/>
              <a:buChar char="!"/>
              <a:tabLst>
                <a:tab pos="407194" algn="l"/>
              </a:tabLst>
            </a:pPr>
            <a:endParaRPr lang="en-GB" altLang="en-US" sz="2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36F24F3-AE94-454C-BA15-84B2E8854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42" t="22205" r="20367" b="19099"/>
          <a:stretch/>
        </p:blipFill>
        <p:spPr>
          <a:xfrm>
            <a:off x="648011" y="321860"/>
            <a:ext cx="7849954" cy="44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5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510</Words>
  <Application>Microsoft Office PowerPoint</Application>
  <PresentationFormat>On-screen Show (16:9)</PresentationFormat>
  <Paragraphs>111</Paragraphs>
  <Slides>28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Comic Sans MS</vt:lpstr>
      <vt:lpstr>Helvetica Neue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N Kreyts</cp:lastModifiedBy>
  <cp:revision>1033</cp:revision>
  <dcterms:modified xsi:type="dcterms:W3CDTF">2019-02-10T18:32:53Z</dcterms:modified>
</cp:coreProperties>
</file>