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4.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5.xml" ContentType="application/vnd.openxmlformats-officedocument.theme+xml"/>
  <Override PartName="/ppt/slideLayouts/slideLayout159.xml" ContentType="application/vnd.openxmlformats-officedocument.presentationml.slideLayout+xml"/>
  <Override PartName="/ppt/theme/theme16.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11" r:id="rId5"/>
    <p:sldMasterId id="2147483735" r:id="rId6"/>
    <p:sldMasterId id="2147483747" r:id="rId7"/>
    <p:sldMasterId id="2147483759" r:id="rId8"/>
    <p:sldMasterId id="2147483775" r:id="rId9"/>
    <p:sldMasterId id="2147483791" r:id="rId10"/>
    <p:sldMasterId id="2147483840" r:id="rId11"/>
    <p:sldMasterId id="2147483842" r:id="rId12"/>
    <p:sldMasterId id="2147483855" r:id="rId13"/>
    <p:sldMasterId id="2147483857" r:id="rId14"/>
    <p:sldMasterId id="2147483870" r:id="rId15"/>
    <p:sldMasterId id="2147483882" r:id="rId16"/>
    <p:sldMasterId id="2147483884" r:id="rId17"/>
  </p:sldMasterIdLst>
  <p:notesMasterIdLst>
    <p:notesMasterId r:id="rId69"/>
  </p:notesMasterIdLst>
  <p:sldIdLst>
    <p:sldId id="299" r:id="rId18"/>
    <p:sldId id="283" r:id="rId19"/>
    <p:sldId id="337" r:id="rId20"/>
    <p:sldId id="338" r:id="rId21"/>
    <p:sldId id="339" r:id="rId22"/>
    <p:sldId id="340" r:id="rId23"/>
    <p:sldId id="341" r:id="rId24"/>
    <p:sldId id="343" r:id="rId25"/>
    <p:sldId id="344" r:id="rId26"/>
    <p:sldId id="345" r:id="rId27"/>
    <p:sldId id="346" r:id="rId28"/>
    <p:sldId id="347" r:id="rId29"/>
    <p:sldId id="348" r:id="rId30"/>
    <p:sldId id="349" r:id="rId31"/>
    <p:sldId id="360" r:id="rId32"/>
    <p:sldId id="350" r:id="rId33"/>
    <p:sldId id="359" r:id="rId34"/>
    <p:sldId id="351" r:id="rId35"/>
    <p:sldId id="342" r:id="rId36"/>
    <p:sldId id="356" r:id="rId37"/>
    <p:sldId id="358" r:id="rId38"/>
    <p:sldId id="361" r:id="rId39"/>
    <p:sldId id="357" r:id="rId40"/>
    <p:sldId id="352" r:id="rId41"/>
    <p:sldId id="353" r:id="rId42"/>
    <p:sldId id="354" r:id="rId43"/>
    <p:sldId id="355" r:id="rId44"/>
    <p:sldId id="277" r:id="rId45"/>
    <p:sldId id="300" r:id="rId46"/>
    <p:sldId id="301" r:id="rId47"/>
    <p:sldId id="333" r:id="rId48"/>
    <p:sldId id="334" r:id="rId49"/>
    <p:sldId id="335" r:id="rId50"/>
    <p:sldId id="336" r:id="rId51"/>
    <p:sldId id="326" r:id="rId52"/>
    <p:sldId id="302" r:id="rId53"/>
    <p:sldId id="303" r:id="rId54"/>
    <p:sldId id="297" r:id="rId55"/>
    <p:sldId id="258" r:id="rId56"/>
    <p:sldId id="265" r:id="rId57"/>
    <p:sldId id="271" r:id="rId58"/>
    <p:sldId id="295" r:id="rId59"/>
    <p:sldId id="296" r:id="rId60"/>
    <p:sldId id="298" r:id="rId61"/>
    <p:sldId id="267" r:id="rId62"/>
    <p:sldId id="268" r:id="rId63"/>
    <p:sldId id="259" r:id="rId64"/>
    <p:sldId id="260" r:id="rId65"/>
    <p:sldId id="261" r:id="rId66"/>
    <p:sldId id="262" r:id="rId67"/>
    <p:sldId id="266" r:id="rId68"/>
  </p:sldIdLst>
  <p:sldSz cx="9144000" cy="5143500" type="screen16x9"/>
  <p:notesSz cx="6858000" cy="9144000"/>
  <p:defaultText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66FF66"/>
    <a:srgbClr val="EAEAEA"/>
    <a:srgbClr val="CC0000"/>
    <a:srgbClr val="FFCC00"/>
    <a:srgbClr val="009242"/>
    <a:srgbClr val="CC99FF"/>
    <a:srgbClr val="CCECFF"/>
    <a:srgbClr val="DD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312"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slide" Target="slides/slide44.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047FF-82DF-4047-8B8C-B2B43DFA3F78}" type="datetimeFigureOut">
              <a:rPr lang="en-GB" smtClean="0"/>
              <a:pPr/>
              <a:t>17/07/2018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FA946-96D3-4D6E-B846-4BFDA4E73D69}" type="slidenum">
              <a:rPr lang="en-GB" smtClean="0"/>
              <a:pPr/>
              <a:t>‹#›</a:t>
            </a:fld>
            <a:endParaRPr lang="en-GB"/>
          </a:p>
        </p:txBody>
      </p:sp>
    </p:spTree>
    <p:extLst>
      <p:ext uri="{BB962C8B-B14F-4D97-AF65-F5344CB8AC3E}">
        <p14:creationId xmlns:p14="http://schemas.microsoft.com/office/powerpoint/2010/main" val="979187124"/>
      </p:ext>
    </p:extLst>
  </p:cSld>
  <p:clrMap bg1="lt1" tx1="dk1" bg2="lt2" tx2="dk2" accent1="accent1" accent2="accent2" accent3="accent3" accent4="accent4" accent5="accent5" accent6="accent6" hlink="hlink" folHlink="folHlink"/>
  <p:notesStyle>
    <a:lvl1pPr marL="0" algn="l" defTabSz="685732" rtl="0" eaLnBrk="1" latinLnBrk="0" hangingPunct="1">
      <a:defRPr sz="900" kern="1200">
        <a:solidFill>
          <a:schemeClr val="tx1"/>
        </a:solidFill>
        <a:latin typeface="+mn-lt"/>
        <a:ea typeface="+mn-ea"/>
        <a:cs typeface="+mn-cs"/>
      </a:defRPr>
    </a:lvl1pPr>
    <a:lvl2pPr marL="342866" algn="l" defTabSz="685732" rtl="0" eaLnBrk="1" latinLnBrk="0" hangingPunct="1">
      <a:defRPr sz="900" kern="1200">
        <a:solidFill>
          <a:schemeClr val="tx1"/>
        </a:solidFill>
        <a:latin typeface="+mn-lt"/>
        <a:ea typeface="+mn-ea"/>
        <a:cs typeface="+mn-cs"/>
      </a:defRPr>
    </a:lvl2pPr>
    <a:lvl3pPr marL="685732" algn="l" defTabSz="685732" rtl="0" eaLnBrk="1" latinLnBrk="0" hangingPunct="1">
      <a:defRPr sz="900" kern="1200">
        <a:solidFill>
          <a:schemeClr val="tx1"/>
        </a:solidFill>
        <a:latin typeface="+mn-lt"/>
        <a:ea typeface="+mn-ea"/>
        <a:cs typeface="+mn-cs"/>
      </a:defRPr>
    </a:lvl3pPr>
    <a:lvl4pPr marL="1028598" algn="l" defTabSz="685732" rtl="0" eaLnBrk="1" latinLnBrk="0" hangingPunct="1">
      <a:defRPr sz="900" kern="1200">
        <a:solidFill>
          <a:schemeClr val="tx1"/>
        </a:solidFill>
        <a:latin typeface="+mn-lt"/>
        <a:ea typeface="+mn-ea"/>
        <a:cs typeface="+mn-cs"/>
      </a:defRPr>
    </a:lvl4pPr>
    <a:lvl5pPr marL="1371464" algn="l" defTabSz="685732" rtl="0" eaLnBrk="1" latinLnBrk="0" hangingPunct="1">
      <a:defRPr sz="900" kern="1200">
        <a:solidFill>
          <a:schemeClr val="tx1"/>
        </a:solidFill>
        <a:latin typeface="+mn-lt"/>
        <a:ea typeface="+mn-ea"/>
        <a:cs typeface="+mn-cs"/>
      </a:defRPr>
    </a:lvl5pPr>
    <a:lvl6pPr marL="1714331" algn="l" defTabSz="685732" rtl="0" eaLnBrk="1" latinLnBrk="0" hangingPunct="1">
      <a:defRPr sz="900" kern="1200">
        <a:solidFill>
          <a:schemeClr val="tx1"/>
        </a:solidFill>
        <a:latin typeface="+mn-lt"/>
        <a:ea typeface="+mn-ea"/>
        <a:cs typeface="+mn-cs"/>
      </a:defRPr>
    </a:lvl6pPr>
    <a:lvl7pPr marL="2057195" algn="l" defTabSz="685732" rtl="0" eaLnBrk="1" latinLnBrk="0" hangingPunct="1">
      <a:defRPr sz="900" kern="1200">
        <a:solidFill>
          <a:schemeClr val="tx1"/>
        </a:solidFill>
        <a:latin typeface="+mn-lt"/>
        <a:ea typeface="+mn-ea"/>
        <a:cs typeface="+mn-cs"/>
      </a:defRPr>
    </a:lvl7pPr>
    <a:lvl8pPr marL="2400060" algn="l" defTabSz="685732" rtl="0" eaLnBrk="1" latinLnBrk="0" hangingPunct="1">
      <a:defRPr sz="900" kern="1200">
        <a:solidFill>
          <a:schemeClr val="tx1"/>
        </a:solidFill>
        <a:latin typeface="+mn-lt"/>
        <a:ea typeface="+mn-ea"/>
        <a:cs typeface="+mn-cs"/>
      </a:defRPr>
    </a:lvl8pPr>
    <a:lvl9pPr marL="2742926" algn="l" defTabSz="6857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smtClean="0">
                <a:solidFill>
                  <a:schemeClr val="tx1"/>
                </a:solidFill>
                <a:effectLst/>
                <a:latin typeface="+mn-lt"/>
                <a:ea typeface="+mn-ea"/>
                <a:cs typeface="+mn-cs"/>
              </a:rPr>
              <a:t>Establish that they are all made using unicellular fungi called yeasts. </a:t>
            </a:r>
            <a:endParaRPr lang="en-GB" dirty="0"/>
          </a:p>
        </p:txBody>
      </p:sp>
      <p:sp>
        <p:nvSpPr>
          <p:cNvPr id="4" name="Slide Number Placeholder 3"/>
          <p:cNvSpPr>
            <a:spLocks noGrp="1"/>
          </p:cNvSpPr>
          <p:nvPr>
            <p:ph type="sldNum" sz="quarter" idx="10"/>
          </p:nvPr>
        </p:nvSpPr>
        <p:spPr/>
        <p:txBody>
          <a:bodyPr/>
          <a:lstStyle/>
          <a:p>
            <a:fld id="{884FA946-96D3-4D6E-B846-4BFDA4E73D69}" type="slidenum">
              <a:rPr lang="en-GB" smtClean="0"/>
              <a:pPr/>
              <a:t>1</a:t>
            </a:fld>
            <a:endParaRPr lang="en-GB"/>
          </a:p>
        </p:txBody>
      </p:sp>
    </p:spTree>
    <p:extLst>
      <p:ext uri="{BB962C8B-B14F-4D97-AF65-F5344CB8AC3E}">
        <p14:creationId xmlns:p14="http://schemas.microsoft.com/office/powerpoint/2010/main" val="2437705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BF359A-B2D4-4303-963E-BA6E7A1E220F}"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4819"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Boardworks KS3 Science 2008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Microbes and Disease</a:t>
            </a:r>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57531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anose="020B0604020202020204" pitchFamily="34" charset="0"/>
              </a:rPr>
              <a:t>Jane has an alternative practical</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06BB18-70F2-456D-A96F-03D497A98D2F}"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5474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anose="020B0604020202020204" pitchFamily="34" charset="0"/>
              </a:rPr>
              <a:t>Jane has an alternative practical</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18DFD5-D3C3-491E-901A-20B4CB6994F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21378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anose="020B0604020202020204" pitchFamily="34" charset="0"/>
              </a:rPr>
              <a:t>Peer-assess when going through on board</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866985-DE19-48FB-8251-69D5E037D4F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5896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B6ACD5-9189-4D01-BB4B-3A8A9DF2EF4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131"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Boardworks KS3 Science 2008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Microbes and Disease</a:t>
            </a: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68225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anose="020B0604020202020204" pitchFamily="34" charset="0"/>
              </a:rPr>
              <a:t>8cd3</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EDEB5D-4CFA-48AD-980B-D091CED00AC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9366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der Placeholder 1"/>
          <p:cNvSpPr>
            <a:spLocks noGrp="1"/>
          </p:cNvSpPr>
          <p:nvPr>
            <p:ph type="hdr" sz="quarter"/>
          </p:nvPr>
        </p:nvSpPr>
        <p:spPr/>
        <p:txBody>
          <a:bodyPr/>
          <a:lstStyle/>
          <a:p>
            <a:r>
              <a:rPr lang="en-GB" altLang="en-US"/>
              <a:t>Boardworks GCSE Separate Sciences: Physics</a:t>
            </a:r>
          </a:p>
          <a:p>
            <a:r>
              <a:rPr lang="en-GB" altLang="en-US"/>
              <a:t>Equations of Motion</a:t>
            </a:r>
          </a:p>
        </p:txBody>
      </p:sp>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D5F7A1C-8F30-4150-9825-B786A9052241}" type="slidenum">
              <a:rPr lang="en-GB" altLang="en-US">
                <a:solidFill>
                  <a:prstClr val="black"/>
                </a:solidFill>
              </a:rPr>
              <a:pPr algn="r" eaLnBrk="1" hangingPunct="1"/>
              <a:t>38</a:t>
            </a:fld>
            <a:endParaRPr lang="en-GB" altLang="en-US">
              <a:solidFill>
                <a:prstClr val="black"/>
              </a:solidFill>
            </a:endParaRPr>
          </a:p>
        </p:txBody>
      </p:sp>
      <p:sp>
        <p:nvSpPr>
          <p:cNvPr id="8294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b="1" smtClean="0"/>
              <a:t>Glossary</a:t>
            </a:r>
          </a:p>
          <a:p>
            <a:pPr eaLnBrk="1" hangingPunct="1">
              <a:spcBef>
                <a:spcPct val="0"/>
              </a:spcBef>
            </a:pPr>
            <a:r>
              <a:rPr lang="en-GB" altLang="en-US" b="1" smtClean="0"/>
              <a:t>acceleration</a:t>
            </a:r>
            <a:r>
              <a:rPr lang="en-GB" altLang="en-US" smtClean="0"/>
              <a:t> – The rate of change of an object’s velocity.</a:t>
            </a:r>
          </a:p>
          <a:p>
            <a:pPr eaLnBrk="1" hangingPunct="1">
              <a:spcBef>
                <a:spcPct val="0"/>
              </a:spcBef>
            </a:pPr>
            <a:r>
              <a:rPr lang="en-GB" altLang="en-US" b="1" smtClean="0"/>
              <a:t>displacement</a:t>
            </a:r>
            <a:r>
              <a:rPr lang="en-GB" altLang="en-US" smtClean="0"/>
              <a:t> – The vector quantity that gives the straight line distance from the previous point to the current point in a given direction.</a:t>
            </a:r>
          </a:p>
          <a:p>
            <a:pPr eaLnBrk="1" hangingPunct="1">
              <a:spcBef>
                <a:spcPct val="0"/>
              </a:spcBef>
            </a:pPr>
            <a:r>
              <a:rPr lang="en-GB" altLang="en-US" b="1" smtClean="0"/>
              <a:t>distance</a:t>
            </a:r>
            <a:r>
              <a:rPr lang="en-GB" altLang="en-US" smtClean="0"/>
              <a:t> – The scalar quantity that describes the actual distance covered between points along the path travelled.</a:t>
            </a:r>
          </a:p>
          <a:p>
            <a:pPr eaLnBrk="1" hangingPunct="1">
              <a:spcBef>
                <a:spcPct val="0"/>
              </a:spcBef>
            </a:pPr>
            <a:r>
              <a:rPr lang="en-GB" altLang="en-US" b="1" smtClean="0"/>
              <a:t>scalar</a:t>
            </a:r>
            <a:r>
              <a:rPr lang="en-GB" altLang="en-US" smtClean="0"/>
              <a:t> – A quantity that has magnitude only.</a:t>
            </a:r>
          </a:p>
          <a:p>
            <a:pPr eaLnBrk="1" hangingPunct="1">
              <a:spcBef>
                <a:spcPct val="0"/>
              </a:spcBef>
            </a:pPr>
            <a:r>
              <a:rPr lang="en-GB" altLang="en-US" b="1" smtClean="0"/>
              <a:t>vector</a:t>
            </a:r>
            <a:r>
              <a:rPr lang="en-GB" altLang="en-US" smtClean="0"/>
              <a:t> – A quantity that has both magnitude and direction.</a:t>
            </a:r>
          </a:p>
          <a:p>
            <a:pPr eaLnBrk="1" hangingPunct="1">
              <a:spcBef>
                <a:spcPct val="0"/>
              </a:spcBef>
            </a:pPr>
            <a:r>
              <a:rPr lang="en-GB" altLang="en-US" b="1" smtClean="0"/>
              <a:t>velocity</a:t>
            </a:r>
            <a:r>
              <a:rPr lang="en-GB" altLang="en-US" smtClean="0"/>
              <a:t> – A vector quantity describing the speed of an object in a given direction.</a:t>
            </a:r>
          </a:p>
          <a:p>
            <a:pPr eaLnBrk="1" hangingPunct="1">
              <a:spcBef>
                <a:spcPct val="0"/>
              </a:spcBef>
            </a:pPr>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FA946-96D3-4D6E-B846-4BFDA4E73D69}" type="slidenum">
              <a:rPr lang="en-GB" smtClean="0"/>
              <a:pPr/>
              <a:t>39</a:t>
            </a:fld>
            <a:endParaRPr lang="en-GB"/>
          </a:p>
        </p:txBody>
      </p:sp>
    </p:spTree>
    <p:extLst>
      <p:ext uri="{BB962C8B-B14F-4D97-AF65-F5344CB8AC3E}">
        <p14:creationId xmlns:p14="http://schemas.microsoft.com/office/powerpoint/2010/main" val="1288607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9.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8.xml"/><Relationship Id="rId4" Type="http://schemas.openxmlformats.org/officeDocument/2006/relationships/image" Target="../media/image8.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65"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65"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49281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35845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11378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847"/>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42622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33944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90832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38"/>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6038"/>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13171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8" y="40541"/>
            <a:ext cx="7240587" cy="41195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200155"/>
            <a:ext cx="4038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200150"/>
            <a:ext cx="4038600" cy="163949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2954001"/>
            <a:ext cx="4038600" cy="16406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827637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F12BD9-119F-4329-886E-D9C33FC28988}" type="datetimeFigureOut">
              <a:rPr lang="en-GB" smtClean="0">
                <a:solidFill>
                  <a:prstClr val="black">
                    <a:tint val="75000"/>
                  </a:prstClr>
                </a:solidFill>
              </a:rPr>
              <a:pPr/>
              <a:t>17/07/2018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6" name="Subtitle 2"/>
          <p:cNvSpPr txBox="1">
            <a:spLocks/>
          </p:cNvSpPr>
          <p:nvPr userDrawn="1"/>
        </p:nvSpPr>
        <p:spPr>
          <a:xfrm>
            <a:off x="2402445" y="741164"/>
            <a:ext cx="3960019" cy="540060"/>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lIns="68580" tIns="34290" rIns="68580" bIns="34290"/>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cap="none" dirty="0" smtClean="0">
                <a:ln w="11430"/>
                <a:solidFill>
                  <a:srgbClr val="1F497D"/>
                </a:solidFill>
                <a:effectLst/>
              </a:rPr>
              <a:t>Learning Objective</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7" name="Subtitle 2"/>
          <p:cNvSpPr txBox="1">
            <a:spLocks/>
          </p:cNvSpPr>
          <p:nvPr userDrawn="1"/>
        </p:nvSpPr>
        <p:spPr>
          <a:xfrm>
            <a:off x="2123728" y="2409732"/>
            <a:ext cx="4456584" cy="432048"/>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vert="horz" lIns="68580" tIns="34290" rIns="68580" bIns="34290" rtlCol="0">
            <a:normAutofit fontScale="85000" lnSpcReduction="20000"/>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cap="none" dirty="0" smtClean="0">
                <a:ln w="11430"/>
                <a:solidFill>
                  <a:srgbClr val="1F497D"/>
                </a:solidFill>
                <a:effectLst>
                  <a:outerShdw blurRad="50800" dist="39000" dir="5460000" algn="tl">
                    <a:srgbClr val="000000">
                      <a:alpha val="38000"/>
                    </a:srgbClr>
                  </a:outerShdw>
                </a:effectLst>
              </a:rPr>
              <a:t>Starter – Do Now</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11" name="Text Placeholder 10"/>
          <p:cNvSpPr>
            <a:spLocks noGrp="1"/>
          </p:cNvSpPr>
          <p:nvPr>
            <p:ph type="body" sz="quarter" idx="13" hasCustomPrompt="1"/>
          </p:nvPr>
        </p:nvSpPr>
        <p:spPr>
          <a:xfrm>
            <a:off x="587203" y="1275606"/>
            <a:ext cx="8174432" cy="1079562"/>
          </a:xfrm>
          <a:prstGeom prst="rect">
            <a:avLst/>
          </a:prstGeom>
          <a:noFill/>
          <a:ln>
            <a:noFill/>
          </a:ln>
        </p:spPr>
        <p:style>
          <a:lnRef idx="2">
            <a:schemeClr val="accent2"/>
          </a:lnRef>
          <a:fillRef idx="1">
            <a:schemeClr val="lt1"/>
          </a:fillRef>
          <a:effectRef idx="0">
            <a:schemeClr val="accent2"/>
          </a:effectRef>
          <a:fontRef idx="none"/>
        </p:style>
        <p:txBody>
          <a:bodyPr/>
          <a:lstStyle>
            <a:lvl1pPr marL="0" indent="0" algn="ctr">
              <a:buNone/>
              <a:defRPr baseline="0"/>
            </a:lvl1pPr>
            <a:lvl3pPr>
              <a:defRPr/>
            </a:lvl3pPr>
          </a:lstStyle>
          <a:p>
            <a:pPr lvl="0"/>
            <a:r>
              <a:rPr lang="en-GB" dirty="0" smtClean="0"/>
              <a:t>To know</a:t>
            </a:r>
            <a:endParaRPr lang="en-GB" dirty="0"/>
          </a:p>
        </p:txBody>
      </p:sp>
      <p:sp>
        <p:nvSpPr>
          <p:cNvPr id="12" name="Text Placeholder 10"/>
          <p:cNvSpPr>
            <a:spLocks noGrp="1"/>
          </p:cNvSpPr>
          <p:nvPr>
            <p:ph type="body" sz="quarter" idx="14"/>
          </p:nvPr>
        </p:nvSpPr>
        <p:spPr>
          <a:xfrm>
            <a:off x="611981" y="2895786"/>
            <a:ext cx="8208912" cy="1242138"/>
          </a:xfrm>
          <a:prstGeom prst="rect">
            <a:avLst/>
          </a:prstGeom>
        </p:spPr>
        <p:style>
          <a:lnRef idx="1">
            <a:schemeClr val="dk1"/>
          </a:lnRef>
          <a:fillRef idx="2">
            <a:schemeClr val="dk1"/>
          </a:fillRef>
          <a:effectRef idx="1">
            <a:schemeClr val="dk1"/>
          </a:effectRef>
          <a:fontRef idx="none"/>
        </p:style>
        <p:txBody>
          <a:bodyPr/>
          <a:lstStyle/>
          <a:p>
            <a:pPr lvl="0"/>
            <a:endParaRPr lang="en-GB" dirty="0"/>
          </a:p>
        </p:txBody>
      </p:sp>
      <p:sp>
        <p:nvSpPr>
          <p:cNvPr id="10" name="Text Box 3"/>
          <p:cNvSpPr txBox="1">
            <a:spLocks noChangeArrowheads="1"/>
          </p:cNvSpPr>
          <p:nvPr userDrawn="1"/>
        </p:nvSpPr>
        <p:spPr bwMode="auto">
          <a:xfrm>
            <a:off x="40" y="0"/>
            <a:ext cx="122396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800" eaLnBrk="1" hangingPunct="1">
              <a:spcBef>
                <a:spcPct val="50000"/>
              </a:spcBef>
            </a:pPr>
            <a:r>
              <a:rPr lang="en-GB" altLang="en-US" sz="1800" b="1" u="sng" dirty="0">
                <a:solidFill>
                  <a:prstClr val="black"/>
                </a:solidFill>
                <a:latin typeface="Calibri"/>
              </a:rPr>
              <a:t>C/W</a:t>
            </a:r>
            <a:endParaRPr lang="en-US" altLang="en-US" sz="1800" b="1" u="sng" dirty="0">
              <a:solidFill>
                <a:prstClr val="black"/>
              </a:solidFill>
              <a:latin typeface="Calibri"/>
            </a:endParaRPr>
          </a:p>
        </p:txBody>
      </p:sp>
      <p:sp>
        <p:nvSpPr>
          <p:cNvPr id="13" name="Text Box 4"/>
          <p:cNvSpPr txBox="1">
            <a:spLocks noChangeArrowheads="1"/>
          </p:cNvSpPr>
          <p:nvPr userDrawn="1"/>
        </p:nvSpPr>
        <p:spPr bwMode="auto">
          <a:xfrm>
            <a:off x="6300789" y="0"/>
            <a:ext cx="284321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685800" eaLnBrk="1" hangingPunct="1">
              <a:spcBef>
                <a:spcPct val="50000"/>
              </a:spcBef>
            </a:pPr>
            <a:fld id="{677E633D-E132-4B6F-9594-19CA31BC42BA}" type="datetime1">
              <a:rPr lang="en-GB" altLang="en-US" sz="1800" b="1" u="sng">
                <a:solidFill>
                  <a:prstClr val="black"/>
                </a:solidFill>
                <a:latin typeface="Calibri"/>
              </a:rPr>
              <a:pPr algn="r" defTabSz="685800" eaLnBrk="1" hangingPunct="1">
                <a:spcBef>
                  <a:spcPct val="50000"/>
                </a:spcBef>
              </a:pPr>
              <a:t>17/07/2018</a:t>
            </a:fld>
            <a:endParaRPr lang="en-US" altLang="en-US" sz="1800" b="1" u="sng" dirty="0">
              <a:solidFill>
                <a:prstClr val="black"/>
              </a:solidFill>
              <a:latin typeface="Calibri"/>
            </a:endParaRPr>
          </a:p>
        </p:txBody>
      </p:sp>
    </p:spTree>
    <p:extLst>
      <p:ext uri="{BB962C8B-B14F-4D97-AF65-F5344CB8AC3E}">
        <p14:creationId xmlns:p14="http://schemas.microsoft.com/office/powerpoint/2010/main" val="4134540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074" name="Picture 2" descr="http://www.winchester.ac.uk/aboutus/lifelonglearning/CentreforRealWorldLearning/Events/PublishingImages/BLP_Stamp_Lg_RGB_Blu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929889"/>
            <a:ext cx="1296144" cy="9721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7" name="Date Placeholder 6"/>
          <p:cNvSpPr>
            <a:spLocks noGrp="1"/>
          </p:cNvSpPr>
          <p:nvPr>
            <p:ph type="dt" sz="half" idx="10"/>
          </p:nvPr>
        </p:nvSpPr>
        <p:spPr>
          <a:xfrm>
            <a:off x="457200" y="4929340"/>
            <a:ext cx="2133600" cy="273844"/>
          </a:xfrm>
        </p:spPr>
        <p:txBody>
          <a:bodyPr/>
          <a:lstStyle/>
          <a:p>
            <a:fld id="{D0F12BD9-119F-4329-886E-D9C33FC28988}" type="datetimeFigureOut">
              <a:rPr lang="en-GB" smtClean="0">
                <a:solidFill>
                  <a:prstClr val="black">
                    <a:tint val="75000"/>
                  </a:prstClr>
                </a:solidFill>
              </a:rPr>
              <a:pPr/>
              <a:t>17/07/2018</a:t>
            </a:fld>
            <a:endParaRPr lang="en-GB">
              <a:solidFill>
                <a:prstClr val="black">
                  <a:tint val="75000"/>
                </a:prstClr>
              </a:solidFill>
            </a:endParaRPr>
          </a:p>
        </p:txBody>
      </p:sp>
      <p:sp>
        <p:nvSpPr>
          <p:cNvPr id="11" name="Footer Placeholder 10"/>
          <p:cNvSpPr>
            <a:spLocks noGrp="1"/>
          </p:cNvSpPr>
          <p:nvPr>
            <p:ph type="ftr" sz="quarter" idx="11"/>
          </p:nvPr>
        </p:nvSpPr>
        <p:spPr>
          <a:xfrm>
            <a:off x="3124200" y="4929340"/>
            <a:ext cx="2895600" cy="273844"/>
          </a:xfrm>
        </p:spPr>
        <p:txBody>
          <a:bodyPr/>
          <a:lstStyle/>
          <a:p>
            <a:endParaRPr lang="en-GB">
              <a:solidFill>
                <a:prstClr val="black">
                  <a:tint val="75000"/>
                </a:prstClr>
              </a:solidFill>
            </a:endParaRPr>
          </a:p>
        </p:txBody>
      </p:sp>
      <p:sp>
        <p:nvSpPr>
          <p:cNvPr id="12" name="Slide Number Placeholder 11"/>
          <p:cNvSpPr>
            <a:spLocks noGrp="1"/>
          </p:cNvSpPr>
          <p:nvPr>
            <p:ph type="sldNum" sz="quarter" idx="12"/>
          </p:nvPr>
        </p:nvSpPr>
        <p:spPr>
          <a:xfrm>
            <a:off x="6553200" y="4929340"/>
            <a:ext cx="2133600" cy="273844"/>
          </a:xfrm>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15" name="Content Placeholder 2"/>
          <p:cNvSpPr>
            <a:spLocks noGrp="1"/>
          </p:cNvSpPr>
          <p:nvPr>
            <p:ph idx="1" hasCustomPrompt="1"/>
          </p:nvPr>
        </p:nvSpPr>
        <p:spPr>
          <a:xfrm>
            <a:off x="467543" y="1415943"/>
            <a:ext cx="4824537" cy="2667975"/>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solidFill>
                  <a:schemeClr val="bg1"/>
                </a:solidFill>
              </a:defRPr>
            </a:lvl1pPr>
          </a:lstStyle>
          <a:p>
            <a:pPr marL="0" indent="0">
              <a:buNone/>
            </a:pPr>
            <a:r>
              <a:rPr lang="en-GB" b="1" u="sng" dirty="0" smtClean="0"/>
              <a:t>You will be able to:</a:t>
            </a:r>
          </a:p>
          <a:p>
            <a:pPr marL="0" indent="0">
              <a:buNone/>
            </a:pPr>
            <a:endParaRPr lang="en-GB" b="1" u="sng" dirty="0" smtClean="0"/>
          </a:p>
        </p:txBody>
      </p:sp>
      <p:sp>
        <p:nvSpPr>
          <p:cNvPr id="9" name="Flowchart: Alternate Process 8"/>
          <p:cNvSpPr/>
          <p:nvPr userDrawn="1"/>
        </p:nvSpPr>
        <p:spPr>
          <a:xfrm>
            <a:off x="2051720" y="4137924"/>
            <a:ext cx="5149539" cy="594066"/>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defTabSz="685800"/>
            <a:r>
              <a:rPr lang="en-GB" sz="2100" dirty="0" smtClean="0">
                <a:solidFill>
                  <a:prstClr val="white"/>
                </a:solidFill>
              </a:rPr>
              <a:t>Rate your confidence with each LO with an  ‘1’</a:t>
            </a:r>
            <a:endParaRPr lang="en-GB" sz="2100" dirty="0">
              <a:solidFill>
                <a:prstClr val="white"/>
              </a:solidFill>
            </a:endParaRPr>
          </a:p>
        </p:txBody>
      </p:sp>
      <p:cxnSp>
        <p:nvCxnSpPr>
          <p:cNvPr id="10" name="Straight Connector 9"/>
          <p:cNvCxnSpPr/>
          <p:nvPr userDrawn="1"/>
        </p:nvCxnSpPr>
        <p:spPr>
          <a:xfrm>
            <a:off x="1657446" y="4831379"/>
            <a:ext cx="6408712" cy="0"/>
          </a:xfrm>
          <a:prstGeom prst="line">
            <a:avLst/>
          </a:prstGeom>
        </p:spPr>
        <p:style>
          <a:lnRef idx="3">
            <a:schemeClr val="accent2"/>
          </a:lnRef>
          <a:fillRef idx="0">
            <a:schemeClr val="accent2"/>
          </a:fillRef>
          <a:effectRef idx="2">
            <a:schemeClr val="accent2"/>
          </a:effectRef>
          <a:fontRef idx="minor">
            <a:schemeClr val="tx1"/>
          </a:fontRef>
        </p:style>
      </p:cxnSp>
      <p:pic>
        <p:nvPicPr>
          <p:cNvPr id="6146" name="Picture 2" descr="https://encrypted-tbn0.gstatic.com/images?q=tbn:ANd9GcT0Y5TSc_UKC6jkBibyI-LTGi9jc_CzpGV0ptbwntBTYnr9dgOsV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312" y="4135397"/>
            <a:ext cx="13716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2.gstatic.com/images?q=tbn:ANd9GcSTVIleCX4WWgtERH7as2vlQG_oyxcGQCXXWeeevPubLPPzftSk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5000" y="4276877"/>
            <a:ext cx="1178397" cy="88379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hasCustomPrompt="1"/>
          </p:nvPr>
        </p:nvSpPr>
        <p:spPr>
          <a:xfrm>
            <a:off x="5652122" y="2247714"/>
            <a:ext cx="2989299" cy="1728192"/>
          </a:xfrm>
          <a:prstGeom prst="rect">
            <a:avLst/>
          </a:prstGeom>
        </p:spPr>
        <p:style>
          <a:lnRef idx="0">
            <a:schemeClr val="accent6"/>
          </a:lnRef>
          <a:fillRef idx="3">
            <a:schemeClr val="accent6"/>
          </a:fillRef>
          <a:effectRef idx="3">
            <a:schemeClr val="accent6"/>
          </a:effectRef>
          <a:fontRef idx="none"/>
        </p:style>
        <p:txBody>
          <a:bodyPr/>
          <a:lstStyle>
            <a:lvl1pPr marL="0" indent="0" algn="ctr">
              <a:buNone/>
              <a:defRPr b="1" u="sng">
                <a:solidFill>
                  <a:schemeClr val="bg1"/>
                </a:solidFill>
              </a:defRPr>
            </a:lvl1pPr>
            <a:lvl5pPr marL="1371600" indent="0" algn="l">
              <a:buNone/>
              <a:defRPr/>
            </a:lvl5pPr>
          </a:lstStyle>
          <a:p>
            <a:pPr lvl="0"/>
            <a:r>
              <a:rPr lang="en-GB" b="1" u="sng" dirty="0" smtClean="0"/>
              <a:t>Skills</a:t>
            </a:r>
            <a:endParaRPr lang="en-GB" dirty="0"/>
          </a:p>
        </p:txBody>
      </p:sp>
      <p:sp>
        <p:nvSpPr>
          <p:cNvPr id="3" name="Rectangle 2"/>
          <p:cNvSpPr/>
          <p:nvPr userDrawn="1"/>
        </p:nvSpPr>
        <p:spPr>
          <a:xfrm>
            <a:off x="467545" y="1027026"/>
            <a:ext cx="4824536" cy="572616"/>
          </a:xfrm>
          <a:prstGeom prst="rect">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defTabSz="685800"/>
            <a:r>
              <a:rPr lang="en-GB" sz="2400" b="1" dirty="0" smtClean="0">
                <a:solidFill>
                  <a:prstClr val="white"/>
                </a:solidFill>
              </a:rPr>
              <a:t>You will be able to:</a:t>
            </a:r>
            <a:endParaRPr lang="en-GB" sz="2400" b="1" dirty="0">
              <a:solidFill>
                <a:prstClr val="white"/>
              </a:solidFill>
            </a:endParaRPr>
          </a:p>
        </p:txBody>
      </p:sp>
      <p:sp>
        <p:nvSpPr>
          <p:cNvPr id="14" name="Rectangle 13"/>
          <p:cNvSpPr/>
          <p:nvPr userDrawn="1"/>
        </p:nvSpPr>
        <p:spPr>
          <a:xfrm>
            <a:off x="5653844" y="1806141"/>
            <a:ext cx="3022612" cy="432048"/>
          </a:xfrm>
          <a:prstGeom prst="rect">
            <a:avLst/>
          </a:prstGeom>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defTabSz="685800"/>
            <a:r>
              <a:rPr lang="en-GB" sz="2400" b="1" dirty="0" smtClean="0">
                <a:solidFill>
                  <a:prstClr val="white"/>
                </a:solidFill>
              </a:rPr>
              <a:t>Skills</a:t>
            </a:r>
            <a:endParaRPr lang="en-GB" sz="2100" b="1" dirty="0">
              <a:ln w="12700">
                <a:solidFill>
                  <a:prstClr val="white"/>
                </a:solidFill>
                <a:prstDash val="solid"/>
              </a:ln>
              <a:solidFill>
                <a:prstClr val="white"/>
              </a:solidFill>
            </a:endParaRPr>
          </a:p>
        </p:txBody>
      </p:sp>
    </p:spTree>
    <p:extLst>
      <p:ext uri="{BB962C8B-B14F-4D97-AF65-F5344CB8AC3E}">
        <p14:creationId xmlns:p14="http://schemas.microsoft.com/office/powerpoint/2010/main" val="949008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5" name="Content Placeholder 2"/>
          <p:cNvSpPr>
            <a:spLocks noGrp="1"/>
          </p:cNvSpPr>
          <p:nvPr>
            <p:ph idx="1" hasCustomPrompt="1"/>
          </p:nvPr>
        </p:nvSpPr>
        <p:spPr>
          <a:xfrm>
            <a:off x="467543" y="1221600"/>
            <a:ext cx="7848873" cy="2808312"/>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lvl1pPr>
          </a:lstStyle>
          <a:p>
            <a:pPr marL="0" indent="0">
              <a:buNone/>
            </a:pPr>
            <a:r>
              <a:rPr lang="en-GB" b="1" u="sng" dirty="0" smtClean="0"/>
              <a:t>You will be able to:</a:t>
            </a:r>
          </a:p>
          <a:p>
            <a:pPr marL="0" indent="0">
              <a:buNone/>
            </a:pPr>
            <a:endParaRPr lang="en-GB" b="1" u="sng" dirty="0" smtClean="0"/>
          </a:p>
        </p:txBody>
      </p:sp>
    </p:spTree>
    <p:extLst>
      <p:ext uri="{BB962C8B-B14F-4D97-AF65-F5344CB8AC3E}">
        <p14:creationId xmlns:p14="http://schemas.microsoft.com/office/powerpoint/2010/main" val="3900720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92301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9477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23300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D04115-92FC-467E-B2F5-ACB207C52150}"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93971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D04115-92FC-467E-B2F5-ACB207C52150}" type="datetimeFigureOut">
              <a:rPr lang="en-GB" smtClean="0">
                <a:solidFill>
                  <a:prstClr val="black">
                    <a:tint val="75000"/>
                  </a:prstClr>
                </a:solidFill>
              </a:rPr>
              <a:pPr/>
              <a:t>17/07/2018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87517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D04115-92FC-467E-B2F5-ACB207C52150}" type="datetimeFigureOut">
              <a:rPr lang="en-GB" smtClean="0">
                <a:solidFill>
                  <a:prstClr val="black">
                    <a:tint val="75000"/>
                  </a:prstClr>
                </a:solidFill>
              </a:rPr>
              <a:pPr/>
              <a:t>17/07/2018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97860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04115-92FC-467E-B2F5-ACB207C52150}" type="datetimeFigureOut">
              <a:rPr lang="en-GB" smtClean="0">
                <a:solidFill>
                  <a:prstClr val="black">
                    <a:tint val="75000"/>
                  </a:prstClr>
                </a:solidFill>
              </a:rPr>
              <a:pPr/>
              <a:t>17/07/2018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99524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D04115-92FC-467E-B2F5-ACB207C52150}"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72945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D04115-92FC-467E-B2F5-ACB207C52150}"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7197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866" indent="0" algn="ctr">
              <a:buNone/>
              <a:defRPr/>
            </a:lvl2pPr>
            <a:lvl3pPr marL="685732" indent="0" algn="ctr">
              <a:buNone/>
              <a:defRPr/>
            </a:lvl3pPr>
            <a:lvl4pPr marL="1028598" indent="0" algn="ctr">
              <a:buNone/>
              <a:defRPr/>
            </a:lvl4pPr>
            <a:lvl5pPr marL="1371464" indent="0" algn="ctr">
              <a:buNone/>
              <a:defRPr/>
            </a:lvl5pPr>
            <a:lvl6pPr marL="1714331" indent="0" algn="ctr">
              <a:buNone/>
              <a:defRPr/>
            </a:lvl6pPr>
            <a:lvl7pPr marL="2057195" indent="0" algn="ctr">
              <a:buNone/>
              <a:defRPr/>
            </a:lvl7pPr>
            <a:lvl8pPr marL="2400060" indent="0" algn="ctr">
              <a:buNone/>
              <a:defRPr/>
            </a:lvl8pPr>
            <a:lvl9pPr marL="2742926"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FD5933-565A-4C7D-B3A7-27808BA3DEE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88530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81092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smtClean="0">
                <a:ln>
                  <a:noFill/>
                </a:ln>
                <a:solidFill>
                  <a:srgbClr val="FFFFFF"/>
                </a:solidFill>
                <a:effectLst/>
                <a:uLnTx/>
                <a:uFillTx/>
                <a:latin typeface="Arial Black" panose="020B0A04020102020204" pitchFamily="34" charset="0"/>
                <a:ea typeface="+mn-ea"/>
                <a:cs typeface="Arial" panose="020B0604020202020204" pitchFamily="34" charset="0"/>
              </a:rPr>
              <a:t>8Da</a:t>
            </a:r>
            <a:endParaRPr kumimoji="0" lang="en-GB" altLang="en-US" sz="1350" b="0" i="0" u="none" strike="noStrike" kern="1200" cap="none" spc="0" normalizeH="0" baseline="0" noProof="0" smtClean="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Unicellular or multicellular</a:t>
            </a: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435195202"/>
      </p:ext>
    </p:extLst>
  </p:cSld>
  <p:clrMapOvr>
    <a:masterClrMapping/>
  </p:clrMapOvr>
  <p:transition>
    <p:sndAc>
      <p:stSnd>
        <p:snd r:embed="rId1" name="click.wav"/>
      </p:stSnd>
    </p:sndAc>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CFEE8B4C-FE51-4FE3-AE3F-8219CF59E5C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619963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250DA6A-4BFB-49D5-A509-11E122333B5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504020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55D99510-58B8-4020-B18C-B75EBAC7A4AD}"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876320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5D9BB3BD-2380-48DA-A4BF-63945C2FBEA0}"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006694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223DFB12-F196-45F2-9141-8833CD7BB048}"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497098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694F0989-7563-4F0C-ABF2-34AA82DC8A88}"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32947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32D73903-B273-41B9-B27B-D9094A54B77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515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7525CD-D200-469E-8E70-BD4706F2995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E4B0DF3-9F8C-4FF7-9A41-7D879FA49F9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038422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95CBFC3-E34D-442F-8DFC-901BDA88408E}"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5317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F10ECBF9-6DA1-45B2-87B0-3A947473709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760566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95DD2C9-DBCF-453F-84D8-89AEF78B50C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654252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ubtitle 2"/>
          <p:cNvSpPr txBox="1">
            <a:spLocks/>
          </p:cNvSpPr>
          <p:nvPr userDrawn="1"/>
        </p:nvSpPr>
        <p:spPr>
          <a:xfrm>
            <a:off x="2402407" y="741164"/>
            <a:ext cx="3960019" cy="540060"/>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w="11430"/>
                <a:solidFill>
                  <a:srgbClr val="1F497D"/>
                </a:solidFill>
                <a:effectLst/>
                <a:uLnTx/>
                <a:uFillTx/>
                <a:latin typeface="Arial"/>
                <a:ea typeface="+mn-ea"/>
                <a:cs typeface="+mn-cs"/>
              </a:rPr>
              <a:t>Learning Objective</a:t>
            </a: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GB" sz="2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a:ea typeface="+mn-ea"/>
              <a:cs typeface="+mn-cs"/>
            </a:endParaRPr>
          </a:p>
        </p:txBody>
      </p:sp>
      <p:sp>
        <p:nvSpPr>
          <p:cNvPr id="5" name="Subtitle 2"/>
          <p:cNvSpPr txBox="1">
            <a:spLocks/>
          </p:cNvSpPr>
          <p:nvPr userDrawn="1"/>
        </p:nvSpPr>
        <p:spPr>
          <a:xfrm>
            <a:off x="2123728" y="2409732"/>
            <a:ext cx="4456584" cy="432048"/>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a:normAutofit lnSpcReduction="10000"/>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w="11430"/>
                <a:solidFill>
                  <a:srgbClr val="1F497D"/>
                </a:solidFill>
                <a:effectLst>
                  <a:outerShdw blurRad="50800" dist="39000" dir="5460000" algn="tl">
                    <a:srgbClr val="000000">
                      <a:alpha val="38000"/>
                    </a:srgbClr>
                  </a:outerShdw>
                </a:effectLst>
                <a:uLnTx/>
                <a:uFillTx/>
                <a:latin typeface="Arial"/>
                <a:ea typeface="+mn-ea"/>
                <a:cs typeface="+mn-cs"/>
              </a:rPr>
              <a:t>Starter – Do Now</a:t>
            </a: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GB" sz="2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a:ea typeface="+mn-ea"/>
              <a:cs typeface="+mn-cs"/>
            </a:endParaRPr>
          </a:p>
        </p:txBody>
      </p:sp>
      <p:sp>
        <p:nvSpPr>
          <p:cNvPr id="6" name="Text Box 3"/>
          <p:cNvSpPr txBox="1">
            <a:spLocks noChangeArrowheads="1"/>
          </p:cNvSpPr>
          <p:nvPr userDrawn="1"/>
        </p:nvSpPr>
        <p:spPr bwMode="auto">
          <a:xfrm>
            <a:off x="1" y="0"/>
            <a:ext cx="12239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GB" altLang="en-US" sz="1800" b="1" i="0" u="sng" strike="noStrike" kern="1200" cap="none" spc="0" normalizeH="0" baseline="0" noProof="0" dirty="0">
                <a:ln>
                  <a:noFill/>
                </a:ln>
                <a:solidFill>
                  <a:prstClr val="black"/>
                </a:solidFill>
                <a:effectLst/>
                <a:uLnTx/>
                <a:uFillTx/>
                <a:latin typeface="Calibri"/>
                <a:ea typeface="+mn-ea"/>
                <a:cs typeface="Arial" charset="0"/>
              </a:rPr>
              <a:t>C/W</a:t>
            </a:r>
            <a:endParaRPr kumimoji="0" lang="en-US" altLang="en-US" sz="1800" b="1" i="0" u="sng" strike="noStrike" kern="1200" cap="none" spc="0" normalizeH="0" baseline="0" noProof="0" dirty="0">
              <a:ln>
                <a:noFill/>
              </a:ln>
              <a:solidFill>
                <a:prstClr val="black"/>
              </a:solidFill>
              <a:effectLst/>
              <a:uLnTx/>
              <a:uFillTx/>
              <a:latin typeface="Calibri"/>
              <a:ea typeface="+mn-ea"/>
              <a:cs typeface="Arial" charset="0"/>
            </a:endParaRPr>
          </a:p>
        </p:txBody>
      </p:sp>
      <p:sp>
        <p:nvSpPr>
          <p:cNvPr id="7" name="Text Box 4"/>
          <p:cNvSpPr txBox="1">
            <a:spLocks noChangeArrowheads="1"/>
          </p:cNvSpPr>
          <p:nvPr userDrawn="1"/>
        </p:nvSpPr>
        <p:spPr bwMode="auto">
          <a:xfrm>
            <a:off x="6300788" y="0"/>
            <a:ext cx="28432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685800" rtl="0" eaLnBrk="1" fontAlgn="auto" latinLnBrk="0" hangingPunct="1">
              <a:lnSpc>
                <a:spcPct val="100000"/>
              </a:lnSpc>
              <a:spcBef>
                <a:spcPct val="50000"/>
              </a:spcBef>
              <a:spcAft>
                <a:spcPts val="0"/>
              </a:spcAft>
              <a:buClrTx/>
              <a:buSzTx/>
              <a:buFontTx/>
              <a:buNone/>
              <a:tabLst/>
              <a:defRPr/>
            </a:pPr>
            <a:fld id="{677E633D-E132-4B6F-9594-19CA31BC42BA}" type="datetime1">
              <a:rPr kumimoji="0" lang="en-GB" altLang="en-US" sz="1800" b="1" i="0" u="sng" strike="noStrike" kern="1200" cap="none" spc="0" normalizeH="0" baseline="0" noProof="0">
                <a:ln>
                  <a:noFill/>
                </a:ln>
                <a:solidFill>
                  <a:prstClr val="black"/>
                </a:solidFill>
                <a:effectLst/>
                <a:uLnTx/>
                <a:uFillTx/>
                <a:latin typeface="Calibri"/>
                <a:ea typeface="+mn-ea"/>
                <a:cs typeface="Arial" charset="0"/>
              </a:rPr>
              <a:pPr marL="0" marR="0" lvl="0" indent="0" algn="r" defTabSz="685800" rtl="0" eaLnBrk="1" fontAlgn="auto" latinLnBrk="0" hangingPunct="1">
                <a:lnSpc>
                  <a:spcPct val="100000"/>
                </a:lnSpc>
                <a:spcBef>
                  <a:spcPct val="50000"/>
                </a:spcBef>
                <a:spcAft>
                  <a:spcPts val="0"/>
                </a:spcAft>
                <a:buClrTx/>
                <a:buSzTx/>
                <a:buFontTx/>
                <a:buNone/>
                <a:tabLst/>
                <a:defRPr/>
              </a:pPr>
              <a:t>17/07/2018</a:t>
            </a:fld>
            <a:endParaRPr kumimoji="0" lang="en-US" altLang="en-US" sz="1800" b="1" i="0" u="sng"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Text Placeholder 10"/>
          <p:cNvSpPr>
            <a:spLocks noGrp="1"/>
          </p:cNvSpPr>
          <p:nvPr>
            <p:ph type="body" sz="quarter" idx="13"/>
          </p:nvPr>
        </p:nvSpPr>
        <p:spPr>
          <a:xfrm>
            <a:off x="587205" y="1275606"/>
            <a:ext cx="8174432" cy="1079562"/>
          </a:xfrm>
          <a:prstGeom prst="rect">
            <a:avLst/>
          </a:prstGeom>
          <a:noFill/>
          <a:ln>
            <a:noFill/>
          </a:ln>
        </p:spPr>
        <p:style>
          <a:lnRef idx="2">
            <a:schemeClr val="accent2"/>
          </a:lnRef>
          <a:fillRef idx="1">
            <a:schemeClr val="lt1"/>
          </a:fillRef>
          <a:effectRef idx="0">
            <a:schemeClr val="accent2"/>
          </a:effectRef>
          <a:fontRef idx="none"/>
        </p:style>
        <p:txBody>
          <a:bodyPr/>
          <a:lstStyle>
            <a:lvl1pPr marL="0" indent="0" algn="ctr">
              <a:buNone/>
              <a:defRPr baseline="0"/>
            </a:lvl1pPr>
            <a:lvl3pPr>
              <a:defRPr/>
            </a:lvl3pPr>
          </a:lstStyle>
          <a:p>
            <a:pPr lvl="0"/>
            <a:r>
              <a:rPr lang="en-US" smtClean="0"/>
              <a:t>Click to edit Master text styles</a:t>
            </a:r>
          </a:p>
        </p:txBody>
      </p:sp>
      <p:sp>
        <p:nvSpPr>
          <p:cNvPr id="12" name="Text Placeholder 10"/>
          <p:cNvSpPr>
            <a:spLocks noGrp="1"/>
          </p:cNvSpPr>
          <p:nvPr>
            <p:ph type="body" sz="quarter" idx="14"/>
          </p:nvPr>
        </p:nvSpPr>
        <p:spPr>
          <a:xfrm>
            <a:off x="611981" y="2895786"/>
            <a:ext cx="8208912" cy="1242138"/>
          </a:xfrm>
          <a:prstGeom prst="rect">
            <a:avLst/>
          </a:prstGeom>
        </p:spPr>
        <p:style>
          <a:lnRef idx="1">
            <a:schemeClr val="dk1"/>
          </a:lnRef>
          <a:fillRef idx="2">
            <a:schemeClr val="dk1"/>
          </a:fillRef>
          <a:effectRef idx="1">
            <a:schemeClr val="dk1"/>
          </a:effectRef>
          <a:fontRef idx="none"/>
        </p:style>
        <p:txBody>
          <a:bodyPr/>
          <a:lstStyle/>
          <a:p>
            <a:pPr lvl="0"/>
            <a:endParaRPr lang="en-GB" dirty="0"/>
          </a:p>
        </p:txBody>
      </p:sp>
      <p:sp>
        <p:nvSpPr>
          <p:cNvPr id="8" name="Date Placeholder 2"/>
          <p:cNvSpPr>
            <a:spLocks noGrp="1"/>
          </p:cNvSpPr>
          <p:nvPr>
            <p:ph type="dt" sz="half" idx="15"/>
          </p:nvPr>
        </p:nvSpPr>
        <p:spPr/>
        <p:txBody>
          <a:bodyPr/>
          <a:lstStyle>
            <a:lvl1pPr fontAlgn="base">
              <a:spcBef>
                <a:spcPct val="0"/>
              </a:spcBef>
              <a:spcAft>
                <a:spcPct val="0"/>
              </a:spcAft>
              <a:defRPr>
                <a:latin typeface="Comic Sans MS" pitchFamily="66" charset="0"/>
              </a:defRPr>
            </a:lvl1pPr>
          </a:lstStyle>
          <a:p>
            <a:pPr defTabSz="685800">
              <a:defRPr/>
            </a:pPr>
            <a:fld id="{42AF3458-7580-4328-BB89-B0421570D1AD}" type="datetimeFigureOut">
              <a:rPr lang="en-GB" smtClean="0">
                <a:solidFill>
                  <a:srgbClr val="000000"/>
                </a:solidFill>
              </a:rPr>
              <a:pPr defTabSz="685800">
                <a:defRPr/>
              </a:pPr>
              <a:t>17/07/2018</a:t>
            </a:fld>
            <a:endParaRPr lang="en-GB">
              <a:solidFill>
                <a:srgbClr val="000000"/>
              </a:solidFill>
            </a:endParaRPr>
          </a:p>
        </p:txBody>
      </p:sp>
      <p:sp>
        <p:nvSpPr>
          <p:cNvPr id="9" name="Footer Placeholder 3"/>
          <p:cNvSpPr>
            <a:spLocks noGrp="1"/>
          </p:cNvSpPr>
          <p:nvPr>
            <p:ph type="ftr" sz="quarter" idx="16"/>
          </p:nvPr>
        </p:nvSpPr>
        <p:spPr/>
        <p:txBody>
          <a:bodyPr/>
          <a:lstStyle>
            <a:lvl1pPr fontAlgn="base">
              <a:spcBef>
                <a:spcPct val="0"/>
              </a:spcBef>
              <a:spcAft>
                <a:spcPct val="0"/>
              </a:spcAft>
              <a:defRPr>
                <a:latin typeface="Comic Sans MS" pitchFamily="66" charset="0"/>
              </a:defRPr>
            </a:lvl1pPr>
          </a:lstStyle>
          <a:p>
            <a:pPr defTabSz="685800">
              <a:defRPr/>
            </a:pPr>
            <a:endParaRPr lang="en-GB">
              <a:solidFill>
                <a:srgbClr val="000000"/>
              </a:solidFill>
            </a:endParaRPr>
          </a:p>
        </p:txBody>
      </p:sp>
      <p:sp>
        <p:nvSpPr>
          <p:cNvPr id="10" name="Slide Number Placeholder 4"/>
          <p:cNvSpPr>
            <a:spLocks noGrp="1"/>
          </p:cNvSpPr>
          <p:nvPr>
            <p:ph type="sldNum" sz="quarter" idx="17"/>
          </p:nvPr>
        </p:nvSpPr>
        <p:spPr/>
        <p:txBody>
          <a:bodyPr/>
          <a:lstStyle>
            <a:lvl1pPr>
              <a:defRPr smtClean="0">
                <a:latin typeface="Comic Sans MS" panose="030F0702030302020204" pitchFamily="66" charset="0"/>
              </a:defRPr>
            </a:lvl1pPr>
          </a:lstStyle>
          <a:p>
            <a:pPr defTabSz="685800" fontAlgn="base">
              <a:spcBef>
                <a:spcPct val="0"/>
              </a:spcBef>
              <a:spcAft>
                <a:spcPct val="0"/>
              </a:spcAft>
              <a:defRPr/>
            </a:pPr>
            <a:fld id="{E672A9F8-A014-44E5-93C4-7E95C47D9984}" type="slidenum">
              <a:rPr lang="en-GB" altLang="en-US" smtClean="0">
                <a:solidFill>
                  <a:srgbClr val="000000"/>
                </a:solidFill>
              </a:rPr>
              <a:pPr defTabSz="685800"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1445578975"/>
      </p:ext>
    </p:extLst>
  </p:cSld>
  <p:clrMapOvr>
    <a:overrideClrMapping bg1="lt1" tx1="dk1" bg2="lt2" tx2="dk2" accent1="accent1" accent2="accent2" accent3="accent3" accent4="accent4" accent5="accent5" accent6="accent6" hlink="hlink" folHlink="folHlink"/>
  </p:clrMapOvr>
  <p:transition spd="slow"/>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9" y="40482"/>
            <a:ext cx="7240587" cy="41195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200151"/>
            <a:ext cx="4038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200150"/>
            <a:ext cx="4038600" cy="163949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2953942"/>
            <a:ext cx="4038600" cy="16406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911339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CFEE8B4C-FE51-4FE3-AE3F-8219CF59E5C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969858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250DA6A-4BFB-49D5-A509-11E122333B5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4708167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55D99510-58B8-4020-B18C-B75EBAC7A4AD}"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4501849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5D9BB3BD-2380-48DA-A4BF-63945C2FBEA0}"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63207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866" indent="0">
              <a:buNone/>
              <a:defRPr sz="1400"/>
            </a:lvl2pPr>
            <a:lvl3pPr marL="685732" indent="0">
              <a:buNone/>
              <a:defRPr sz="1200"/>
            </a:lvl3pPr>
            <a:lvl4pPr marL="1028598" indent="0">
              <a:buNone/>
              <a:defRPr sz="1100"/>
            </a:lvl4pPr>
            <a:lvl5pPr marL="1371464" indent="0">
              <a:buNone/>
              <a:defRPr sz="1100"/>
            </a:lvl5pPr>
            <a:lvl6pPr marL="1714331" indent="0">
              <a:buNone/>
              <a:defRPr sz="1100"/>
            </a:lvl6pPr>
            <a:lvl7pPr marL="2057195" indent="0">
              <a:buNone/>
              <a:defRPr sz="1100"/>
            </a:lvl7pPr>
            <a:lvl8pPr marL="2400060" indent="0">
              <a:buNone/>
              <a:defRPr sz="1100"/>
            </a:lvl8pPr>
            <a:lvl9pPr marL="2742926" indent="0">
              <a:buNone/>
              <a:defRPr sz="11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EB9D64-526C-4441-B4C5-5A4D456BA57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223DFB12-F196-45F2-9141-8833CD7BB048}"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889698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694F0989-7563-4F0C-ABF2-34AA82DC8A88}"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9532388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32D73903-B273-41B9-B27B-D9094A54B77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930880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E4B0DF3-9F8C-4FF7-9A41-7D879FA49F9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375337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95CBFC3-E34D-442F-8DFC-901BDA88408E}"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3037799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F10ECBF9-6DA1-45B2-87B0-3A947473709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5995367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95DD2C9-DBCF-453F-84D8-89AEF78B50C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9808989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ubtitle 2"/>
          <p:cNvSpPr txBox="1">
            <a:spLocks/>
          </p:cNvSpPr>
          <p:nvPr userDrawn="1"/>
        </p:nvSpPr>
        <p:spPr>
          <a:xfrm>
            <a:off x="2402407" y="741164"/>
            <a:ext cx="3960019" cy="540060"/>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w="11430"/>
                <a:solidFill>
                  <a:srgbClr val="1F497D"/>
                </a:solidFill>
                <a:effectLst/>
                <a:uLnTx/>
                <a:uFillTx/>
                <a:latin typeface="Arial"/>
                <a:ea typeface="+mn-ea"/>
                <a:cs typeface="+mn-cs"/>
              </a:rPr>
              <a:t>Learning Objective</a:t>
            </a: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GB" sz="2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a:ea typeface="+mn-ea"/>
              <a:cs typeface="+mn-cs"/>
            </a:endParaRPr>
          </a:p>
        </p:txBody>
      </p:sp>
      <p:sp>
        <p:nvSpPr>
          <p:cNvPr id="5" name="Subtitle 2"/>
          <p:cNvSpPr txBox="1">
            <a:spLocks/>
          </p:cNvSpPr>
          <p:nvPr userDrawn="1"/>
        </p:nvSpPr>
        <p:spPr>
          <a:xfrm>
            <a:off x="2123728" y="2409732"/>
            <a:ext cx="4456584" cy="432048"/>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a:normAutofit lnSpcReduction="10000"/>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w="11430"/>
                <a:solidFill>
                  <a:srgbClr val="1F497D"/>
                </a:solidFill>
                <a:effectLst>
                  <a:outerShdw blurRad="50800" dist="39000" dir="5460000" algn="tl">
                    <a:srgbClr val="000000">
                      <a:alpha val="38000"/>
                    </a:srgbClr>
                  </a:outerShdw>
                </a:effectLst>
                <a:uLnTx/>
                <a:uFillTx/>
                <a:latin typeface="Arial"/>
                <a:ea typeface="+mn-ea"/>
                <a:cs typeface="+mn-cs"/>
              </a:rPr>
              <a:t>Starter – Do Now</a:t>
            </a: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GB" sz="2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a:ea typeface="+mn-ea"/>
              <a:cs typeface="+mn-cs"/>
            </a:endParaRPr>
          </a:p>
        </p:txBody>
      </p:sp>
      <p:sp>
        <p:nvSpPr>
          <p:cNvPr id="6" name="Text Box 3"/>
          <p:cNvSpPr txBox="1">
            <a:spLocks noChangeArrowheads="1"/>
          </p:cNvSpPr>
          <p:nvPr userDrawn="1"/>
        </p:nvSpPr>
        <p:spPr bwMode="auto">
          <a:xfrm>
            <a:off x="1" y="0"/>
            <a:ext cx="12239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GB" altLang="en-US" sz="1800" b="1" i="0" u="sng" strike="noStrike" kern="1200" cap="none" spc="0" normalizeH="0" baseline="0" noProof="0" dirty="0">
                <a:ln>
                  <a:noFill/>
                </a:ln>
                <a:solidFill>
                  <a:prstClr val="black"/>
                </a:solidFill>
                <a:effectLst/>
                <a:uLnTx/>
                <a:uFillTx/>
                <a:latin typeface="Calibri"/>
                <a:ea typeface="+mn-ea"/>
                <a:cs typeface="Arial" charset="0"/>
              </a:rPr>
              <a:t>C/W</a:t>
            </a:r>
            <a:endParaRPr kumimoji="0" lang="en-US" altLang="en-US" sz="1800" b="1" i="0" u="sng" strike="noStrike" kern="1200" cap="none" spc="0" normalizeH="0" baseline="0" noProof="0" dirty="0">
              <a:ln>
                <a:noFill/>
              </a:ln>
              <a:solidFill>
                <a:prstClr val="black"/>
              </a:solidFill>
              <a:effectLst/>
              <a:uLnTx/>
              <a:uFillTx/>
              <a:latin typeface="Calibri"/>
              <a:ea typeface="+mn-ea"/>
              <a:cs typeface="Arial" charset="0"/>
            </a:endParaRPr>
          </a:p>
        </p:txBody>
      </p:sp>
      <p:sp>
        <p:nvSpPr>
          <p:cNvPr id="7" name="Text Box 4"/>
          <p:cNvSpPr txBox="1">
            <a:spLocks noChangeArrowheads="1"/>
          </p:cNvSpPr>
          <p:nvPr userDrawn="1"/>
        </p:nvSpPr>
        <p:spPr bwMode="auto">
          <a:xfrm>
            <a:off x="6300788" y="0"/>
            <a:ext cx="28432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685800" rtl="0" eaLnBrk="1" fontAlgn="auto" latinLnBrk="0" hangingPunct="1">
              <a:lnSpc>
                <a:spcPct val="100000"/>
              </a:lnSpc>
              <a:spcBef>
                <a:spcPct val="50000"/>
              </a:spcBef>
              <a:spcAft>
                <a:spcPts val="0"/>
              </a:spcAft>
              <a:buClrTx/>
              <a:buSzTx/>
              <a:buFontTx/>
              <a:buNone/>
              <a:tabLst/>
              <a:defRPr/>
            </a:pPr>
            <a:fld id="{677E633D-E132-4B6F-9594-19CA31BC42BA}" type="datetime1">
              <a:rPr kumimoji="0" lang="en-GB" altLang="en-US" sz="1800" b="1" i="0" u="sng" strike="noStrike" kern="1200" cap="none" spc="0" normalizeH="0" baseline="0" noProof="0">
                <a:ln>
                  <a:noFill/>
                </a:ln>
                <a:solidFill>
                  <a:prstClr val="black"/>
                </a:solidFill>
                <a:effectLst/>
                <a:uLnTx/>
                <a:uFillTx/>
                <a:latin typeface="Calibri"/>
                <a:ea typeface="+mn-ea"/>
                <a:cs typeface="Arial" charset="0"/>
              </a:rPr>
              <a:pPr marL="0" marR="0" lvl="0" indent="0" algn="r" defTabSz="685800" rtl="0" eaLnBrk="1" fontAlgn="auto" latinLnBrk="0" hangingPunct="1">
                <a:lnSpc>
                  <a:spcPct val="100000"/>
                </a:lnSpc>
                <a:spcBef>
                  <a:spcPct val="50000"/>
                </a:spcBef>
                <a:spcAft>
                  <a:spcPts val="0"/>
                </a:spcAft>
                <a:buClrTx/>
                <a:buSzTx/>
                <a:buFontTx/>
                <a:buNone/>
                <a:tabLst/>
                <a:defRPr/>
              </a:pPr>
              <a:t>17/07/2018</a:t>
            </a:fld>
            <a:endParaRPr kumimoji="0" lang="en-US" altLang="en-US" sz="1800" b="1" i="0" u="sng"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Text Placeholder 10"/>
          <p:cNvSpPr>
            <a:spLocks noGrp="1"/>
          </p:cNvSpPr>
          <p:nvPr>
            <p:ph type="body" sz="quarter" idx="13"/>
          </p:nvPr>
        </p:nvSpPr>
        <p:spPr>
          <a:xfrm>
            <a:off x="587205" y="1275606"/>
            <a:ext cx="8174432" cy="1079562"/>
          </a:xfrm>
          <a:prstGeom prst="rect">
            <a:avLst/>
          </a:prstGeom>
          <a:noFill/>
          <a:ln>
            <a:noFill/>
          </a:ln>
        </p:spPr>
        <p:style>
          <a:lnRef idx="2">
            <a:schemeClr val="accent2"/>
          </a:lnRef>
          <a:fillRef idx="1">
            <a:schemeClr val="lt1"/>
          </a:fillRef>
          <a:effectRef idx="0">
            <a:schemeClr val="accent2"/>
          </a:effectRef>
          <a:fontRef idx="none"/>
        </p:style>
        <p:txBody>
          <a:bodyPr/>
          <a:lstStyle>
            <a:lvl1pPr marL="0" indent="0" algn="ctr">
              <a:buNone/>
              <a:defRPr baseline="0"/>
            </a:lvl1pPr>
            <a:lvl3pPr>
              <a:defRPr/>
            </a:lvl3pPr>
          </a:lstStyle>
          <a:p>
            <a:pPr lvl="0"/>
            <a:r>
              <a:rPr lang="en-US" smtClean="0"/>
              <a:t>Click to edit Master text styles</a:t>
            </a:r>
          </a:p>
        </p:txBody>
      </p:sp>
      <p:sp>
        <p:nvSpPr>
          <p:cNvPr id="12" name="Text Placeholder 10"/>
          <p:cNvSpPr>
            <a:spLocks noGrp="1"/>
          </p:cNvSpPr>
          <p:nvPr>
            <p:ph type="body" sz="quarter" idx="14"/>
          </p:nvPr>
        </p:nvSpPr>
        <p:spPr>
          <a:xfrm>
            <a:off x="611981" y="2895786"/>
            <a:ext cx="8208912" cy="1242138"/>
          </a:xfrm>
          <a:prstGeom prst="rect">
            <a:avLst/>
          </a:prstGeom>
        </p:spPr>
        <p:style>
          <a:lnRef idx="1">
            <a:schemeClr val="dk1"/>
          </a:lnRef>
          <a:fillRef idx="2">
            <a:schemeClr val="dk1"/>
          </a:fillRef>
          <a:effectRef idx="1">
            <a:schemeClr val="dk1"/>
          </a:effectRef>
          <a:fontRef idx="none"/>
        </p:style>
        <p:txBody>
          <a:bodyPr/>
          <a:lstStyle/>
          <a:p>
            <a:pPr lvl="0"/>
            <a:endParaRPr lang="en-GB" dirty="0"/>
          </a:p>
        </p:txBody>
      </p:sp>
      <p:sp>
        <p:nvSpPr>
          <p:cNvPr id="8" name="Date Placeholder 2"/>
          <p:cNvSpPr>
            <a:spLocks noGrp="1"/>
          </p:cNvSpPr>
          <p:nvPr>
            <p:ph type="dt" sz="half" idx="15"/>
          </p:nvPr>
        </p:nvSpPr>
        <p:spPr/>
        <p:txBody>
          <a:bodyPr/>
          <a:lstStyle>
            <a:lvl1pPr fontAlgn="base">
              <a:spcBef>
                <a:spcPct val="0"/>
              </a:spcBef>
              <a:spcAft>
                <a:spcPct val="0"/>
              </a:spcAft>
              <a:defRPr>
                <a:latin typeface="Comic Sans MS" pitchFamily="66" charset="0"/>
              </a:defRPr>
            </a:lvl1pPr>
          </a:lstStyle>
          <a:p>
            <a:pPr defTabSz="685800">
              <a:defRPr/>
            </a:pPr>
            <a:fld id="{42AF3458-7580-4328-BB89-B0421570D1AD}" type="datetimeFigureOut">
              <a:rPr lang="en-GB" smtClean="0">
                <a:solidFill>
                  <a:srgbClr val="000000"/>
                </a:solidFill>
              </a:rPr>
              <a:pPr defTabSz="685800">
                <a:defRPr/>
              </a:pPr>
              <a:t>17/07/2018</a:t>
            </a:fld>
            <a:endParaRPr lang="en-GB">
              <a:solidFill>
                <a:srgbClr val="000000"/>
              </a:solidFill>
            </a:endParaRPr>
          </a:p>
        </p:txBody>
      </p:sp>
      <p:sp>
        <p:nvSpPr>
          <p:cNvPr id="9" name="Footer Placeholder 3"/>
          <p:cNvSpPr>
            <a:spLocks noGrp="1"/>
          </p:cNvSpPr>
          <p:nvPr>
            <p:ph type="ftr" sz="quarter" idx="16"/>
          </p:nvPr>
        </p:nvSpPr>
        <p:spPr/>
        <p:txBody>
          <a:bodyPr/>
          <a:lstStyle>
            <a:lvl1pPr fontAlgn="base">
              <a:spcBef>
                <a:spcPct val="0"/>
              </a:spcBef>
              <a:spcAft>
                <a:spcPct val="0"/>
              </a:spcAft>
              <a:defRPr>
                <a:latin typeface="Comic Sans MS" pitchFamily="66" charset="0"/>
              </a:defRPr>
            </a:lvl1pPr>
          </a:lstStyle>
          <a:p>
            <a:pPr defTabSz="685800">
              <a:defRPr/>
            </a:pPr>
            <a:endParaRPr lang="en-GB">
              <a:solidFill>
                <a:srgbClr val="000000"/>
              </a:solidFill>
            </a:endParaRPr>
          </a:p>
        </p:txBody>
      </p:sp>
      <p:sp>
        <p:nvSpPr>
          <p:cNvPr id="10" name="Slide Number Placeholder 4"/>
          <p:cNvSpPr>
            <a:spLocks noGrp="1"/>
          </p:cNvSpPr>
          <p:nvPr>
            <p:ph type="sldNum" sz="quarter" idx="17"/>
          </p:nvPr>
        </p:nvSpPr>
        <p:spPr/>
        <p:txBody>
          <a:bodyPr/>
          <a:lstStyle>
            <a:lvl1pPr>
              <a:defRPr smtClean="0">
                <a:latin typeface="Comic Sans MS" panose="030F0702030302020204" pitchFamily="66" charset="0"/>
              </a:defRPr>
            </a:lvl1pPr>
          </a:lstStyle>
          <a:p>
            <a:pPr defTabSz="685800" fontAlgn="base">
              <a:spcBef>
                <a:spcPct val="0"/>
              </a:spcBef>
              <a:spcAft>
                <a:spcPct val="0"/>
              </a:spcAft>
              <a:defRPr/>
            </a:pPr>
            <a:fld id="{E672A9F8-A014-44E5-93C4-7E95C47D9984}" type="slidenum">
              <a:rPr lang="en-GB" altLang="en-US" smtClean="0">
                <a:solidFill>
                  <a:srgbClr val="000000"/>
                </a:solidFill>
              </a:rPr>
              <a:pPr defTabSz="685800"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3233480305"/>
      </p:ext>
    </p:extLst>
  </p:cSld>
  <p:clrMapOvr>
    <a:overrideClrMapping bg1="lt1" tx1="dk1" bg2="lt2" tx2="dk2" accent1="accent1" accent2="accent2" accent3="accent3" accent4="accent4" accent5="accent5" accent6="accent6" hlink="hlink" folHlink="folHlink"/>
  </p:clrMapOvr>
  <p:transition spd="slow"/>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F3695C00-BFCE-4E75-97BE-234908F6AFEB}" type="slidenum">
              <a:rPr lang="en-US" altLang="en-US" smtClean="0"/>
              <a:pPr defTabSz="685800" fontAlgn="base">
                <a:spcBef>
                  <a:spcPct val="0"/>
                </a:spcBef>
                <a:spcAft>
                  <a:spcPct val="0"/>
                </a:spcAft>
                <a:defRPr/>
              </a:pPr>
              <a:t>‹#›</a:t>
            </a:fld>
            <a:endParaRPr lang="en-US" altLang="en-US"/>
          </a:p>
        </p:txBody>
      </p:sp>
    </p:spTree>
    <p:extLst>
      <p:ext uri="{BB962C8B-B14F-4D97-AF65-F5344CB8AC3E}">
        <p14:creationId xmlns:p14="http://schemas.microsoft.com/office/powerpoint/2010/main" val="41223817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A9FB9928-FA68-4FBA-86E4-19E042B4E28D}" type="slidenum">
              <a:rPr lang="en-US" altLang="en-US" smtClean="0"/>
              <a:pPr defTabSz="685800" fontAlgn="base">
                <a:spcBef>
                  <a:spcPct val="0"/>
                </a:spcBef>
                <a:spcAft>
                  <a:spcPct val="0"/>
                </a:spcAft>
                <a:defRPr/>
              </a:pPr>
              <a:t>‹#›</a:t>
            </a:fld>
            <a:endParaRPr lang="en-US" altLang="en-US"/>
          </a:p>
        </p:txBody>
      </p:sp>
    </p:spTree>
    <p:extLst>
      <p:ext uri="{BB962C8B-B14F-4D97-AF65-F5344CB8AC3E}">
        <p14:creationId xmlns:p14="http://schemas.microsoft.com/office/powerpoint/2010/main" val="3402753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E2AE7C-16DD-4EB9-93F0-E6A6EABED2A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69142856-BB28-45A1-BD23-76DD49954ECF}" type="slidenum">
              <a:rPr lang="en-US" altLang="en-US" smtClean="0"/>
              <a:pPr defTabSz="685800" fontAlgn="base">
                <a:spcBef>
                  <a:spcPct val="0"/>
                </a:spcBef>
                <a:spcAft>
                  <a:spcPct val="0"/>
                </a:spcAft>
                <a:defRPr/>
              </a:pPr>
              <a:t>‹#›</a:t>
            </a:fld>
            <a:endParaRPr lang="en-US" altLang="en-US"/>
          </a:p>
        </p:txBody>
      </p:sp>
    </p:spTree>
    <p:extLst>
      <p:ext uri="{BB962C8B-B14F-4D97-AF65-F5344CB8AC3E}">
        <p14:creationId xmlns:p14="http://schemas.microsoft.com/office/powerpoint/2010/main" val="34785218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60A530FB-E624-431D-822A-08682A4F8678}" type="slidenum">
              <a:rPr lang="en-US" altLang="en-US" smtClean="0"/>
              <a:pPr defTabSz="685800" fontAlgn="base">
                <a:spcBef>
                  <a:spcPct val="0"/>
                </a:spcBef>
                <a:spcAft>
                  <a:spcPct val="0"/>
                </a:spcAft>
                <a:defRPr/>
              </a:pPr>
              <a:t>‹#›</a:t>
            </a:fld>
            <a:endParaRPr lang="en-US" altLang="en-US"/>
          </a:p>
        </p:txBody>
      </p:sp>
    </p:spTree>
    <p:extLst>
      <p:ext uri="{BB962C8B-B14F-4D97-AF65-F5344CB8AC3E}">
        <p14:creationId xmlns:p14="http://schemas.microsoft.com/office/powerpoint/2010/main" val="28072801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AB8009D9-65C8-449C-858B-3DAB77964388}" type="slidenum">
              <a:rPr lang="en-US" altLang="en-US" smtClean="0"/>
              <a:pPr defTabSz="685800" fontAlgn="base">
                <a:spcBef>
                  <a:spcPct val="0"/>
                </a:spcBef>
                <a:spcAft>
                  <a:spcPct val="0"/>
                </a:spcAft>
                <a:defRPr/>
              </a:pPr>
              <a:t>‹#›</a:t>
            </a:fld>
            <a:endParaRPr lang="en-US" altLang="en-US"/>
          </a:p>
        </p:txBody>
      </p:sp>
    </p:spTree>
    <p:extLst>
      <p:ext uri="{BB962C8B-B14F-4D97-AF65-F5344CB8AC3E}">
        <p14:creationId xmlns:p14="http://schemas.microsoft.com/office/powerpoint/2010/main" val="108979886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E34BFD2B-0313-4FA8-A031-6DBD11EFA9B1}" type="slidenum">
              <a:rPr lang="en-US" altLang="en-US" smtClean="0"/>
              <a:pPr defTabSz="685800" fontAlgn="base">
                <a:spcBef>
                  <a:spcPct val="0"/>
                </a:spcBef>
                <a:spcAft>
                  <a:spcPct val="0"/>
                </a:spcAft>
                <a:defRPr/>
              </a:pPr>
              <a:t>‹#›</a:t>
            </a:fld>
            <a:endParaRPr lang="en-US" altLang="en-US"/>
          </a:p>
        </p:txBody>
      </p:sp>
    </p:spTree>
    <p:extLst>
      <p:ext uri="{BB962C8B-B14F-4D97-AF65-F5344CB8AC3E}">
        <p14:creationId xmlns:p14="http://schemas.microsoft.com/office/powerpoint/2010/main" val="224346414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2FC7CFDC-CC1D-4E34-96C6-A5F640E0A0E4}" type="slidenum">
              <a:rPr lang="en-US" altLang="en-US" smtClean="0"/>
              <a:pPr defTabSz="685800" fontAlgn="base">
                <a:spcBef>
                  <a:spcPct val="0"/>
                </a:spcBef>
                <a:spcAft>
                  <a:spcPct val="0"/>
                </a:spcAft>
                <a:defRPr/>
              </a:pPr>
              <a:t>‹#›</a:t>
            </a:fld>
            <a:endParaRPr lang="en-US" altLang="en-US"/>
          </a:p>
        </p:txBody>
      </p:sp>
    </p:spTree>
    <p:extLst>
      <p:ext uri="{BB962C8B-B14F-4D97-AF65-F5344CB8AC3E}">
        <p14:creationId xmlns:p14="http://schemas.microsoft.com/office/powerpoint/2010/main" val="231662236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66E8FA7A-4DC8-48B5-9DC8-3160129D685C}" type="slidenum">
              <a:rPr lang="en-US" altLang="en-US" smtClean="0"/>
              <a:pPr defTabSz="685800" fontAlgn="base">
                <a:spcBef>
                  <a:spcPct val="0"/>
                </a:spcBef>
                <a:spcAft>
                  <a:spcPct val="0"/>
                </a:spcAft>
                <a:defRPr/>
              </a:pPr>
              <a:t>‹#›</a:t>
            </a:fld>
            <a:endParaRPr lang="en-US" altLang="en-US"/>
          </a:p>
        </p:txBody>
      </p:sp>
    </p:spTree>
    <p:extLst>
      <p:ext uri="{BB962C8B-B14F-4D97-AF65-F5344CB8AC3E}">
        <p14:creationId xmlns:p14="http://schemas.microsoft.com/office/powerpoint/2010/main" val="129856595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469E3809-A672-48B2-AC46-4F5021D4AB0B}" type="slidenum">
              <a:rPr lang="en-US" altLang="en-US" smtClean="0"/>
              <a:pPr defTabSz="685800" fontAlgn="base">
                <a:spcBef>
                  <a:spcPct val="0"/>
                </a:spcBef>
                <a:spcAft>
                  <a:spcPct val="0"/>
                </a:spcAft>
                <a:defRPr/>
              </a:pPr>
              <a:t>‹#›</a:t>
            </a:fld>
            <a:endParaRPr lang="en-US" altLang="en-US"/>
          </a:p>
        </p:txBody>
      </p:sp>
    </p:spTree>
    <p:extLst>
      <p:ext uri="{BB962C8B-B14F-4D97-AF65-F5344CB8AC3E}">
        <p14:creationId xmlns:p14="http://schemas.microsoft.com/office/powerpoint/2010/main" val="3229341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9715F9A1-F1E9-435A-80EE-31E55AB5F4F1}" type="slidenum">
              <a:rPr lang="en-US" altLang="en-US" smtClean="0"/>
              <a:pPr defTabSz="685800" fontAlgn="base">
                <a:spcBef>
                  <a:spcPct val="0"/>
                </a:spcBef>
                <a:spcAft>
                  <a:spcPct val="0"/>
                </a:spcAft>
                <a:defRPr/>
              </a:pPr>
              <a:t>‹#›</a:t>
            </a:fld>
            <a:endParaRPr lang="en-US" altLang="en-US"/>
          </a:p>
        </p:txBody>
      </p:sp>
    </p:spTree>
    <p:extLst>
      <p:ext uri="{BB962C8B-B14F-4D97-AF65-F5344CB8AC3E}">
        <p14:creationId xmlns:p14="http://schemas.microsoft.com/office/powerpoint/2010/main" val="184441149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674D7DF1-37AF-4047-8471-4D1E29D4143C}" type="slidenum">
              <a:rPr lang="en-US" altLang="en-US" smtClean="0"/>
              <a:pPr defTabSz="685800" fontAlgn="base">
                <a:spcBef>
                  <a:spcPct val="0"/>
                </a:spcBef>
                <a:spcAft>
                  <a:spcPct val="0"/>
                </a:spcAft>
                <a:defRPr/>
              </a:pPr>
              <a:t>‹#›</a:t>
            </a:fld>
            <a:endParaRPr lang="en-US" altLang="en-US"/>
          </a:p>
        </p:txBody>
      </p:sp>
    </p:spTree>
    <p:extLst>
      <p:ext uri="{BB962C8B-B14F-4D97-AF65-F5344CB8AC3E}">
        <p14:creationId xmlns:p14="http://schemas.microsoft.com/office/powerpoint/2010/main" val="37535754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9" y="40482"/>
            <a:ext cx="7240587" cy="41195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200151"/>
            <a:ext cx="4038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200150"/>
            <a:ext cx="4038600" cy="163949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2953942"/>
            <a:ext cx="4038600" cy="16406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04833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4F5AA8B-D5F4-4D55-8CF0-48BE451B026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CFEE8B4C-FE51-4FE3-AE3F-8219CF59E5C1}"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2832387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250DA6A-4BFB-49D5-A509-11E122333B53}"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1615488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55D99510-58B8-4020-B18C-B75EBAC7A4AD}"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0724317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5D9BB3BD-2380-48DA-A4BF-63945C2FBEA0}"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1581959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223DFB12-F196-45F2-9141-8833CD7BB048}"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2221828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694F0989-7563-4F0C-ABF2-34AA82DC8A88}"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3232602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32D73903-B273-41B9-B27B-D9094A54B77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9792393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E4B0DF3-9F8C-4FF7-9A41-7D879FA49F9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7463345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95CBFC3-E34D-442F-8DFC-901BDA88408E}"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9326226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F10ECBF9-6DA1-45B2-87B0-3A9474737099}"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87202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834F09A-4EEA-409D-9EB5-49A8E5225F6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895DD2C9-DBCF-453F-84D8-89AEF78B50C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419481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ubtitle 2"/>
          <p:cNvSpPr txBox="1">
            <a:spLocks/>
          </p:cNvSpPr>
          <p:nvPr userDrawn="1"/>
        </p:nvSpPr>
        <p:spPr>
          <a:xfrm>
            <a:off x="2402407" y="741164"/>
            <a:ext cx="3960019" cy="540060"/>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w="11430"/>
                <a:solidFill>
                  <a:srgbClr val="1F497D"/>
                </a:solidFill>
                <a:effectLst/>
                <a:uLnTx/>
                <a:uFillTx/>
                <a:latin typeface="Arial"/>
                <a:ea typeface="+mn-ea"/>
                <a:cs typeface="+mn-cs"/>
              </a:rPr>
              <a:t>Learning Objective</a:t>
            </a: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GB" sz="2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a:ea typeface="+mn-ea"/>
              <a:cs typeface="+mn-cs"/>
            </a:endParaRPr>
          </a:p>
        </p:txBody>
      </p:sp>
      <p:sp>
        <p:nvSpPr>
          <p:cNvPr id="5" name="Subtitle 2"/>
          <p:cNvSpPr txBox="1">
            <a:spLocks/>
          </p:cNvSpPr>
          <p:nvPr userDrawn="1"/>
        </p:nvSpPr>
        <p:spPr>
          <a:xfrm>
            <a:off x="2123728" y="2409732"/>
            <a:ext cx="4456584" cy="432048"/>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a:normAutofit lnSpcReduction="10000"/>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w="11430"/>
                <a:solidFill>
                  <a:srgbClr val="1F497D"/>
                </a:solidFill>
                <a:effectLst>
                  <a:outerShdw blurRad="50800" dist="39000" dir="5460000" algn="tl">
                    <a:srgbClr val="000000">
                      <a:alpha val="38000"/>
                    </a:srgbClr>
                  </a:outerShdw>
                </a:effectLst>
                <a:uLnTx/>
                <a:uFillTx/>
                <a:latin typeface="Arial"/>
                <a:ea typeface="+mn-ea"/>
                <a:cs typeface="+mn-cs"/>
              </a:rPr>
              <a:t>Starter – Do Now</a:t>
            </a:r>
          </a:p>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GB" sz="2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a:ea typeface="+mn-ea"/>
              <a:cs typeface="+mn-cs"/>
            </a:endParaRPr>
          </a:p>
        </p:txBody>
      </p:sp>
      <p:sp>
        <p:nvSpPr>
          <p:cNvPr id="6" name="Text Box 3"/>
          <p:cNvSpPr txBox="1">
            <a:spLocks noChangeArrowheads="1"/>
          </p:cNvSpPr>
          <p:nvPr userDrawn="1"/>
        </p:nvSpPr>
        <p:spPr bwMode="auto">
          <a:xfrm>
            <a:off x="1" y="0"/>
            <a:ext cx="12239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GB" altLang="en-US" sz="1800" b="1" i="0" u="sng" strike="noStrike" kern="1200" cap="none" spc="0" normalizeH="0" baseline="0" noProof="0" dirty="0">
                <a:ln>
                  <a:noFill/>
                </a:ln>
                <a:solidFill>
                  <a:prstClr val="black"/>
                </a:solidFill>
                <a:effectLst/>
                <a:uLnTx/>
                <a:uFillTx/>
                <a:latin typeface="Calibri"/>
                <a:ea typeface="+mn-ea"/>
                <a:cs typeface="Arial" charset="0"/>
              </a:rPr>
              <a:t>C/W</a:t>
            </a:r>
            <a:endParaRPr kumimoji="0" lang="en-US" altLang="en-US" sz="1800" b="1" i="0" u="sng" strike="noStrike" kern="1200" cap="none" spc="0" normalizeH="0" baseline="0" noProof="0" dirty="0">
              <a:ln>
                <a:noFill/>
              </a:ln>
              <a:solidFill>
                <a:prstClr val="black"/>
              </a:solidFill>
              <a:effectLst/>
              <a:uLnTx/>
              <a:uFillTx/>
              <a:latin typeface="Calibri"/>
              <a:ea typeface="+mn-ea"/>
              <a:cs typeface="Arial" charset="0"/>
            </a:endParaRPr>
          </a:p>
        </p:txBody>
      </p:sp>
      <p:sp>
        <p:nvSpPr>
          <p:cNvPr id="7" name="Text Box 4"/>
          <p:cNvSpPr txBox="1">
            <a:spLocks noChangeArrowheads="1"/>
          </p:cNvSpPr>
          <p:nvPr userDrawn="1"/>
        </p:nvSpPr>
        <p:spPr bwMode="auto">
          <a:xfrm>
            <a:off x="6300788" y="0"/>
            <a:ext cx="28432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685800" rtl="0" eaLnBrk="1" fontAlgn="auto" latinLnBrk="0" hangingPunct="1">
              <a:lnSpc>
                <a:spcPct val="100000"/>
              </a:lnSpc>
              <a:spcBef>
                <a:spcPct val="50000"/>
              </a:spcBef>
              <a:spcAft>
                <a:spcPts val="0"/>
              </a:spcAft>
              <a:buClrTx/>
              <a:buSzTx/>
              <a:buFontTx/>
              <a:buNone/>
              <a:tabLst/>
              <a:defRPr/>
            </a:pPr>
            <a:fld id="{677E633D-E132-4B6F-9594-19CA31BC42BA}" type="datetime1">
              <a:rPr kumimoji="0" lang="en-GB" altLang="en-US" sz="1800" b="1" i="0" u="sng" strike="noStrike" kern="1200" cap="none" spc="0" normalizeH="0" baseline="0" noProof="0">
                <a:ln>
                  <a:noFill/>
                </a:ln>
                <a:solidFill>
                  <a:prstClr val="black"/>
                </a:solidFill>
                <a:effectLst/>
                <a:uLnTx/>
                <a:uFillTx/>
                <a:latin typeface="Calibri"/>
                <a:ea typeface="+mn-ea"/>
                <a:cs typeface="Arial" charset="0"/>
              </a:rPr>
              <a:pPr marL="0" marR="0" lvl="0" indent="0" algn="r" defTabSz="685800" rtl="0" eaLnBrk="1" fontAlgn="auto" latinLnBrk="0" hangingPunct="1">
                <a:lnSpc>
                  <a:spcPct val="100000"/>
                </a:lnSpc>
                <a:spcBef>
                  <a:spcPct val="50000"/>
                </a:spcBef>
                <a:spcAft>
                  <a:spcPts val="0"/>
                </a:spcAft>
                <a:buClrTx/>
                <a:buSzTx/>
                <a:buFontTx/>
                <a:buNone/>
                <a:tabLst/>
                <a:defRPr/>
              </a:pPr>
              <a:t>17/07/2018</a:t>
            </a:fld>
            <a:endParaRPr kumimoji="0" lang="en-US" altLang="en-US" sz="1800" b="1" i="0" u="sng"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Text Placeholder 10"/>
          <p:cNvSpPr>
            <a:spLocks noGrp="1"/>
          </p:cNvSpPr>
          <p:nvPr>
            <p:ph type="body" sz="quarter" idx="13"/>
          </p:nvPr>
        </p:nvSpPr>
        <p:spPr>
          <a:xfrm>
            <a:off x="587205" y="1275606"/>
            <a:ext cx="8174432" cy="1079562"/>
          </a:xfrm>
          <a:prstGeom prst="rect">
            <a:avLst/>
          </a:prstGeom>
          <a:noFill/>
          <a:ln>
            <a:noFill/>
          </a:ln>
        </p:spPr>
        <p:style>
          <a:lnRef idx="2">
            <a:schemeClr val="accent2"/>
          </a:lnRef>
          <a:fillRef idx="1">
            <a:schemeClr val="lt1"/>
          </a:fillRef>
          <a:effectRef idx="0">
            <a:schemeClr val="accent2"/>
          </a:effectRef>
          <a:fontRef idx="none"/>
        </p:style>
        <p:txBody>
          <a:bodyPr/>
          <a:lstStyle>
            <a:lvl1pPr marL="0" indent="0" algn="ctr">
              <a:buNone/>
              <a:defRPr baseline="0"/>
            </a:lvl1pPr>
            <a:lvl3pPr>
              <a:defRPr/>
            </a:lvl3pPr>
          </a:lstStyle>
          <a:p>
            <a:pPr lvl="0"/>
            <a:r>
              <a:rPr lang="en-US" smtClean="0"/>
              <a:t>Click to edit Master text styles</a:t>
            </a:r>
          </a:p>
        </p:txBody>
      </p:sp>
      <p:sp>
        <p:nvSpPr>
          <p:cNvPr id="12" name="Text Placeholder 10"/>
          <p:cNvSpPr>
            <a:spLocks noGrp="1"/>
          </p:cNvSpPr>
          <p:nvPr>
            <p:ph type="body" sz="quarter" idx="14"/>
          </p:nvPr>
        </p:nvSpPr>
        <p:spPr>
          <a:xfrm>
            <a:off x="611981" y="2895786"/>
            <a:ext cx="8208912" cy="1242138"/>
          </a:xfrm>
          <a:prstGeom prst="rect">
            <a:avLst/>
          </a:prstGeom>
        </p:spPr>
        <p:style>
          <a:lnRef idx="1">
            <a:schemeClr val="dk1"/>
          </a:lnRef>
          <a:fillRef idx="2">
            <a:schemeClr val="dk1"/>
          </a:fillRef>
          <a:effectRef idx="1">
            <a:schemeClr val="dk1"/>
          </a:effectRef>
          <a:fontRef idx="none"/>
        </p:style>
        <p:txBody>
          <a:bodyPr/>
          <a:lstStyle/>
          <a:p>
            <a:pPr lvl="0"/>
            <a:endParaRPr lang="en-GB" dirty="0"/>
          </a:p>
        </p:txBody>
      </p:sp>
      <p:sp>
        <p:nvSpPr>
          <p:cNvPr id="8" name="Date Placeholder 2"/>
          <p:cNvSpPr>
            <a:spLocks noGrp="1"/>
          </p:cNvSpPr>
          <p:nvPr>
            <p:ph type="dt" sz="half" idx="15"/>
          </p:nvPr>
        </p:nvSpPr>
        <p:spPr/>
        <p:txBody>
          <a:bodyPr/>
          <a:lstStyle>
            <a:lvl1pPr fontAlgn="base">
              <a:spcBef>
                <a:spcPct val="0"/>
              </a:spcBef>
              <a:spcAft>
                <a:spcPct val="0"/>
              </a:spcAft>
              <a:defRPr>
                <a:latin typeface="Comic Sans MS" pitchFamily="66" charset="0"/>
              </a:defRPr>
            </a:lvl1pPr>
          </a:lstStyle>
          <a:p>
            <a:pPr defTabSz="685800">
              <a:defRPr/>
            </a:pPr>
            <a:fld id="{42AF3458-7580-4328-BB89-B0421570D1AD}" type="datetimeFigureOut">
              <a:rPr lang="en-GB" smtClean="0">
                <a:solidFill>
                  <a:srgbClr val="000000"/>
                </a:solidFill>
              </a:rPr>
              <a:pPr defTabSz="685800">
                <a:defRPr/>
              </a:pPr>
              <a:t>17/07/2018</a:t>
            </a:fld>
            <a:endParaRPr lang="en-GB">
              <a:solidFill>
                <a:srgbClr val="000000"/>
              </a:solidFill>
            </a:endParaRPr>
          </a:p>
        </p:txBody>
      </p:sp>
      <p:sp>
        <p:nvSpPr>
          <p:cNvPr id="9" name="Footer Placeholder 3"/>
          <p:cNvSpPr>
            <a:spLocks noGrp="1"/>
          </p:cNvSpPr>
          <p:nvPr>
            <p:ph type="ftr" sz="quarter" idx="16"/>
          </p:nvPr>
        </p:nvSpPr>
        <p:spPr/>
        <p:txBody>
          <a:bodyPr/>
          <a:lstStyle>
            <a:lvl1pPr fontAlgn="base">
              <a:spcBef>
                <a:spcPct val="0"/>
              </a:spcBef>
              <a:spcAft>
                <a:spcPct val="0"/>
              </a:spcAft>
              <a:defRPr>
                <a:latin typeface="Comic Sans MS" pitchFamily="66" charset="0"/>
              </a:defRPr>
            </a:lvl1pPr>
          </a:lstStyle>
          <a:p>
            <a:pPr defTabSz="685800">
              <a:defRPr/>
            </a:pPr>
            <a:endParaRPr lang="en-GB">
              <a:solidFill>
                <a:srgbClr val="000000"/>
              </a:solidFill>
            </a:endParaRPr>
          </a:p>
        </p:txBody>
      </p:sp>
      <p:sp>
        <p:nvSpPr>
          <p:cNvPr id="10" name="Slide Number Placeholder 4"/>
          <p:cNvSpPr>
            <a:spLocks noGrp="1"/>
          </p:cNvSpPr>
          <p:nvPr>
            <p:ph type="sldNum" sz="quarter" idx="17"/>
          </p:nvPr>
        </p:nvSpPr>
        <p:spPr/>
        <p:txBody>
          <a:bodyPr/>
          <a:lstStyle>
            <a:lvl1pPr>
              <a:defRPr smtClean="0">
                <a:latin typeface="Comic Sans MS" panose="030F0702030302020204" pitchFamily="66" charset="0"/>
              </a:defRPr>
            </a:lvl1pPr>
          </a:lstStyle>
          <a:p>
            <a:pPr defTabSz="685800" fontAlgn="base">
              <a:spcBef>
                <a:spcPct val="0"/>
              </a:spcBef>
              <a:spcAft>
                <a:spcPct val="0"/>
              </a:spcAft>
              <a:defRPr/>
            </a:pPr>
            <a:fld id="{E672A9F8-A014-44E5-93C4-7E95C47D9984}" type="slidenum">
              <a:rPr lang="en-GB" altLang="en-US" smtClean="0">
                <a:solidFill>
                  <a:srgbClr val="000000"/>
                </a:solidFill>
              </a:rPr>
              <a:pPr defTabSz="685800"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272566155"/>
      </p:ext>
    </p:extLst>
  </p:cSld>
  <p:clrMapOvr>
    <a:overrideClrMapping bg1="lt1" tx1="dk1" bg2="lt2" tx2="dk2" accent1="accent1" accent2="accent2" accent3="accent3" accent4="accent4" accent5="accent5" accent6="accent6" hlink="hlink" folHlink="folHlink"/>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B3DF392-EE9C-4177-BBB0-745E40BE7E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9F884F-49DE-421A-9B0A-76AE349E3F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1F915E-BB49-443D-8E65-6D48DBFF4B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6A7C12-098A-46E6-BB2A-BE14A48C351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C297FA-AB37-4676-AEC6-3318863037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66" indent="0">
              <a:buNone/>
              <a:defRPr sz="1400">
                <a:solidFill>
                  <a:schemeClr val="tx1">
                    <a:tint val="75000"/>
                  </a:schemeClr>
                </a:solidFill>
              </a:defRPr>
            </a:lvl2pPr>
            <a:lvl3pPr marL="685732" indent="0">
              <a:buNone/>
              <a:defRPr sz="1200">
                <a:solidFill>
                  <a:schemeClr val="tx1">
                    <a:tint val="75000"/>
                  </a:schemeClr>
                </a:solidFill>
              </a:defRPr>
            </a:lvl3pPr>
            <a:lvl4pPr marL="1028598" indent="0">
              <a:buNone/>
              <a:defRPr sz="1100">
                <a:solidFill>
                  <a:schemeClr val="tx1">
                    <a:tint val="75000"/>
                  </a:schemeClr>
                </a:solidFill>
              </a:defRPr>
            </a:lvl4pPr>
            <a:lvl5pPr marL="1371464" indent="0">
              <a:buNone/>
              <a:defRPr sz="1100">
                <a:solidFill>
                  <a:schemeClr val="tx1">
                    <a:tint val="75000"/>
                  </a:schemeClr>
                </a:solidFill>
              </a:defRPr>
            </a:lvl5pPr>
            <a:lvl6pPr marL="1714331" indent="0">
              <a:buNone/>
              <a:defRPr sz="1100">
                <a:solidFill>
                  <a:schemeClr val="tx1">
                    <a:tint val="75000"/>
                  </a:schemeClr>
                </a:solidFill>
              </a:defRPr>
            </a:lvl6pPr>
            <a:lvl7pPr marL="2057195" indent="0">
              <a:buNone/>
              <a:defRPr sz="1100">
                <a:solidFill>
                  <a:schemeClr val="tx1">
                    <a:tint val="75000"/>
                  </a:schemeClr>
                </a:solidFill>
              </a:defRPr>
            </a:lvl7pPr>
            <a:lvl8pPr marL="2400060" indent="0">
              <a:buNone/>
              <a:defRPr sz="1100">
                <a:solidFill>
                  <a:schemeClr val="tx1">
                    <a:tint val="75000"/>
                  </a:schemeClr>
                </a:solidFill>
              </a:defRPr>
            </a:lvl8pPr>
            <a:lvl9pPr marL="2742926"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66" indent="0">
              <a:buNone/>
              <a:defRPr sz="1400">
                <a:solidFill>
                  <a:schemeClr val="tx1">
                    <a:tint val="75000"/>
                  </a:schemeClr>
                </a:solidFill>
              </a:defRPr>
            </a:lvl2pPr>
            <a:lvl3pPr marL="685732" indent="0">
              <a:buNone/>
              <a:defRPr sz="1200">
                <a:solidFill>
                  <a:schemeClr val="tx1">
                    <a:tint val="75000"/>
                  </a:schemeClr>
                </a:solidFill>
              </a:defRPr>
            </a:lvl3pPr>
            <a:lvl4pPr marL="1028598" indent="0">
              <a:buNone/>
              <a:defRPr sz="1100">
                <a:solidFill>
                  <a:schemeClr val="tx1">
                    <a:tint val="75000"/>
                  </a:schemeClr>
                </a:solidFill>
              </a:defRPr>
            </a:lvl4pPr>
            <a:lvl5pPr marL="1371464" indent="0">
              <a:buNone/>
              <a:defRPr sz="1100">
                <a:solidFill>
                  <a:schemeClr val="tx1">
                    <a:tint val="75000"/>
                  </a:schemeClr>
                </a:solidFill>
              </a:defRPr>
            </a:lvl5pPr>
            <a:lvl6pPr marL="1714331" indent="0">
              <a:buNone/>
              <a:defRPr sz="1100">
                <a:solidFill>
                  <a:schemeClr val="tx1">
                    <a:tint val="75000"/>
                  </a:schemeClr>
                </a:solidFill>
              </a:defRPr>
            </a:lvl6pPr>
            <a:lvl7pPr marL="2057195" indent="0">
              <a:buNone/>
              <a:defRPr sz="1100">
                <a:solidFill>
                  <a:schemeClr val="tx1">
                    <a:tint val="75000"/>
                  </a:schemeClr>
                </a:solidFill>
              </a:defRPr>
            </a:lvl7pPr>
            <a:lvl8pPr marL="2400060" indent="0">
              <a:buNone/>
              <a:defRPr sz="1100">
                <a:solidFill>
                  <a:schemeClr val="tx1">
                    <a:tint val="75000"/>
                  </a:schemeClr>
                </a:solidFill>
              </a:defRPr>
            </a:lvl8pPr>
            <a:lvl9pPr marL="2742926"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smtClean="0"/>
              <a:pPr/>
              <a:t>17/07/2018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866" indent="0" algn="ctr">
              <a:buNone/>
              <a:defRPr/>
            </a:lvl2pPr>
            <a:lvl3pPr marL="685732" indent="0" algn="ctr">
              <a:buNone/>
              <a:defRPr/>
            </a:lvl3pPr>
            <a:lvl4pPr marL="1028598" indent="0" algn="ctr">
              <a:buNone/>
              <a:defRPr/>
            </a:lvl4pPr>
            <a:lvl5pPr marL="1371464" indent="0" algn="ctr">
              <a:buNone/>
              <a:defRPr/>
            </a:lvl5pPr>
            <a:lvl6pPr marL="1714331" indent="0" algn="ctr">
              <a:buNone/>
              <a:defRPr/>
            </a:lvl6pPr>
            <a:lvl7pPr marL="2057195" indent="0" algn="ctr">
              <a:buNone/>
              <a:defRPr/>
            </a:lvl7pPr>
            <a:lvl8pPr marL="2400060" indent="0" algn="ctr">
              <a:buNone/>
              <a:defRPr/>
            </a:lvl8pPr>
            <a:lvl9pPr marL="2742926"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764065474"/>
      </p:ext>
    </p:extLst>
  </p:cSld>
  <p:clrMapOvr>
    <a:masterClrMapping/>
  </p:clrMapOvr>
  <p:transition>
    <p:sndAc>
      <p:stSnd>
        <p:snd r:embed="rId1" name="click.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8" y="1383620"/>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59998616"/>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866" indent="0">
              <a:buNone/>
              <a:defRPr sz="1400"/>
            </a:lvl2pPr>
            <a:lvl3pPr marL="685732" indent="0">
              <a:buNone/>
              <a:defRPr sz="1200"/>
            </a:lvl3pPr>
            <a:lvl4pPr marL="1028598" indent="0">
              <a:buNone/>
              <a:defRPr sz="1100"/>
            </a:lvl4pPr>
            <a:lvl5pPr marL="1371464" indent="0">
              <a:buNone/>
              <a:defRPr sz="1100"/>
            </a:lvl5pPr>
            <a:lvl6pPr marL="1714331" indent="0">
              <a:buNone/>
              <a:defRPr sz="1100"/>
            </a:lvl6pPr>
            <a:lvl7pPr marL="2057195" indent="0">
              <a:buNone/>
              <a:defRPr sz="1100"/>
            </a:lvl7pPr>
            <a:lvl8pPr marL="2400060" indent="0">
              <a:buNone/>
              <a:defRPr sz="1100"/>
            </a:lvl8pPr>
            <a:lvl9pPr marL="2742926" indent="0">
              <a:buNone/>
              <a:defRPr sz="1100"/>
            </a:lvl9pPr>
          </a:lstStyle>
          <a:p>
            <a:pPr lvl="0"/>
            <a:r>
              <a:rPr lang="en-US" dirty="0"/>
              <a:t>Click to edit Master text styles</a:t>
            </a:r>
          </a:p>
        </p:txBody>
      </p:sp>
    </p:spTree>
    <p:extLst>
      <p:ext uri="{BB962C8B-B14F-4D97-AF65-F5344CB8AC3E}">
        <p14:creationId xmlns:p14="http://schemas.microsoft.com/office/powerpoint/2010/main" val="3133298666"/>
      </p:ext>
    </p:extLst>
  </p:cSld>
  <p:clrMapOvr>
    <a:masterClrMapping/>
  </p:clrMapOvr>
  <p:transition>
    <p:sndAc>
      <p:stSnd>
        <p:snd r:embed="rId1" name="click.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21" y="1385102"/>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2"/>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22616543"/>
      </p:ext>
    </p:extLst>
  </p:cSld>
  <p:clrMapOvr>
    <a:masterClrMapping/>
  </p:clrMapOvr>
  <p:transition>
    <p:sndAc>
      <p:stSnd>
        <p:snd r:embed="rId1" name="click.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9"/>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37" y="1389850"/>
            <a:ext cx="4041775" cy="479822"/>
          </a:xfrm>
          <a:prstGeom prst="rect">
            <a:avLst/>
          </a:prstGeo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37" y="1923679"/>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0387134"/>
      </p:ext>
    </p:extLst>
  </p:cSld>
  <p:clrMapOvr>
    <a:masterClrMapping/>
  </p:clrMapOvr>
  <p:transition>
    <p:sndAc>
      <p:stSnd>
        <p:snd r:embed="rId1" name="click.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689413292"/>
      </p:ext>
    </p:extLst>
  </p:cSld>
  <p:clrMapOvr>
    <a:masterClrMapping/>
  </p:clrMapOvr>
  <p:transition>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smtClean="0"/>
              <a:pPr/>
              <a:t>17/07/2018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017139"/>
      </p:ext>
    </p:extLst>
  </p:cSld>
  <p:clrMapOvr>
    <a:masterClrMapping/>
  </p:clrMapOvr>
  <p:transition>
    <p:sndAc>
      <p:stSnd>
        <p:snd r:embed="rId1" name="click.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2" y="1437625"/>
            <a:ext cx="3008313" cy="3156998"/>
          </a:xfrm>
          <a:prstGeom prst="rect">
            <a:avLst/>
          </a:prstGeo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83709455"/>
      </p:ext>
    </p:extLst>
  </p:cSld>
  <p:clrMapOvr>
    <a:masterClrMapping/>
  </p:clrMapOvr>
  <p:transition>
    <p:sndAc>
      <p:stSnd>
        <p:snd r:embed="rId1" name="click.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73782"/>
            <a:ext cx="5486400" cy="3086100"/>
          </a:xfrm>
          <a:prstGeom prst="rect">
            <a:avLst/>
          </a:prstGeom>
        </p:spPr>
        <p:txBody>
          <a:bodyPr rtlCol="0">
            <a:normAutofit/>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pPr lvl="0"/>
            <a:endParaRPr lang="en-GB" noProof="0"/>
          </a:p>
        </p:txBody>
      </p:sp>
      <p:sp>
        <p:nvSpPr>
          <p:cNvPr id="2" name="Title 1"/>
          <p:cNvSpPr>
            <a:spLocks noGrp="1"/>
          </p:cNvSpPr>
          <p:nvPr>
            <p:ph type="title"/>
          </p:nvPr>
        </p:nvSpPr>
        <p:spPr>
          <a:xfrm>
            <a:off x="1792288" y="3818296"/>
            <a:ext cx="5486400" cy="373634"/>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dirty="0"/>
              <a:t>Click to edit Master text styles</a:t>
            </a:r>
          </a:p>
        </p:txBody>
      </p:sp>
    </p:spTree>
    <p:extLst>
      <p:ext uri="{BB962C8B-B14F-4D97-AF65-F5344CB8AC3E}">
        <p14:creationId xmlns:p14="http://schemas.microsoft.com/office/powerpoint/2010/main" val="62857963"/>
      </p:ext>
    </p:extLst>
  </p:cSld>
  <p:clrMapOvr>
    <a:masterClrMapping/>
  </p:clrMapOvr>
  <p:transition>
    <p:sndAc>
      <p:stSnd>
        <p:snd r:embed="rId1" name="click.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8" y="1275608"/>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8649392"/>
      </p:ext>
    </p:extLst>
  </p:cSld>
  <p:clrMapOvr>
    <a:masterClrMapping/>
  </p:clrMapOvr>
  <p:transition>
    <p:sndAc>
      <p:stSnd>
        <p:snd r:embed="rId1" name="click.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2"/>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2"/>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72280268"/>
      </p:ext>
    </p:extLst>
  </p:cSld>
  <p:clrMapOvr>
    <a:masterClrMapping/>
  </p:clrMapOvr>
  <p:transition>
    <p:sndAc>
      <p:stSnd>
        <p:snd r:embed="rId1" name="click.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8" y="1350002"/>
            <a:ext cx="8207375" cy="3232863"/>
          </a:xfrm>
          <a:prstGeom prst="rect">
            <a:avLst/>
          </a:prstGeom>
        </p:spPr>
        <p:txBody>
          <a:bodyPr rtlCol="0">
            <a:normAutofit/>
          </a:bodyPr>
          <a:lstStyle/>
          <a:p>
            <a:pPr lvl="0"/>
            <a:endParaRPr lang="en-GB" noProof="0" dirty="0"/>
          </a:p>
        </p:txBody>
      </p:sp>
    </p:spTree>
    <p:extLst>
      <p:ext uri="{BB962C8B-B14F-4D97-AF65-F5344CB8AC3E}">
        <p14:creationId xmlns:p14="http://schemas.microsoft.com/office/powerpoint/2010/main" val="2585086777"/>
      </p:ext>
    </p:extLst>
  </p:cSld>
  <p:clrMapOvr>
    <a:masterClrMapping/>
  </p:clrMapOvr>
  <p:transition>
    <p:sndAc>
      <p:stSnd>
        <p:snd r:embed="rId1" name="click.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8" y="1383620"/>
            <a:ext cx="8207375" cy="3178857"/>
          </a:xfrm>
          <a:prstGeom prst="rect">
            <a:avLst/>
          </a:prstGeom>
        </p:spPr>
        <p:txBody>
          <a:bodyPr/>
          <a:lstStyle>
            <a:lvl1pPr marL="0" indent="0">
              <a:buFontTx/>
              <a:buNone/>
              <a:defRPr>
                <a:solidFill>
                  <a:srgbClr val="D16B31"/>
                </a:solidFill>
              </a:defRPr>
            </a:lvl1pPr>
            <a:lvl2pPr marL="342866" indent="0">
              <a:buFontTx/>
              <a:buNone/>
              <a:defRPr>
                <a:solidFill>
                  <a:srgbClr val="D16B31"/>
                </a:solidFill>
                <a:latin typeface="Arial" panose="020B0604020202020204" pitchFamily="34" charset="0"/>
                <a:cs typeface="Arial" panose="020B0604020202020204" pitchFamily="34" charset="0"/>
              </a:defRPr>
            </a:lvl2pPr>
            <a:lvl3pPr marL="685732" indent="0">
              <a:buFontTx/>
              <a:buNone/>
              <a:defRPr>
                <a:latin typeface="Arial" panose="020B0604020202020204" pitchFamily="34" charset="0"/>
                <a:cs typeface="Arial" panose="020B0604020202020204" pitchFamily="34" charset="0"/>
              </a:defRPr>
            </a:lvl3pPr>
            <a:lvl4pPr marL="1028598" indent="0">
              <a:buFontTx/>
              <a:buNone/>
              <a:defRPr>
                <a:latin typeface="Arial" panose="020B0604020202020204" pitchFamily="34" charset="0"/>
                <a:cs typeface="Arial" panose="020B0604020202020204" pitchFamily="34" charset="0"/>
              </a:defRPr>
            </a:lvl4pPr>
            <a:lvl5pPr marL="1371464"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6365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39" indent="-271439" algn="l">
              <a:defRPr sz="1800" b="1">
                <a:solidFill>
                  <a:schemeClr val="tx1"/>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8" y="1383620"/>
            <a:ext cx="8207375" cy="3178857"/>
          </a:xfrm>
          <a:prstGeom prst="rect">
            <a:avLst/>
          </a:prstGeom>
        </p:spPr>
        <p:txBody>
          <a:bodyPr/>
          <a:lstStyle>
            <a:lvl1pPr marL="0" indent="0">
              <a:buFontTx/>
              <a:buNone/>
              <a:defRPr b="0">
                <a:solidFill>
                  <a:srgbClr val="D16B31"/>
                </a:solidFill>
              </a:defRPr>
            </a:lvl1pPr>
            <a:lvl2pPr marL="342866" indent="0">
              <a:buFontTx/>
              <a:buNone/>
              <a:defRPr>
                <a:solidFill>
                  <a:srgbClr val="D16B31"/>
                </a:solidFill>
                <a:latin typeface="Arial" panose="020B0604020202020204" pitchFamily="34" charset="0"/>
                <a:cs typeface="Arial" panose="020B0604020202020204" pitchFamily="34" charset="0"/>
              </a:defRPr>
            </a:lvl2pPr>
            <a:lvl3pPr marL="685732" indent="0">
              <a:buFontTx/>
              <a:buNone/>
              <a:defRPr>
                <a:latin typeface="Arial" panose="020B0604020202020204" pitchFamily="34" charset="0"/>
                <a:cs typeface="Arial" panose="020B0604020202020204" pitchFamily="34" charset="0"/>
              </a:defRPr>
            </a:lvl3pPr>
            <a:lvl4pPr marL="1028598" indent="0">
              <a:buFontTx/>
              <a:buNone/>
              <a:defRPr>
                <a:latin typeface="Arial" panose="020B0604020202020204" pitchFamily="34" charset="0"/>
                <a:cs typeface="Arial" panose="020B0604020202020204" pitchFamily="34" charset="0"/>
              </a:defRPr>
            </a:lvl4pPr>
            <a:lvl5pPr marL="1371464"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40642150"/>
      </p:ext>
    </p:extLst>
  </p:cSld>
  <p:clrMapOvr>
    <a:masterClrMapping/>
  </p:clrMapOvr>
  <p:transition>
    <p:sndAc>
      <p:stSnd>
        <p:snd r:embed="rId1" name="click.wav"/>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31"/>
            <a:ext cx="6858000" cy="1241822"/>
          </a:xfrm>
          <a:prstGeom prst="rect">
            <a:avLst/>
          </a:prstGeom>
        </p:spPr>
        <p:txBody>
          <a:bodyPr lIns="91432" tIns="45716" rIns="91432" bIns="45716"/>
          <a:lstStyle>
            <a:lvl1pPr marL="0" indent="0" algn="ctr">
              <a:buNone/>
              <a:defRPr sz="1800"/>
            </a:lvl1pPr>
            <a:lvl2pPr marL="342857" indent="0" algn="ctr">
              <a:buNone/>
              <a:defRPr sz="1500"/>
            </a:lvl2pPr>
            <a:lvl3pPr marL="685715" indent="0" algn="ctr">
              <a:buNone/>
              <a:defRPr sz="1400"/>
            </a:lvl3pPr>
            <a:lvl4pPr marL="1028573" indent="0" algn="ctr">
              <a:buNone/>
              <a:defRPr sz="1200"/>
            </a:lvl4pPr>
            <a:lvl5pPr marL="1371430" indent="0" algn="ctr">
              <a:buNone/>
              <a:defRPr sz="1200"/>
            </a:lvl5pPr>
            <a:lvl6pPr marL="1714289" indent="0" algn="ctr">
              <a:buNone/>
              <a:defRPr sz="1200"/>
            </a:lvl6pPr>
            <a:lvl7pPr marL="2057144" indent="0" algn="ctr">
              <a:buNone/>
              <a:defRPr sz="1200"/>
            </a:lvl7pPr>
            <a:lvl8pPr marL="2400000" indent="0" algn="ctr">
              <a:buNone/>
              <a:defRPr sz="1200"/>
            </a:lvl8pPr>
            <a:lvl9pPr marL="2742857"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24608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9516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smtClean="0"/>
              <a:pPr/>
              <a:t>17/07/2018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9"/>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105"/>
            <a:ext cx="7886700" cy="1125140"/>
          </a:xfrm>
          <a:prstGeom prst="rect">
            <a:avLst/>
          </a:prstGeom>
        </p:spPr>
        <p:txBody>
          <a:bodyPr lIns="91432" tIns="45716" rIns="91432" bIns="45716"/>
          <a:lstStyle>
            <a:lvl1pPr marL="0" indent="0">
              <a:buNone/>
              <a:defRPr sz="1800"/>
            </a:lvl1pPr>
            <a:lvl2pPr marL="342857" indent="0">
              <a:buNone/>
              <a:defRPr sz="1500"/>
            </a:lvl2pPr>
            <a:lvl3pPr marL="685715" indent="0">
              <a:buNone/>
              <a:defRPr sz="1400"/>
            </a:lvl3pPr>
            <a:lvl4pPr marL="1028573" indent="0">
              <a:buNone/>
              <a:defRPr sz="1200"/>
            </a:lvl4pPr>
            <a:lvl5pPr marL="1371430" indent="0">
              <a:buNone/>
              <a:defRPr sz="1200"/>
            </a:lvl5pPr>
            <a:lvl6pPr marL="1714289" indent="0">
              <a:buNone/>
              <a:defRPr sz="1200"/>
            </a:lvl6pPr>
            <a:lvl7pPr marL="2057144" indent="0">
              <a:buNone/>
              <a:defRPr sz="1200"/>
            </a:lvl7pPr>
            <a:lvl8pPr marL="2400000" indent="0">
              <a:buNone/>
              <a:defRPr sz="1200"/>
            </a:lvl8pPr>
            <a:lvl9pPr marL="2742857" indent="0">
              <a:buNone/>
              <a:defRPr sz="1200"/>
            </a:lvl9pPr>
          </a:lstStyle>
          <a:p>
            <a:pPr lvl="0"/>
            <a:r>
              <a:rPr lang="en-US"/>
              <a:t>Edit Master text styles</a:t>
            </a:r>
          </a:p>
        </p:txBody>
      </p:sp>
    </p:spTree>
    <p:extLst>
      <p:ext uri="{BB962C8B-B14F-4D97-AF65-F5344CB8AC3E}">
        <p14:creationId xmlns:p14="http://schemas.microsoft.com/office/powerpoint/2010/main" val="12812235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67150" cy="3263504"/>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69219"/>
            <a:ext cx="3867150" cy="3263504"/>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0179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7"/>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45" y="1260872"/>
            <a:ext cx="3868737" cy="617934"/>
          </a:xfrm>
          <a:prstGeom prst="rect">
            <a:avLst/>
          </a:prstGeom>
        </p:spPr>
        <p:txBody>
          <a:bodyPr lIns="91432" tIns="45716" rIns="91432" bIns="45716"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a:t>Edit Master text styles</a:t>
            </a:r>
          </a:p>
        </p:txBody>
      </p:sp>
      <p:sp>
        <p:nvSpPr>
          <p:cNvPr id="4" name="Content Placeholder 3"/>
          <p:cNvSpPr>
            <a:spLocks noGrp="1"/>
          </p:cNvSpPr>
          <p:nvPr>
            <p:ph sz="half" idx="2"/>
          </p:nvPr>
        </p:nvSpPr>
        <p:spPr>
          <a:xfrm>
            <a:off x="630245" y="1878806"/>
            <a:ext cx="3868737" cy="2763441"/>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a:prstGeom prst="rect">
            <a:avLst/>
          </a:prstGeom>
        </p:spPr>
        <p:txBody>
          <a:bodyPr lIns="91432" tIns="45716" rIns="91432" bIns="45716"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37591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265962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208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4"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85"/>
            <a:ext cx="4629150" cy="3655219"/>
          </a:xfrm>
          <a:prstGeom prst="rect">
            <a:avLst/>
          </a:prstGeom>
        </p:spPr>
        <p:txBody>
          <a:bodyPr lIns="91432" tIns="45716" rIns="91432" bIns="45716"/>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54" y="1543052"/>
            <a:ext cx="2949575" cy="2858691"/>
          </a:xfrm>
          <a:prstGeom prst="rect">
            <a:avLst/>
          </a:prstGeom>
        </p:spPr>
        <p:txBody>
          <a:bodyPr lIns="91432" tIns="45716" rIns="91432" bIns="45716"/>
          <a:lstStyle>
            <a:lvl1pPr marL="0" indent="0">
              <a:buNone/>
              <a:defRPr sz="12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en-US"/>
              <a:t>Edit Master text styles</a:t>
            </a:r>
          </a:p>
        </p:txBody>
      </p:sp>
    </p:spTree>
    <p:extLst>
      <p:ext uri="{BB962C8B-B14F-4D97-AF65-F5344CB8AC3E}">
        <p14:creationId xmlns:p14="http://schemas.microsoft.com/office/powerpoint/2010/main" val="41923059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4"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85"/>
            <a:ext cx="4629150" cy="3655219"/>
          </a:xfrm>
          <a:prstGeom prst="rect">
            <a:avLst/>
          </a:prstGeom>
        </p:spPr>
        <p:txBody>
          <a:bodyPr lIns="91432" tIns="45716" rIns="91432" bIns="45716"/>
          <a:lstStyle>
            <a:lvl1pPr marL="0" indent="0">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endParaRPr lang="en-GB"/>
          </a:p>
        </p:txBody>
      </p:sp>
      <p:sp>
        <p:nvSpPr>
          <p:cNvPr id="4" name="Text Placeholder 3"/>
          <p:cNvSpPr>
            <a:spLocks noGrp="1"/>
          </p:cNvSpPr>
          <p:nvPr>
            <p:ph type="body" sz="half" idx="2"/>
          </p:nvPr>
        </p:nvSpPr>
        <p:spPr>
          <a:xfrm>
            <a:off x="630254" y="1543052"/>
            <a:ext cx="2949575" cy="2858691"/>
          </a:xfrm>
          <a:prstGeom prst="rect">
            <a:avLst/>
          </a:prstGeom>
        </p:spPr>
        <p:txBody>
          <a:bodyPr lIns="91432" tIns="45716" rIns="91432" bIns="45716"/>
          <a:lstStyle>
            <a:lvl1pPr marL="0" indent="0">
              <a:buNone/>
              <a:defRPr sz="12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en-US"/>
              <a:t>Edit Master text styles</a:t>
            </a:r>
          </a:p>
        </p:txBody>
      </p:sp>
    </p:spTree>
    <p:extLst>
      <p:ext uri="{BB962C8B-B14F-4D97-AF65-F5344CB8AC3E}">
        <p14:creationId xmlns:p14="http://schemas.microsoft.com/office/powerpoint/2010/main" val="23387766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21770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40481"/>
            <a:ext cx="2068512" cy="45922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24" y="40481"/>
            <a:ext cx="6054725" cy="4592241"/>
          </a:xfrm>
          <a:prstGeom prst="rect">
            <a:avLst/>
          </a:prstGeom>
        </p:spPr>
        <p:txBody>
          <a:bodyPr vert="eaVert"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25435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7573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smtClean="0"/>
              <a:pPr/>
              <a:t>17/07/2018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76690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700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0B8C58-DC63-41BB-A367-8F81CC307D9D}"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70272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0B8C58-DC63-41BB-A367-8F81CC307D9D}" type="datetimeFigureOut">
              <a:rPr lang="en-GB" smtClean="0">
                <a:solidFill>
                  <a:prstClr val="black">
                    <a:tint val="75000"/>
                  </a:prstClr>
                </a:solidFill>
              </a:rPr>
              <a:pPr/>
              <a:t>17/07/2018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91511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0B8C58-DC63-41BB-A367-8F81CC307D9D}" type="datetimeFigureOut">
              <a:rPr lang="en-GB" smtClean="0">
                <a:solidFill>
                  <a:prstClr val="black">
                    <a:tint val="75000"/>
                  </a:prstClr>
                </a:solidFill>
              </a:rPr>
              <a:pPr/>
              <a:t>17/07/2018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79930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0B8C58-DC63-41BB-A367-8F81CC307D9D}" type="datetimeFigureOut">
              <a:rPr lang="en-GB" smtClean="0">
                <a:solidFill>
                  <a:prstClr val="black">
                    <a:tint val="75000"/>
                  </a:prstClr>
                </a:solidFill>
              </a:rPr>
              <a:pPr/>
              <a:t>17/07/2018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28087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0"/>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B8C58-DC63-41BB-A367-8F81CC307D9D}"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29783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GB"/>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B8C58-DC63-41BB-A367-8F81CC307D9D}"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21938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73589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7877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smtClean="0"/>
              <a:pPr/>
              <a:t>17/07/2018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lIns="91432" tIns="45716" rIns="91432" bIns="45716"/>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732550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lIns="91432" tIns="45716" rIns="91432" bIns="457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737298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lIns="91432" tIns="45716" rIns="91432" bIns="45716"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smtClean="0"/>
              <a:t>Click to edit Master text styles</a:t>
            </a:r>
          </a:p>
        </p:txBody>
      </p:sp>
    </p:spTree>
    <p:extLst>
      <p:ext uri="{BB962C8B-B14F-4D97-AF65-F5344CB8AC3E}">
        <p14:creationId xmlns:p14="http://schemas.microsoft.com/office/powerpoint/2010/main" val="3862331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lIns="91432" tIns="45716" rIns="91432"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lIns="91432" tIns="45716" rIns="91432"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789090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lIns="91432" tIns="45716" rIns="91432" bIns="45716"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lIns="91432" tIns="45716" rIns="91432"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151335"/>
            <a:ext cx="4041775" cy="479822"/>
          </a:xfrm>
          <a:prstGeom prst="rect">
            <a:avLst/>
          </a:prstGeom>
        </p:spPr>
        <p:txBody>
          <a:bodyPr lIns="91432" tIns="45716" rIns="91432" bIns="45716"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a:prstGeom prst="rect">
            <a:avLst/>
          </a:prstGeom>
        </p:spPr>
        <p:txBody>
          <a:bodyPr lIns="91432" tIns="45716" rIns="91432"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183044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597640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7392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2"/>
            <a:ext cx="5111750" cy="4389835"/>
          </a:xfrm>
          <a:prstGeom prst="rect">
            <a:avLst/>
          </a:prstGeom>
        </p:spPr>
        <p:txBody>
          <a:bodyPr lIns="91432" tIns="45716" rIns="91432"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a:prstGeom prst="rect">
            <a:avLst/>
          </a:prstGeom>
        </p:spPr>
        <p:txBody>
          <a:bodyPr lIns="91432" tIns="45716" rIns="91432" bIns="45716"/>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Tree>
    <p:extLst>
      <p:ext uri="{BB962C8B-B14F-4D97-AF65-F5344CB8AC3E}">
        <p14:creationId xmlns:p14="http://schemas.microsoft.com/office/powerpoint/2010/main" val="37227768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lIns="91432" tIns="45716" rIns="91432" bIns="45716"/>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GB"/>
          </a:p>
        </p:txBody>
      </p:sp>
      <p:sp>
        <p:nvSpPr>
          <p:cNvPr id="4" name="Text Placeholder 3"/>
          <p:cNvSpPr>
            <a:spLocks noGrp="1"/>
          </p:cNvSpPr>
          <p:nvPr>
            <p:ph type="body" sz="half" idx="2"/>
          </p:nvPr>
        </p:nvSpPr>
        <p:spPr>
          <a:xfrm>
            <a:off x="1792288" y="4025507"/>
            <a:ext cx="5486400" cy="603647"/>
          </a:xfrm>
          <a:prstGeom prst="rect">
            <a:avLst/>
          </a:prstGeom>
        </p:spPr>
        <p:txBody>
          <a:bodyPr lIns="91432" tIns="45716" rIns="91432" bIns="45716"/>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Tree>
    <p:extLst>
      <p:ext uri="{BB962C8B-B14F-4D97-AF65-F5344CB8AC3E}">
        <p14:creationId xmlns:p14="http://schemas.microsoft.com/office/powerpoint/2010/main" val="17816327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lIns="91432" tIns="45716" rIns="91432" bIns="457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06388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17/07/2018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30" y="40481"/>
            <a:ext cx="2111375" cy="455414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39713" y="40481"/>
            <a:ext cx="6183312" cy="4554141"/>
          </a:xfrm>
          <a:prstGeom prst="rect">
            <a:avLst/>
          </a:prstGeom>
        </p:spPr>
        <p:txBody>
          <a:bodyPr vert="eaVert" lIns="91432" tIns="45716" rIns="91432" bIns="457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206242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94"/>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7022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11513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48"/>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66" indent="0">
              <a:buNone/>
              <a:defRPr sz="1400">
                <a:solidFill>
                  <a:schemeClr val="tx1">
                    <a:tint val="75000"/>
                  </a:schemeClr>
                </a:solidFill>
              </a:defRPr>
            </a:lvl2pPr>
            <a:lvl3pPr marL="685732" indent="0">
              <a:buNone/>
              <a:defRPr sz="1200">
                <a:solidFill>
                  <a:schemeClr val="tx1">
                    <a:tint val="75000"/>
                  </a:schemeClr>
                </a:solidFill>
              </a:defRPr>
            </a:lvl3pPr>
            <a:lvl4pPr marL="1028598" indent="0">
              <a:buNone/>
              <a:defRPr sz="1100">
                <a:solidFill>
                  <a:schemeClr val="tx1">
                    <a:tint val="75000"/>
                  </a:schemeClr>
                </a:solidFill>
              </a:defRPr>
            </a:lvl4pPr>
            <a:lvl5pPr marL="1371464" indent="0">
              <a:buNone/>
              <a:defRPr sz="1100">
                <a:solidFill>
                  <a:schemeClr val="tx1">
                    <a:tint val="75000"/>
                  </a:schemeClr>
                </a:solidFill>
              </a:defRPr>
            </a:lvl5pPr>
            <a:lvl6pPr marL="1714331" indent="0">
              <a:buNone/>
              <a:defRPr sz="1100">
                <a:solidFill>
                  <a:schemeClr val="tx1">
                    <a:tint val="75000"/>
                  </a:schemeClr>
                </a:solidFill>
              </a:defRPr>
            </a:lvl6pPr>
            <a:lvl7pPr marL="2057195" indent="0">
              <a:buNone/>
              <a:defRPr sz="1100">
                <a:solidFill>
                  <a:schemeClr val="tx1">
                    <a:tint val="75000"/>
                  </a:schemeClr>
                </a:solidFill>
              </a:defRPr>
            </a:lvl7pPr>
            <a:lvl8pPr marL="2400060" indent="0">
              <a:buNone/>
              <a:defRPr sz="1100">
                <a:solidFill>
                  <a:schemeClr val="tx1">
                    <a:tint val="75000"/>
                  </a:schemeClr>
                </a:solidFill>
              </a:defRPr>
            </a:lvl8pPr>
            <a:lvl9pPr marL="2742926"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02116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82002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7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7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33265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55883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21658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863"/>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11509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393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17/07/2018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84650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52"/>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6052"/>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31446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8" y="40555"/>
            <a:ext cx="7240587" cy="41195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200155"/>
            <a:ext cx="4038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200152"/>
            <a:ext cx="4038600" cy="163949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2954017"/>
            <a:ext cx="4038600" cy="16406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381304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F12BD9-119F-4329-886E-D9C33FC28988}" type="datetimeFigureOut">
              <a:rPr lang="en-GB" smtClean="0">
                <a:solidFill>
                  <a:prstClr val="black">
                    <a:tint val="75000"/>
                  </a:prstClr>
                </a:solidFill>
              </a:rPr>
              <a:pPr/>
              <a:t>17/07/2018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6" name="Subtitle 2"/>
          <p:cNvSpPr txBox="1">
            <a:spLocks/>
          </p:cNvSpPr>
          <p:nvPr userDrawn="1"/>
        </p:nvSpPr>
        <p:spPr>
          <a:xfrm>
            <a:off x="2402457" y="741164"/>
            <a:ext cx="3960019" cy="479878"/>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lIns="68574" tIns="34289" rIns="68574" bIns="34289"/>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cap="none" dirty="0" smtClean="0">
                <a:ln w="11430"/>
                <a:solidFill>
                  <a:srgbClr val="1F497D"/>
                </a:solidFill>
                <a:effectLst/>
              </a:rPr>
              <a:t>Learning Objective</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7" name="Subtitle 2"/>
          <p:cNvSpPr txBox="1">
            <a:spLocks/>
          </p:cNvSpPr>
          <p:nvPr userDrawn="1"/>
        </p:nvSpPr>
        <p:spPr>
          <a:xfrm>
            <a:off x="2402457" y="2368434"/>
            <a:ext cx="4048725" cy="432048"/>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vert="horz" lIns="68574" tIns="34289" rIns="68574" bIns="34289" rtlCol="0">
            <a:normAutofit fontScale="92500" lnSpcReduction="10000"/>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cap="none" dirty="0" smtClean="0">
                <a:ln w="11430"/>
                <a:solidFill>
                  <a:srgbClr val="1F497D"/>
                </a:solidFill>
                <a:effectLst>
                  <a:outerShdw blurRad="50800" dist="39000" dir="5460000" algn="tl">
                    <a:srgbClr val="000000">
                      <a:alpha val="38000"/>
                    </a:srgbClr>
                  </a:outerShdw>
                </a:effectLst>
              </a:rPr>
              <a:t>Starter – Do Now</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11" name="Text Placeholder 10"/>
          <p:cNvSpPr>
            <a:spLocks noGrp="1"/>
          </p:cNvSpPr>
          <p:nvPr>
            <p:ph type="body" sz="quarter" idx="13" hasCustomPrompt="1"/>
          </p:nvPr>
        </p:nvSpPr>
        <p:spPr>
          <a:xfrm>
            <a:off x="587203" y="1275606"/>
            <a:ext cx="8174432" cy="1079562"/>
          </a:xfrm>
          <a:prstGeom prst="rect">
            <a:avLst/>
          </a:prstGeom>
          <a:noFill/>
          <a:ln>
            <a:noFill/>
          </a:ln>
        </p:spPr>
        <p:style>
          <a:lnRef idx="2">
            <a:schemeClr val="accent2"/>
          </a:lnRef>
          <a:fillRef idx="1">
            <a:schemeClr val="lt1"/>
          </a:fillRef>
          <a:effectRef idx="0">
            <a:schemeClr val="accent2"/>
          </a:effectRef>
          <a:fontRef idx="none"/>
        </p:style>
        <p:txBody>
          <a:bodyPr/>
          <a:lstStyle>
            <a:lvl1pPr marL="0" indent="0" algn="ctr">
              <a:buNone/>
              <a:defRPr baseline="0"/>
            </a:lvl1pPr>
            <a:lvl3pPr>
              <a:defRPr/>
            </a:lvl3pPr>
          </a:lstStyle>
          <a:p>
            <a:pPr lvl="0"/>
            <a:r>
              <a:rPr lang="en-GB" dirty="0" smtClean="0"/>
              <a:t>To know</a:t>
            </a:r>
            <a:endParaRPr lang="en-GB" dirty="0"/>
          </a:p>
        </p:txBody>
      </p:sp>
      <p:sp>
        <p:nvSpPr>
          <p:cNvPr id="12" name="Text Placeholder 10"/>
          <p:cNvSpPr>
            <a:spLocks noGrp="1"/>
          </p:cNvSpPr>
          <p:nvPr>
            <p:ph type="body" sz="quarter" idx="14"/>
          </p:nvPr>
        </p:nvSpPr>
        <p:spPr>
          <a:xfrm>
            <a:off x="611981" y="2895786"/>
            <a:ext cx="8208912" cy="1242138"/>
          </a:xfrm>
          <a:prstGeom prst="rect">
            <a:avLst/>
          </a:prstGeom>
        </p:spPr>
        <p:style>
          <a:lnRef idx="1">
            <a:schemeClr val="dk1"/>
          </a:lnRef>
          <a:fillRef idx="2">
            <a:schemeClr val="dk1"/>
          </a:fillRef>
          <a:effectRef idx="1">
            <a:schemeClr val="dk1"/>
          </a:effectRef>
          <a:fontRef idx="none"/>
        </p:style>
        <p:txBody>
          <a:bodyPr/>
          <a:lstStyle/>
          <a:p>
            <a:pPr lvl="0"/>
            <a:endParaRPr lang="en-GB" dirty="0"/>
          </a:p>
        </p:txBody>
      </p:sp>
      <p:sp>
        <p:nvSpPr>
          <p:cNvPr id="10" name="Text Box 3"/>
          <p:cNvSpPr txBox="1">
            <a:spLocks noChangeArrowheads="1"/>
          </p:cNvSpPr>
          <p:nvPr userDrawn="1"/>
        </p:nvSpPr>
        <p:spPr bwMode="auto">
          <a:xfrm>
            <a:off x="52" y="4"/>
            <a:ext cx="1223963"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4" tIns="34289" rIns="68574" bIns="3428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2800" b="1" u="sng" dirty="0">
                <a:solidFill>
                  <a:prstClr val="black"/>
                </a:solidFill>
                <a:latin typeface="Calibri"/>
              </a:rPr>
              <a:t>C/W</a:t>
            </a:r>
            <a:endParaRPr lang="en-US" altLang="en-US" sz="2800" b="1" u="sng" dirty="0">
              <a:solidFill>
                <a:prstClr val="black"/>
              </a:solidFill>
              <a:latin typeface="Calibri"/>
            </a:endParaRPr>
          </a:p>
        </p:txBody>
      </p:sp>
      <p:sp>
        <p:nvSpPr>
          <p:cNvPr id="13" name="Text Box 4"/>
          <p:cNvSpPr txBox="1">
            <a:spLocks noChangeArrowheads="1"/>
          </p:cNvSpPr>
          <p:nvPr userDrawn="1"/>
        </p:nvSpPr>
        <p:spPr bwMode="auto">
          <a:xfrm>
            <a:off x="6300789" y="4"/>
            <a:ext cx="2843212"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4" tIns="34289" rIns="68574" bIns="3428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fld id="{677E633D-E132-4B6F-9594-19CA31BC42BA}" type="datetime1">
              <a:rPr lang="en-GB" altLang="en-US" sz="2800" b="1" u="sng">
                <a:solidFill>
                  <a:prstClr val="black"/>
                </a:solidFill>
                <a:latin typeface="Calibri"/>
              </a:rPr>
              <a:pPr algn="r" eaLnBrk="1" hangingPunct="1">
                <a:spcBef>
                  <a:spcPct val="50000"/>
                </a:spcBef>
              </a:pPr>
              <a:t>17/07/2018</a:t>
            </a:fld>
            <a:endParaRPr lang="en-US" altLang="en-US" sz="2800" b="1" u="sng" dirty="0">
              <a:solidFill>
                <a:prstClr val="black"/>
              </a:solidFill>
              <a:latin typeface="Calibri"/>
            </a:endParaRPr>
          </a:p>
        </p:txBody>
      </p:sp>
    </p:spTree>
    <p:extLst>
      <p:ext uri="{BB962C8B-B14F-4D97-AF65-F5344CB8AC3E}">
        <p14:creationId xmlns:p14="http://schemas.microsoft.com/office/powerpoint/2010/main" val="3328057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074" name="Picture 2" descr="http://www.winchester.ac.uk/aboutus/lifelonglearning/CentreforRealWorldLearning/Events/PublishingImages/BLP_Stamp_Lg_RGB_Blu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929889"/>
            <a:ext cx="1296144" cy="9721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7" name="Date Placeholder 6"/>
          <p:cNvSpPr>
            <a:spLocks noGrp="1"/>
          </p:cNvSpPr>
          <p:nvPr>
            <p:ph type="dt" sz="half" idx="10"/>
          </p:nvPr>
        </p:nvSpPr>
        <p:spPr>
          <a:xfrm>
            <a:off x="457200" y="4929354"/>
            <a:ext cx="2133600" cy="273844"/>
          </a:xfrm>
        </p:spPr>
        <p:txBody>
          <a:bodyPr/>
          <a:lstStyle/>
          <a:p>
            <a:fld id="{D0F12BD9-119F-4329-886E-D9C33FC28988}" type="datetimeFigureOut">
              <a:rPr lang="en-GB" smtClean="0">
                <a:solidFill>
                  <a:prstClr val="black">
                    <a:tint val="75000"/>
                  </a:prstClr>
                </a:solidFill>
              </a:rPr>
              <a:pPr/>
              <a:t>17/07/2018</a:t>
            </a:fld>
            <a:endParaRPr lang="en-GB">
              <a:solidFill>
                <a:prstClr val="black">
                  <a:tint val="75000"/>
                </a:prstClr>
              </a:solidFill>
            </a:endParaRPr>
          </a:p>
        </p:txBody>
      </p:sp>
      <p:sp>
        <p:nvSpPr>
          <p:cNvPr id="11" name="Footer Placeholder 10"/>
          <p:cNvSpPr>
            <a:spLocks noGrp="1"/>
          </p:cNvSpPr>
          <p:nvPr>
            <p:ph type="ftr" sz="quarter" idx="11"/>
          </p:nvPr>
        </p:nvSpPr>
        <p:spPr>
          <a:xfrm>
            <a:off x="3124200" y="4929354"/>
            <a:ext cx="2895600" cy="273844"/>
          </a:xfrm>
        </p:spPr>
        <p:txBody>
          <a:bodyPr/>
          <a:lstStyle/>
          <a:p>
            <a:endParaRPr lang="en-GB">
              <a:solidFill>
                <a:prstClr val="black">
                  <a:tint val="75000"/>
                </a:prstClr>
              </a:solidFill>
            </a:endParaRPr>
          </a:p>
        </p:txBody>
      </p:sp>
      <p:sp>
        <p:nvSpPr>
          <p:cNvPr id="12" name="Slide Number Placeholder 11"/>
          <p:cNvSpPr>
            <a:spLocks noGrp="1"/>
          </p:cNvSpPr>
          <p:nvPr>
            <p:ph type="sldNum" sz="quarter" idx="12"/>
          </p:nvPr>
        </p:nvSpPr>
        <p:spPr>
          <a:xfrm>
            <a:off x="6553200" y="4929354"/>
            <a:ext cx="2133600" cy="273844"/>
          </a:xfrm>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15" name="Content Placeholder 2"/>
          <p:cNvSpPr>
            <a:spLocks noGrp="1"/>
          </p:cNvSpPr>
          <p:nvPr>
            <p:ph idx="1" hasCustomPrompt="1"/>
          </p:nvPr>
        </p:nvSpPr>
        <p:spPr>
          <a:xfrm>
            <a:off x="467543" y="1415945"/>
            <a:ext cx="4824537" cy="2667975"/>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solidFill>
                  <a:schemeClr val="bg1"/>
                </a:solidFill>
              </a:defRPr>
            </a:lvl1pPr>
          </a:lstStyle>
          <a:p>
            <a:pPr marL="0" indent="0">
              <a:buNone/>
            </a:pPr>
            <a:r>
              <a:rPr lang="en-GB" b="1" u="sng" dirty="0" smtClean="0"/>
              <a:t>You will be able to:</a:t>
            </a:r>
          </a:p>
          <a:p>
            <a:pPr marL="0" indent="0">
              <a:buNone/>
            </a:pPr>
            <a:endParaRPr lang="en-GB" b="1" u="sng" dirty="0" smtClean="0"/>
          </a:p>
        </p:txBody>
      </p:sp>
      <p:sp>
        <p:nvSpPr>
          <p:cNvPr id="9" name="Flowchart: Alternate Process 8"/>
          <p:cNvSpPr/>
          <p:nvPr userDrawn="1"/>
        </p:nvSpPr>
        <p:spPr>
          <a:xfrm>
            <a:off x="2051720" y="4137924"/>
            <a:ext cx="5149539" cy="594066"/>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lIns="68574" tIns="34289" rIns="68574" bIns="34289" rtlCol="0" anchor="ctr"/>
          <a:lstStyle/>
          <a:p>
            <a:pPr algn="ctr"/>
            <a:r>
              <a:rPr lang="en-GB" sz="2100" dirty="0" smtClean="0">
                <a:solidFill>
                  <a:prstClr val="white"/>
                </a:solidFill>
              </a:rPr>
              <a:t>Rate your confidence with each LO with an  ‘1’</a:t>
            </a:r>
            <a:endParaRPr lang="en-GB" sz="2100" dirty="0">
              <a:solidFill>
                <a:prstClr val="white"/>
              </a:solidFill>
            </a:endParaRPr>
          </a:p>
        </p:txBody>
      </p:sp>
      <p:cxnSp>
        <p:nvCxnSpPr>
          <p:cNvPr id="10" name="Straight Connector 9"/>
          <p:cNvCxnSpPr/>
          <p:nvPr userDrawn="1"/>
        </p:nvCxnSpPr>
        <p:spPr>
          <a:xfrm>
            <a:off x="1657446" y="4831379"/>
            <a:ext cx="6408712" cy="0"/>
          </a:xfrm>
          <a:prstGeom prst="line">
            <a:avLst/>
          </a:prstGeom>
        </p:spPr>
        <p:style>
          <a:lnRef idx="3">
            <a:schemeClr val="accent2"/>
          </a:lnRef>
          <a:fillRef idx="0">
            <a:schemeClr val="accent2"/>
          </a:fillRef>
          <a:effectRef idx="2">
            <a:schemeClr val="accent2"/>
          </a:effectRef>
          <a:fontRef idx="minor">
            <a:schemeClr val="tx1"/>
          </a:fontRef>
        </p:style>
      </p:cxnSp>
      <p:pic>
        <p:nvPicPr>
          <p:cNvPr id="6146" name="Picture 2" descr="https://encrypted-tbn0.gstatic.com/images?q=tbn:ANd9GcT0Y5TSc_UKC6jkBibyI-LTGi9jc_CzpGV0ptbwntBTYnr9dgOsV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312" y="4135413"/>
            <a:ext cx="13716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2.gstatic.com/images?q=tbn:ANd9GcSTVIleCX4WWgtERH7as2vlQG_oyxcGQCXXWeeevPubLPPzftSk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5000" y="4276890"/>
            <a:ext cx="1178397" cy="88379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hasCustomPrompt="1"/>
          </p:nvPr>
        </p:nvSpPr>
        <p:spPr>
          <a:xfrm>
            <a:off x="5652122" y="2247714"/>
            <a:ext cx="2989299" cy="1728192"/>
          </a:xfrm>
          <a:prstGeom prst="rect">
            <a:avLst/>
          </a:prstGeom>
        </p:spPr>
        <p:style>
          <a:lnRef idx="0">
            <a:schemeClr val="accent6"/>
          </a:lnRef>
          <a:fillRef idx="3">
            <a:schemeClr val="accent6"/>
          </a:fillRef>
          <a:effectRef idx="3">
            <a:schemeClr val="accent6"/>
          </a:effectRef>
          <a:fontRef idx="none"/>
        </p:style>
        <p:txBody>
          <a:bodyPr/>
          <a:lstStyle>
            <a:lvl1pPr marL="0" indent="0" algn="ctr">
              <a:buNone/>
              <a:defRPr b="1" u="sng">
                <a:solidFill>
                  <a:schemeClr val="bg1"/>
                </a:solidFill>
              </a:defRPr>
            </a:lvl1pPr>
            <a:lvl5pPr marL="1371464" indent="0" algn="l">
              <a:buNone/>
              <a:defRPr/>
            </a:lvl5pPr>
          </a:lstStyle>
          <a:p>
            <a:pPr lvl="0"/>
            <a:r>
              <a:rPr lang="en-GB" b="1" u="sng" dirty="0" smtClean="0"/>
              <a:t>Skills</a:t>
            </a:r>
            <a:endParaRPr lang="en-GB" dirty="0"/>
          </a:p>
        </p:txBody>
      </p:sp>
      <p:sp>
        <p:nvSpPr>
          <p:cNvPr id="3" name="Rectangle 2"/>
          <p:cNvSpPr/>
          <p:nvPr userDrawn="1"/>
        </p:nvSpPr>
        <p:spPr>
          <a:xfrm>
            <a:off x="467545" y="1027026"/>
            <a:ext cx="4824536" cy="572616"/>
          </a:xfrm>
          <a:prstGeom prst="rect">
            <a:avLst/>
          </a:prstGeom>
        </p:spPr>
        <p:style>
          <a:lnRef idx="0">
            <a:schemeClr val="accent1"/>
          </a:lnRef>
          <a:fillRef idx="3">
            <a:schemeClr val="accent1"/>
          </a:fillRef>
          <a:effectRef idx="3">
            <a:schemeClr val="accent1"/>
          </a:effectRef>
          <a:fontRef idx="minor">
            <a:schemeClr val="lt1"/>
          </a:fontRef>
        </p:style>
        <p:txBody>
          <a:bodyPr lIns="68574" tIns="34289" rIns="68574" bIns="34289" rtlCol="0" anchor="ctr"/>
          <a:lstStyle/>
          <a:p>
            <a:r>
              <a:rPr lang="en-GB" sz="2400" b="1" dirty="0" smtClean="0">
                <a:solidFill>
                  <a:prstClr val="white"/>
                </a:solidFill>
              </a:rPr>
              <a:t>You will be able to:</a:t>
            </a:r>
            <a:endParaRPr lang="en-GB" sz="2400" b="1" dirty="0">
              <a:solidFill>
                <a:prstClr val="white"/>
              </a:solidFill>
            </a:endParaRPr>
          </a:p>
        </p:txBody>
      </p:sp>
      <p:sp>
        <p:nvSpPr>
          <p:cNvPr id="14" name="Rectangle 13"/>
          <p:cNvSpPr/>
          <p:nvPr userDrawn="1"/>
        </p:nvSpPr>
        <p:spPr>
          <a:xfrm>
            <a:off x="5653844" y="1806141"/>
            <a:ext cx="3022612" cy="432048"/>
          </a:xfrm>
          <a:prstGeom prst="rect">
            <a:avLst/>
          </a:prstGeom>
        </p:spPr>
        <p:style>
          <a:lnRef idx="0">
            <a:schemeClr val="accent6"/>
          </a:lnRef>
          <a:fillRef idx="3">
            <a:schemeClr val="accent6"/>
          </a:fillRef>
          <a:effectRef idx="3">
            <a:schemeClr val="accent6"/>
          </a:effectRef>
          <a:fontRef idx="minor">
            <a:schemeClr val="lt1"/>
          </a:fontRef>
        </p:style>
        <p:txBody>
          <a:bodyPr lIns="68574" tIns="34289" rIns="68574" bIns="34289" rtlCol="0" anchor="ctr"/>
          <a:lstStyle/>
          <a:p>
            <a:pPr algn="ctr"/>
            <a:r>
              <a:rPr lang="en-GB" sz="2400" b="1" dirty="0" smtClean="0">
                <a:solidFill>
                  <a:prstClr val="white"/>
                </a:solidFill>
              </a:rPr>
              <a:t>Skills</a:t>
            </a:r>
            <a:endParaRPr lang="en-GB" sz="2100" b="1" dirty="0">
              <a:ln w="12700">
                <a:solidFill>
                  <a:prstClr val="white"/>
                </a:solidFill>
                <a:prstDash val="solid"/>
              </a:ln>
              <a:solidFill>
                <a:prstClr val="white"/>
              </a:solidFill>
            </a:endParaRPr>
          </a:p>
        </p:txBody>
      </p:sp>
    </p:spTree>
    <p:extLst>
      <p:ext uri="{BB962C8B-B14F-4D97-AF65-F5344CB8AC3E}">
        <p14:creationId xmlns:p14="http://schemas.microsoft.com/office/powerpoint/2010/main" val="98609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5" name="Content Placeholder 2"/>
          <p:cNvSpPr>
            <a:spLocks noGrp="1"/>
          </p:cNvSpPr>
          <p:nvPr>
            <p:ph idx="1" hasCustomPrompt="1"/>
          </p:nvPr>
        </p:nvSpPr>
        <p:spPr>
          <a:xfrm>
            <a:off x="467543" y="1221600"/>
            <a:ext cx="7848873" cy="2808312"/>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lvl1pPr>
          </a:lstStyle>
          <a:p>
            <a:pPr marL="0" indent="0">
              <a:buNone/>
            </a:pPr>
            <a:r>
              <a:rPr lang="en-GB" b="1" u="sng" dirty="0" smtClean="0"/>
              <a:t>You will be able to:</a:t>
            </a:r>
          </a:p>
          <a:p>
            <a:pPr marL="0" indent="0">
              <a:buNone/>
            </a:pPr>
            <a:endParaRPr lang="en-GB" b="1" u="sng" dirty="0" smtClean="0"/>
          </a:p>
        </p:txBody>
      </p:sp>
    </p:spTree>
    <p:extLst>
      <p:ext uri="{BB962C8B-B14F-4D97-AF65-F5344CB8AC3E}">
        <p14:creationId xmlns:p14="http://schemas.microsoft.com/office/powerpoint/2010/main" val="171907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78"/>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43855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71769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35"/>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8401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43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0.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1.xml"/><Relationship Id="rId1"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12.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3.xml"/><Relationship Id="rId1" Type="http://schemas.openxmlformats.org/officeDocument/2006/relationships/slideLayout" Target="../slideLayouts/slideLayout135.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heme" Target="../theme/theme14.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5.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6.xml"/><Relationship Id="rId1" Type="http://schemas.openxmlformats.org/officeDocument/2006/relationships/slideLayout" Target="../slideLayouts/slideLayout159.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theme" Target="../theme/theme1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1.jpg"/><Relationship Id="rId2" Type="http://schemas.openxmlformats.org/officeDocument/2006/relationships/slideLayout" Target="../slideLayouts/slideLayout35.xml"/><Relationship Id="rId16"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5.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3.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5.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theme" Target="../theme/theme8.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theme" Target="../theme/theme9.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900">
                <a:solidFill>
                  <a:schemeClr val="tx1">
                    <a:tint val="75000"/>
                  </a:schemeClr>
                </a:solidFill>
              </a:defRPr>
            </a:lvl1pPr>
          </a:lstStyle>
          <a:p>
            <a:fld id="{E565826C-B2C0-415D-B384-C8AB22EEAFB5}" type="datetimeFigureOut">
              <a:rPr lang="en-GB" smtClean="0"/>
              <a:pPr/>
              <a:t>17/07/2018</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900">
                <a:solidFill>
                  <a:schemeClr val="tx1">
                    <a:tint val="75000"/>
                  </a:schemeClr>
                </a:solidFill>
              </a:defRPr>
            </a:lvl1pPr>
          </a:lstStyle>
          <a:p>
            <a:fld id="{B7063D7F-6036-4556-818C-893227B7575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732" rtl="0" eaLnBrk="1" latinLnBrk="0" hangingPunct="1">
        <a:spcBef>
          <a:spcPct val="0"/>
        </a:spcBef>
        <a:buNone/>
        <a:defRPr sz="3300" kern="1200">
          <a:solidFill>
            <a:schemeClr val="tx1"/>
          </a:solidFill>
          <a:latin typeface="+mj-lt"/>
          <a:ea typeface="+mj-ea"/>
          <a:cs typeface="+mj-cs"/>
        </a:defRPr>
      </a:lvl1pPr>
    </p:titleStyle>
    <p:bodyStyle>
      <a:lvl1pPr marL="257150" indent="-257150" algn="l" defTabSz="685732"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57" indent="-214293" algn="l" defTabSz="685732"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165" indent="-171434" algn="l" defTabSz="685732"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30"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896"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762"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4"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61"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6D04115-92FC-467E-B2F5-ACB207C52150}" type="datetimeFigureOut">
              <a:rPr lang="en-GB" smtClean="0">
                <a:solidFill>
                  <a:prstClr val="black">
                    <a:tint val="75000"/>
                  </a:prstClr>
                </a:solidFill>
              </a:rPr>
              <a:pPr defTabSz="914400"/>
              <a:t>17/07/2018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BD523BC-DE18-4C0D-A2D0-611508312B7C}"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11023320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686"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or banner area</a:t>
            </a:r>
          </a:p>
        </p:txBody>
      </p:sp>
      <p:sp>
        <p:nvSpPr>
          <p:cNvPr id="71687"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Use simple bullet points and lines, with no more than two lines per bullet point if possible.</a:t>
            </a:r>
          </a:p>
          <a:p>
            <a:pPr lvl="0"/>
            <a:r>
              <a:rPr lang="en-GB" altLang="en-US" smtClean="0"/>
              <a:t>Try to use a maximum of ten words per line. </a:t>
            </a:r>
          </a:p>
          <a:p>
            <a:pPr lvl="0"/>
            <a:r>
              <a:rPr lang="en-GB" altLang="en-US" smtClean="0"/>
              <a:t>Set up generic formatting on this master. </a:t>
            </a:r>
          </a:p>
          <a:p>
            <a:pPr lvl="0"/>
            <a:r>
              <a:rPr lang="en-GB" altLang="en-US" smtClean="0"/>
              <a:t>By applying this master to your slides, you’ll maintain consistent font and bullet style.</a:t>
            </a:r>
          </a:p>
          <a:p>
            <a:pPr lvl="0"/>
            <a:r>
              <a:rPr lang="en-GB" altLang="en-US" smtClean="0"/>
              <a:t>To change the layout of individual slides, select ‘Slide layout’ and choose the desired layout from the right-hand menu.</a:t>
            </a:r>
          </a:p>
          <a:p>
            <a:pPr lvl="0"/>
            <a:r>
              <a:rPr lang="en-GB" altLang="en-US" smtClean="0"/>
              <a:t>Read the PowerPoint guidelines before creating a slide show.</a:t>
            </a:r>
          </a:p>
          <a:p>
            <a:pPr lvl="0"/>
            <a:endParaRPr lang="en-GB" altLang="en-US" smtClean="0"/>
          </a:p>
        </p:txBody>
      </p:sp>
      <p:sp>
        <p:nvSpPr>
          <p:cNvPr id="13" name="Rectangle 5"/>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133805489"/>
      </p:ext>
    </p:extLst>
  </p:cSld>
  <p:clrMap bg1="lt1" tx1="dk1" bg2="lt2" tx2="dk2" accent1="accent1" accent2="accent2" accent3="accent3" accent4="accent4" accent5="accent5" accent6="accent6" hlink="hlink" folHlink="folHlink"/>
  <p:sldLayoutIdLst>
    <p:sldLayoutId id="2147483841"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6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6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6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6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build="p" autoUpdateAnimBg="0">
        <p:tmplLst>
          <p:tmpl lvl="1">
            <p:tnLst>
              <p:par>
                <p:cTn presetID="1" presetClass="entr" presetSubtype="0" fill="hold" nodeType="clickEffect">
                  <p:stCondLst>
                    <p:cond delay="0"/>
                  </p:stCondLst>
                  <p:childTnLst>
                    <p:set>
                      <p:cBhvr>
                        <p:cTn dur="1" fill="hold">
                          <p:stCondLst>
                            <p:cond delay="499"/>
                          </p:stCondLst>
                        </p:cTn>
                        <p:tgtEl>
                          <p:spTgt spid="71687"/>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636825"/>
          </a:solidFill>
          <a:latin typeface="+mj-lt"/>
          <a:ea typeface="+mj-ea"/>
          <a:cs typeface="+mj-cs"/>
        </a:defRPr>
      </a:lvl1pPr>
      <a:lvl2pPr algn="ctr" rtl="0" eaLnBrk="0" fontAlgn="base" hangingPunct="0">
        <a:spcBef>
          <a:spcPct val="0"/>
        </a:spcBef>
        <a:spcAft>
          <a:spcPct val="0"/>
        </a:spcAft>
        <a:defRPr sz="3300">
          <a:solidFill>
            <a:srgbClr val="636825"/>
          </a:solidFill>
          <a:latin typeface="Arial" charset="0"/>
        </a:defRPr>
      </a:lvl2pPr>
      <a:lvl3pPr algn="ctr" rtl="0" eaLnBrk="0" fontAlgn="base" hangingPunct="0">
        <a:spcBef>
          <a:spcPct val="0"/>
        </a:spcBef>
        <a:spcAft>
          <a:spcPct val="0"/>
        </a:spcAft>
        <a:defRPr sz="3300">
          <a:solidFill>
            <a:srgbClr val="636825"/>
          </a:solidFill>
          <a:latin typeface="Arial" charset="0"/>
        </a:defRPr>
      </a:lvl3pPr>
      <a:lvl4pPr algn="ctr" rtl="0" eaLnBrk="0" fontAlgn="base" hangingPunct="0">
        <a:spcBef>
          <a:spcPct val="0"/>
        </a:spcBef>
        <a:spcAft>
          <a:spcPct val="0"/>
        </a:spcAft>
        <a:defRPr sz="3300">
          <a:solidFill>
            <a:srgbClr val="636825"/>
          </a:solidFill>
          <a:latin typeface="Arial" charset="0"/>
        </a:defRPr>
      </a:lvl4pPr>
      <a:lvl5pPr algn="ctr" rtl="0" eaLnBrk="0" fontAlgn="base" hangingPunct="0">
        <a:spcBef>
          <a:spcPct val="0"/>
        </a:spcBef>
        <a:spcAft>
          <a:spcPct val="0"/>
        </a:spcAft>
        <a:defRPr sz="3300">
          <a:solidFill>
            <a:srgbClr val="636825"/>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mn-lt"/>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mn-lt"/>
              </a:defRPr>
            </a:lvl1pPr>
          </a:lstStyle>
          <a:p>
            <a:pPr defTabSz="6858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smtClean="0">
                <a:latin typeface="Arial" panose="020B0604020202020204" pitchFamily="34" charset="0"/>
              </a:defRPr>
            </a:lvl1pPr>
          </a:lstStyle>
          <a:p>
            <a:pPr defTabSz="685800" fontAlgn="base">
              <a:spcBef>
                <a:spcPct val="0"/>
              </a:spcBef>
              <a:spcAft>
                <a:spcPct val="0"/>
              </a:spcAft>
              <a:defRPr/>
            </a:pPr>
            <a:fld id="{846CFCF1-3CF4-43AA-BE3C-F23F5302B675}"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9841089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37" descr="slide bgroun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9525"/>
            <a:ext cx="9140825" cy="514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16"/>
          <p:cNvSpPr txBox="1">
            <a:spLocks noChangeArrowheads="1"/>
          </p:cNvSpPr>
          <p:nvPr userDrawn="1"/>
        </p:nvSpPr>
        <p:spPr bwMode="auto">
          <a:xfrm>
            <a:off x="896939" y="4991100"/>
            <a:ext cx="65563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fld id="{C531F0AA-F8EE-4310-83AE-1E0FFF8C866E}" type="slidenum">
              <a:rPr kumimoji="0" lang="en-GB" altLang="en-US" sz="750" b="0" i="0" u="none" strike="noStrike" kern="1200" cap="none" spc="0" normalizeH="0" baseline="0" noProof="0" smtClean="0">
                <a:ln>
                  <a:noFill/>
                </a:ln>
                <a:solidFill>
                  <a:srgbClr val="5B0091"/>
                </a:solidFill>
                <a:effectLst/>
                <a:uLnTx/>
                <a:uFillTx/>
                <a:latin typeface="Arial" panose="020B0604020202020204" pitchFamily="34" charset="0"/>
                <a:ea typeface="+mn-ea"/>
                <a:cs typeface="Arial" panose="020B0604020202020204" pitchFamily="34" charset="0"/>
              </a:rPr>
              <a:pPr marL="0" marR="0" lvl="0" indent="0" algn="ctr" defTabSz="685800" rtl="0" eaLnBrk="1" fontAlgn="base" latinLnBrk="0" hangingPunct="1">
                <a:lnSpc>
                  <a:spcPct val="100000"/>
                </a:lnSpc>
                <a:spcBef>
                  <a:spcPct val="50000"/>
                </a:spcBef>
                <a:spcAft>
                  <a:spcPct val="0"/>
                </a:spcAft>
                <a:buClrTx/>
                <a:buSzTx/>
                <a:buFontTx/>
                <a:buNone/>
                <a:tabLst/>
                <a:defRPr/>
              </a:pPr>
              <a:t>‹#›</a:t>
            </a:fld>
            <a:r>
              <a:rPr kumimoji="0" lang="en-GB" altLang="en-US" sz="750" b="0" i="0" u="none" strike="noStrike" kern="1200" cap="none" spc="0" normalizeH="0" baseline="0" noProof="0" smtClean="0">
                <a:ln>
                  <a:noFill/>
                </a:ln>
                <a:solidFill>
                  <a:srgbClr val="5B0091"/>
                </a:solidFill>
                <a:effectLst/>
                <a:uLnTx/>
                <a:uFillTx/>
                <a:latin typeface="Arial" panose="020B0604020202020204" pitchFamily="34" charset="0"/>
                <a:ea typeface="+mn-ea"/>
                <a:cs typeface="Arial" panose="020B0604020202020204" pitchFamily="34" charset="0"/>
              </a:rPr>
              <a:t> of 35</a:t>
            </a:r>
          </a:p>
        </p:txBody>
      </p:sp>
      <p:pic>
        <p:nvPicPr>
          <p:cNvPr id="3076" name="Picture 18" descr="back_arrow_trans">
            <a:hlinkClick r:id="" action="ppaction://hlinkshowjump?jump=previousslide"/>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950" y="4625579"/>
            <a:ext cx="630238"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3" descr="forward_arrow_grey">
            <a:hlinkClick r:id="" action="ppaction://hlinkshowjump?jump=nextslide"/>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47089" y="4625579"/>
            <a:ext cx="630237"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25"/>
          <p:cNvSpPr txBox="1">
            <a:spLocks noChangeArrowheads="1"/>
          </p:cNvSpPr>
          <p:nvPr userDrawn="1"/>
        </p:nvSpPr>
        <p:spPr bwMode="auto">
          <a:xfrm>
            <a:off x="7075489" y="4991100"/>
            <a:ext cx="118654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750" b="0" i="0" u="none" strike="noStrike" kern="1200" cap="none" spc="0" normalizeH="0" baseline="0" noProof="0" smtClean="0">
                <a:ln>
                  <a:noFill/>
                </a:ln>
                <a:solidFill>
                  <a:srgbClr val="5B0091"/>
                </a:solidFill>
                <a:effectLst/>
                <a:uLnTx/>
                <a:uFillTx/>
                <a:latin typeface="Arial" charset="0"/>
                <a:ea typeface="+mn-ea"/>
                <a:cs typeface="Arial" charset="0"/>
              </a:rPr>
              <a:t>© Boardworks Ltd 2008</a:t>
            </a:r>
          </a:p>
        </p:txBody>
      </p:sp>
      <p:sp>
        <p:nvSpPr>
          <p:cNvPr id="3079" name="Rectangle 28"/>
          <p:cNvSpPr>
            <a:spLocks noGrp="1" noChangeArrowheads="1"/>
          </p:cNvSpPr>
          <p:nvPr>
            <p:ph type="title"/>
          </p:nvPr>
        </p:nvSpPr>
        <p:spPr bwMode="auto">
          <a:xfrm>
            <a:off x="261939" y="40482"/>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Tree>
    <p:extLst>
      <p:ext uri="{BB962C8B-B14F-4D97-AF65-F5344CB8AC3E}">
        <p14:creationId xmlns:p14="http://schemas.microsoft.com/office/powerpoint/2010/main" val="1950149806"/>
      </p:ext>
    </p:extLst>
  </p:cSld>
  <p:clrMap bg1="lt1" tx1="dk1" bg2="lt2" tx2="dk2" accent1="accent1" accent2="accent2" accent3="accent3" accent4="accent4" accent5="accent5" accent6="accent6" hlink="hlink" folHlink="folHlink"/>
  <p:sldLayoutIdLst>
    <p:sldLayoutId id="2147483856" r:id="rId1"/>
  </p:sldLayoutIdLst>
  <p:timing>
    <p:tnLst>
      <p:par>
        <p:cTn id="1" dur="indefinite" restart="never" nodeType="tmRoot"/>
      </p:par>
    </p:tnLst>
  </p:timing>
  <p:txStyles>
    <p:titleStyle>
      <a:lvl1pPr algn="l" rtl="0" eaLnBrk="0" fontAlgn="base" hangingPunct="0">
        <a:spcBef>
          <a:spcPct val="0"/>
        </a:spcBef>
        <a:spcAft>
          <a:spcPct val="0"/>
        </a:spcAft>
        <a:defRPr sz="2100" b="1">
          <a:solidFill>
            <a:srgbClr val="10BC45"/>
          </a:solidFill>
          <a:latin typeface="+mj-lt"/>
          <a:ea typeface="+mj-ea"/>
          <a:cs typeface="+mj-cs"/>
        </a:defRPr>
      </a:lvl1pPr>
      <a:lvl2pPr algn="l" rtl="0" eaLnBrk="0" fontAlgn="base" hangingPunct="0">
        <a:spcBef>
          <a:spcPct val="0"/>
        </a:spcBef>
        <a:spcAft>
          <a:spcPct val="0"/>
        </a:spcAft>
        <a:defRPr sz="2100" b="1">
          <a:solidFill>
            <a:srgbClr val="10BC45"/>
          </a:solidFill>
          <a:latin typeface="Arial" charset="0"/>
        </a:defRPr>
      </a:lvl2pPr>
      <a:lvl3pPr algn="l" rtl="0" eaLnBrk="0" fontAlgn="base" hangingPunct="0">
        <a:spcBef>
          <a:spcPct val="0"/>
        </a:spcBef>
        <a:spcAft>
          <a:spcPct val="0"/>
        </a:spcAft>
        <a:defRPr sz="2100" b="1">
          <a:solidFill>
            <a:srgbClr val="10BC45"/>
          </a:solidFill>
          <a:latin typeface="Arial" charset="0"/>
        </a:defRPr>
      </a:lvl3pPr>
      <a:lvl4pPr algn="l" rtl="0" eaLnBrk="0" fontAlgn="base" hangingPunct="0">
        <a:spcBef>
          <a:spcPct val="0"/>
        </a:spcBef>
        <a:spcAft>
          <a:spcPct val="0"/>
        </a:spcAft>
        <a:defRPr sz="2100" b="1">
          <a:solidFill>
            <a:srgbClr val="10BC45"/>
          </a:solidFill>
          <a:latin typeface="Arial" charset="0"/>
        </a:defRPr>
      </a:lvl4pPr>
      <a:lvl5pPr algn="l" rtl="0" eaLnBrk="0" fontAlgn="base" hangingPunct="0">
        <a:spcBef>
          <a:spcPct val="0"/>
        </a:spcBef>
        <a:spcAft>
          <a:spcPct val="0"/>
        </a:spcAft>
        <a:defRPr sz="2100" b="1">
          <a:solidFill>
            <a:srgbClr val="10BC45"/>
          </a:solidFill>
          <a:latin typeface="Arial" charset="0"/>
        </a:defRPr>
      </a:lvl5pPr>
      <a:lvl6pPr marL="342900" algn="l" rtl="0" fontAlgn="base">
        <a:spcBef>
          <a:spcPct val="0"/>
        </a:spcBef>
        <a:spcAft>
          <a:spcPct val="0"/>
        </a:spcAft>
        <a:defRPr sz="2100" b="1">
          <a:solidFill>
            <a:srgbClr val="10BC45"/>
          </a:solidFill>
          <a:latin typeface="Arial" charset="0"/>
        </a:defRPr>
      </a:lvl6pPr>
      <a:lvl7pPr marL="685800" algn="l" rtl="0" fontAlgn="base">
        <a:spcBef>
          <a:spcPct val="0"/>
        </a:spcBef>
        <a:spcAft>
          <a:spcPct val="0"/>
        </a:spcAft>
        <a:defRPr sz="2100" b="1">
          <a:solidFill>
            <a:srgbClr val="10BC45"/>
          </a:solidFill>
          <a:latin typeface="Arial" charset="0"/>
        </a:defRPr>
      </a:lvl7pPr>
      <a:lvl8pPr marL="1028700" algn="l" rtl="0" fontAlgn="base">
        <a:spcBef>
          <a:spcPct val="0"/>
        </a:spcBef>
        <a:spcAft>
          <a:spcPct val="0"/>
        </a:spcAft>
        <a:defRPr sz="2100" b="1">
          <a:solidFill>
            <a:srgbClr val="10BC45"/>
          </a:solidFill>
          <a:latin typeface="Arial" charset="0"/>
        </a:defRPr>
      </a:lvl8pPr>
      <a:lvl9pPr marL="1371600" algn="l" rtl="0" fontAlgn="base">
        <a:spcBef>
          <a:spcPct val="0"/>
        </a:spcBef>
        <a:spcAft>
          <a:spcPct val="0"/>
        </a:spcAft>
        <a:defRPr sz="2100" b="1">
          <a:solidFill>
            <a:srgbClr val="10BC45"/>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mn-lt"/>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mn-lt"/>
              </a:defRPr>
            </a:lvl1pPr>
          </a:lstStyle>
          <a:p>
            <a:pPr defTabSz="6858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smtClean="0">
                <a:latin typeface="Arial" panose="020B0604020202020204" pitchFamily="34" charset="0"/>
              </a:defRPr>
            </a:lvl1pPr>
          </a:lstStyle>
          <a:p>
            <a:pPr defTabSz="685800" fontAlgn="base">
              <a:spcBef>
                <a:spcPct val="0"/>
              </a:spcBef>
              <a:spcAft>
                <a:spcPct val="0"/>
              </a:spcAft>
              <a:defRPr/>
            </a:pPr>
            <a:fld id="{846CFCF1-3CF4-43AA-BE3C-F23F5302B675}"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9998026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solidFill>
                  <a:srgbClr val="000000"/>
                </a:solidFill>
                <a:latin typeface="+mn-lt"/>
              </a:defRPr>
            </a:lvl1pPr>
          </a:lstStyle>
          <a:p>
            <a:pPr defTabSz="685800"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solidFill>
                  <a:srgbClr val="000000"/>
                </a:solidFill>
                <a:latin typeface="+mn-lt"/>
              </a:defRPr>
            </a:lvl1pPr>
          </a:lstStyle>
          <a:p>
            <a:pPr defTabSz="685800"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smtClean="0">
                <a:solidFill>
                  <a:srgbClr val="000000"/>
                </a:solidFill>
                <a:latin typeface="Arial" panose="020B0604020202020204" pitchFamily="34" charset="0"/>
              </a:defRPr>
            </a:lvl1pPr>
          </a:lstStyle>
          <a:p>
            <a:pPr defTabSz="685800" fontAlgn="base">
              <a:spcBef>
                <a:spcPct val="0"/>
              </a:spcBef>
              <a:spcAft>
                <a:spcPct val="0"/>
              </a:spcAft>
              <a:defRPr/>
            </a:pPr>
            <a:fld id="{3DE8A98F-9D62-44D3-9508-B75DAA2680B7}" type="slidenum">
              <a:rPr lang="en-US" altLang="en-US" smtClean="0"/>
              <a:pPr defTabSz="685800" fontAlgn="base">
                <a:spcBef>
                  <a:spcPct val="0"/>
                </a:spcBef>
                <a:spcAft>
                  <a:spcPct val="0"/>
                </a:spcAft>
                <a:defRPr/>
              </a:pPr>
              <a:t>‹#›</a:t>
            </a:fld>
            <a:endParaRPr lang="en-US" altLang="en-US"/>
          </a:p>
        </p:txBody>
      </p:sp>
    </p:spTree>
    <p:extLst>
      <p:ext uri="{BB962C8B-B14F-4D97-AF65-F5344CB8AC3E}">
        <p14:creationId xmlns:p14="http://schemas.microsoft.com/office/powerpoint/2010/main" val="1514382959"/>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37" descr="slide bgroun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9525"/>
            <a:ext cx="9140825" cy="514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16"/>
          <p:cNvSpPr txBox="1">
            <a:spLocks noChangeArrowheads="1"/>
          </p:cNvSpPr>
          <p:nvPr userDrawn="1"/>
        </p:nvSpPr>
        <p:spPr bwMode="auto">
          <a:xfrm>
            <a:off x="896939" y="4991100"/>
            <a:ext cx="65563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defRPr>
            </a:lvl1pPr>
            <a:lvl2pPr marL="742950" indent="-285750" eaLnBrk="0" hangingPunct="0">
              <a:defRPr sz="2400">
                <a:solidFill>
                  <a:schemeClr val="tx1"/>
                </a:solidFill>
                <a:latin typeface="Comic Sans MS" panose="030F0702030302020204" pitchFamily="66" charset="0"/>
              </a:defRPr>
            </a:lvl2pPr>
            <a:lvl3pPr marL="1143000" indent="-228600" eaLnBrk="0" hangingPunct="0">
              <a:defRPr sz="2400">
                <a:solidFill>
                  <a:schemeClr val="tx1"/>
                </a:solidFill>
                <a:latin typeface="Comic Sans MS" panose="030F0702030302020204" pitchFamily="66" charset="0"/>
              </a:defRPr>
            </a:lvl3pPr>
            <a:lvl4pPr marL="1600200" indent="-228600" eaLnBrk="0" hangingPunct="0">
              <a:defRPr sz="2400">
                <a:solidFill>
                  <a:schemeClr val="tx1"/>
                </a:solidFill>
                <a:latin typeface="Comic Sans MS" panose="030F0702030302020204" pitchFamily="66" charset="0"/>
              </a:defRPr>
            </a:lvl4pPr>
            <a:lvl5pPr marL="2057400" indent="-228600" eaLnBrk="0" hangingPunct="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fld id="{C531F0AA-F8EE-4310-83AE-1E0FFF8C866E}" type="slidenum">
              <a:rPr kumimoji="0" lang="en-GB" altLang="en-US" sz="750" b="0" i="0" u="none" strike="noStrike" kern="1200" cap="none" spc="0" normalizeH="0" baseline="0" noProof="0" smtClean="0">
                <a:ln>
                  <a:noFill/>
                </a:ln>
                <a:solidFill>
                  <a:srgbClr val="5B0091"/>
                </a:solidFill>
                <a:effectLst/>
                <a:uLnTx/>
                <a:uFillTx/>
                <a:latin typeface="Arial" panose="020B0604020202020204" pitchFamily="34" charset="0"/>
                <a:ea typeface="+mn-ea"/>
                <a:cs typeface="Arial" panose="020B0604020202020204" pitchFamily="34" charset="0"/>
              </a:rPr>
              <a:pPr marL="0" marR="0" lvl="0" indent="0" algn="ctr" defTabSz="685800" rtl="0" eaLnBrk="1" fontAlgn="base" latinLnBrk="0" hangingPunct="1">
                <a:lnSpc>
                  <a:spcPct val="100000"/>
                </a:lnSpc>
                <a:spcBef>
                  <a:spcPct val="50000"/>
                </a:spcBef>
                <a:spcAft>
                  <a:spcPct val="0"/>
                </a:spcAft>
                <a:buClrTx/>
                <a:buSzTx/>
                <a:buFontTx/>
                <a:buNone/>
                <a:tabLst/>
                <a:defRPr/>
              </a:pPr>
              <a:t>‹#›</a:t>
            </a:fld>
            <a:r>
              <a:rPr kumimoji="0" lang="en-GB" altLang="en-US" sz="750" b="0" i="0" u="none" strike="noStrike" kern="1200" cap="none" spc="0" normalizeH="0" baseline="0" noProof="0" smtClean="0">
                <a:ln>
                  <a:noFill/>
                </a:ln>
                <a:solidFill>
                  <a:srgbClr val="5B0091"/>
                </a:solidFill>
                <a:effectLst/>
                <a:uLnTx/>
                <a:uFillTx/>
                <a:latin typeface="Arial" panose="020B0604020202020204" pitchFamily="34" charset="0"/>
                <a:ea typeface="+mn-ea"/>
                <a:cs typeface="Arial" panose="020B0604020202020204" pitchFamily="34" charset="0"/>
              </a:rPr>
              <a:t> of 35</a:t>
            </a:r>
          </a:p>
        </p:txBody>
      </p:sp>
      <p:pic>
        <p:nvPicPr>
          <p:cNvPr id="3076" name="Picture 18" descr="back_arrow_trans">
            <a:hlinkClick r:id="" action="ppaction://hlinkshowjump?jump=previousslide"/>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950" y="4625579"/>
            <a:ext cx="630238"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3" descr="forward_arrow_grey">
            <a:hlinkClick r:id="" action="ppaction://hlinkshowjump?jump=nextslide"/>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47089" y="4625579"/>
            <a:ext cx="630237"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25"/>
          <p:cNvSpPr txBox="1">
            <a:spLocks noChangeArrowheads="1"/>
          </p:cNvSpPr>
          <p:nvPr userDrawn="1"/>
        </p:nvSpPr>
        <p:spPr bwMode="auto">
          <a:xfrm>
            <a:off x="7075489" y="4991100"/>
            <a:ext cx="118654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750" b="0" i="0" u="none" strike="noStrike" kern="1200" cap="none" spc="0" normalizeH="0" baseline="0" noProof="0" smtClean="0">
                <a:ln>
                  <a:noFill/>
                </a:ln>
                <a:solidFill>
                  <a:srgbClr val="5B0091"/>
                </a:solidFill>
                <a:effectLst/>
                <a:uLnTx/>
                <a:uFillTx/>
                <a:latin typeface="Arial" charset="0"/>
                <a:ea typeface="+mn-ea"/>
                <a:cs typeface="Arial" charset="0"/>
              </a:rPr>
              <a:t>© Boardworks Ltd 2008</a:t>
            </a:r>
          </a:p>
        </p:txBody>
      </p:sp>
      <p:sp>
        <p:nvSpPr>
          <p:cNvPr id="3079" name="Rectangle 28"/>
          <p:cNvSpPr>
            <a:spLocks noGrp="1" noChangeArrowheads="1"/>
          </p:cNvSpPr>
          <p:nvPr>
            <p:ph type="title"/>
          </p:nvPr>
        </p:nvSpPr>
        <p:spPr bwMode="auto">
          <a:xfrm>
            <a:off x="261939" y="40482"/>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Tree>
    <p:extLst>
      <p:ext uri="{BB962C8B-B14F-4D97-AF65-F5344CB8AC3E}">
        <p14:creationId xmlns:p14="http://schemas.microsoft.com/office/powerpoint/2010/main" val="3499495610"/>
      </p:ext>
    </p:extLst>
  </p:cSld>
  <p:clrMap bg1="lt1" tx1="dk1" bg2="lt2" tx2="dk2" accent1="accent1" accent2="accent2" accent3="accent3" accent4="accent4" accent5="accent5" accent6="accent6" hlink="hlink" folHlink="folHlink"/>
  <p:sldLayoutIdLst>
    <p:sldLayoutId id="2147483883" r:id="rId1"/>
  </p:sldLayoutIdLst>
  <p:timing>
    <p:tnLst>
      <p:par>
        <p:cTn id="1" dur="indefinite" restart="never" nodeType="tmRoot"/>
      </p:par>
    </p:tnLst>
  </p:timing>
  <p:txStyles>
    <p:titleStyle>
      <a:lvl1pPr algn="l" rtl="0" eaLnBrk="0" fontAlgn="base" hangingPunct="0">
        <a:spcBef>
          <a:spcPct val="0"/>
        </a:spcBef>
        <a:spcAft>
          <a:spcPct val="0"/>
        </a:spcAft>
        <a:defRPr sz="2100" b="1">
          <a:solidFill>
            <a:srgbClr val="10BC45"/>
          </a:solidFill>
          <a:latin typeface="+mj-lt"/>
          <a:ea typeface="+mj-ea"/>
          <a:cs typeface="+mj-cs"/>
        </a:defRPr>
      </a:lvl1pPr>
      <a:lvl2pPr algn="l" rtl="0" eaLnBrk="0" fontAlgn="base" hangingPunct="0">
        <a:spcBef>
          <a:spcPct val="0"/>
        </a:spcBef>
        <a:spcAft>
          <a:spcPct val="0"/>
        </a:spcAft>
        <a:defRPr sz="2100" b="1">
          <a:solidFill>
            <a:srgbClr val="10BC45"/>
          </a:solidFill>
          <a:latin typeface="Arial" charset="0"/>
        </a:defRPr>
      </a:lvl2pPr>
      <a:lvl3pPr algn="l" rtl="0" eaLnBrk="0" fontAlgn="base" hangingPunct="0">
        <a:spcBef>
          <a:spcPct val="0"/>
        </a:spcBef>
        <a:spcAft>
          <a:spcPct val="0"/>
        </a:spcAft>
        <a:defRPr sz="2100" b="1">
          <a:solidFill>
            <a:srgbClr val="10BC45"/>
          </a:solidFill>
          <a:latin typeface="Arial" charset="0"/>
        </a:defRPr>
      </a:lvl3pPr>
      <a:lvl4pPr algn="l" rtl="0" eaLnBrk="0" fontAlgn="base" hangingPunct="0">
        <a:spcBef>
          <a:spcPct val="0"/>
        </a:spcBef>
        <a:spcAft>
          <a:spcPct val="0"/>
        </a:spcAft>
        <a:defRPr sz="2100" b="1">
          <a:solidFill>
            <a:srgbClr val="10BC45"/>
          </a:solidFill>
          <a:latin typeface="Arial" charset="0"/>
        </a:defRPr>
      </a:lvl4pPr>
      <a:lvl5pPr algn="l" rtl="0" eaLnBrk="0" fontAlgn="base" hangingPunct="0">
        <a:spcBef>
          <a:spcPct val="0"/>
        </a:spcBef>
        <a:spcAft>
          <a:spcPct val="0"/>
        </a:spcAft>
        <a:defRPr sz="2100" b="1">
          <a:solidFill>
            <a:srgbClr val="10BC45"/>
          </a:solidFill>
          <a:latin typeface="Arial" charset="0"/>
        </a:defRPr>
      </a:lvl5pPr>
      <a:lvl6pPr marL="342900" algn="l" rtl="0" fontAlgn="base">
        <a:spcBef>
          <a:spcPct val="0"/>
        </a:spcBef>
        <a:spcAft>
          <a:spcPct val="0"/>
        </a:spcAft>
        <a:defRPr sz="2100" b="1">
          <a:solidFill>
            <a:srgbClr val="10BC45"/>
          </a:solidFill>
          <a:latin typeface="Arial" charset="0"/>
        </a:defRPr>
      </a:lvl6pPr>
      <a:lvl7pPr marL="685800" algn="l" rtl="0" fontAlgn="base">
        <a:spcBef>
          <a:spcPct val="0"/>
        </a:spcBef>
        <a:spcAft>
          <a:spcPct val="0"/>
        </a:spcAft>
        <a:defRPr sz="2100" b="1">
          <a:solidFill>
            <a:srgbClr val="10BC45"/>
          </a:solidFill>
          <a:latin typeface="Arial" charset="0"/>
        </a:defRPr>
      </a:lvl7pPr>
      <a:lvl8pPr marL="1028700" algn="l" rtl="0" fontAlgn="base">
        <a:spcBef>
          <a:spcPct val="0"/>
        </a:spcBef>
        <a:spcAft>
          <a:spcPct val="0"/>
        </a:spcAft>
        <a:defRPr sz="2100" b="1">
          <a:solidFill>
            <a:srgbClr val="10BC45"/>
          </a:solidFill>
          <a:latin typeface="Arial" charset="0"/>
        </a:defRPr>
      </a:lvl8pPr>
      <a:lvl9pPr marL="1371600" algn="l" rtl="0" fontAlgn="base">
        <a:spcBef>
          <a:spcPct val="0"/>
        </a:spcBef>
        <a:spcAft>
          <a:spcPct val="0"/>
        </a:spcAft>
        <a:defRPr sz="2100" b="1">
          <a:solidFill>
            <a:srgbClr val="10BC45"/>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mn-lt"/>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mn-lt"/>
              </a:defRPr>
            </a:lvl1pPr>
          </a:lstStyle>
          <a:p>
            <a:pPr defTabSz="6858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smtClean="0">
                <a:latin typeface="Arial" panose="020B0604020202020204" pitchFamily="34" charset="0"/>
              </a:defRPr>
            </a:lvl1pPr>
          </a:lstStyle>
          <a:p>
            <a:pPr defTabSz="685800" fontAlgn="base">
              <a:spcBef>
                <a:spcPct val="0"/>
              </a:spcBef>
              <a:spcAft>
                <a:spcPct val="0"/>
              </a:spcAft>
              <a:defRPr/>
            </a:pPr>
            <a:fld id="{846CFCF1-3CF4-43AA-BE3C-F23F5302B675}"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5217115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1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1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100">
                <a:latin typeface="+mn-lt"/>
              </a:defRPr>
            </a:lvl1pPr>
          </a:lstStyle>
          <a:p>
            <a:pPr fontAlgn="base">
              <a:spcBef>
                <a:spcPct val="0"/>
              </a:spcBef>
              <a:spcAft>
                <a:spcPct val="0"/>
              </a:spcAft>
            </a:pPr>
            <a:fld id="{65FDBC6E-BF75-4E65-A433-DF49E664D237}"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866" algn="ctr" rtl="0" fontAlgn="base">
        <a:spcBef>
          <a:spcPct val="0"/>
        </a:spcBef>
        <a:spcAft>
          <a:spcPct val="0"/>
        </a:spcAft>
        <a:defRPr sz="3300">
          <a:solidFill>
            <a:schemeClr val="tx2"/>
          </a:solidFill>
          <a:latin typeface="Arial" charset="0"/>
        </a:defRPr>
      </a:lvl6pPr>
      <a:lvl7pPr marL="685732" algn="ctr" rtl="0" fontAlgn="base">
        <a:spcBef>
          <a:spcPct val="0"/>
        </a:spcBef>
        <a:spcAft>
          <a:spcPct val="0"/>
        </a:spcAft>
        <a:defRPr sz="3300">
          <a:solidFill>
            <a:schemeClr val="tx2"/>
          </a:solidFill>
          <a:latin typeface="Arial" charset="0"/>
        </a:defRPr>
      </a:lvl7pPr>
      <a:lvl8pPr marL="1028598" algn="ctr" rtl="0" fontAlgn="base">
        <a:spcBef>
          <a:spcPct val="0"/>
        </a:spcBef>
        <a:spcAft>
          <a:spcPct val="0"/>
        </a:spcAft>
        <a:defRPr sz="3300">
          <a:solidFill>
            <a:schemeClr val="tx2"/>
          </a:solidFill>
          <a:latin typeface="Arial" charset="0"/>
        </a:defRPr>
      </a:lvl8pPr>
      <a:lvl9pPr marL="1371464" algn="ctr" rtl="0" fontAlgn="base">
        <a:spcBef>
          <a:spcPct val="0"/>
        </a:spcBef>
        <a:spcAft>
          <a:spcPct val="0"/>
        </a:spcAft>
        <a:defRPr sz="3300">
          <a:solidFill>
            <a:schemeClr val="tx2"/>
          </a:solidFill>
          <a:latin typeface="Arial" charset="0"/>
        </a:defRPr>
      </a:lvl9pPr>
    </p:titleStyle>
    <p:bodyStyle>
      <a:lvl1pPr marL="257150" indent="-257150" algn="l" rtl="0" fontAlgn="base">
        <a:spcBef>
          <a:spcPct val="20000"/>
        </a:spcBef>
        <a:spcAft>
          <a:spcPct val="0"/>
        </a:spcAft>
        <a:buChar char="•"/>
        <a:defRPr sz="2400">
          <a:solidFill>
            <a:schemeClr val="tx1"/>
          </a:solidFill>
          <a:latin typeface="+mn-lt"/>
          <a:ea typeface="+mn-ea"/>
          <a:cs typeface="+mn-cs"/>
        </a:defRPr>
      </a:lvl1pPr>
      <a:lvl2pPr marL="557157" indent="-214293" algn="l" rtl="0" fontAlgn="base">
        <a:spcBef>
          <a:spcPct val="20000"/>
        </a:spcBef>
        <a:spcAft>
          <a:spcPct val="0"/>
        </a:spcAft>
        <a:buChar char="–"/>
        <a:defRPr sz="2100">
          <a:solidFill>
            <a:schemeClr val="tx1"/>
          </a:solidFill>
          <a:latin typeface="+mn-lt"/>
        </a:defRPr>
      </a:lvl2pPr>
      <a:lvl3pPr marL="857165" indent="-171434" algn="l" rtl="0" fontAlgn="base">
        <a:spcBef>
          <a:spcPct val="20000"/>
        </a:spcBef>
        <a:spcAft>
          <a:spcPct val="0"/>
        </a:spcAft>
        <a:buChar char="•"/>
        <a:defRPr sz="1800">
          <a:solidFill>
            <a:schemeClr val="tx1"/>
          </a:solidFill>
          <a:latin typeface="+mn-lt"/>
        </a:defRPr>
      </a:lvl3pPr>
      <a:lvl4pPr marL="1200030" indent="-171434" algn="l" rtl="0" fontAlgn="base">
        <a:spcBef>
          <a:spcPct val="20000"/>
        </a:spcBef>
        <a:spcAft>
          <a:spcPct val="0"/>
        </a:spcAft>
        <a:buChar char="–"/>
        <a:defRPr sz="1500">
          <a:solidFill>
            <a:schemeClr val="tx1"/>
          </a:solidFill>
          <a:latin typeface="+mn-lt"/>
        </a:defRPr>
      </a:lvl4pPr>
      <a:lvl5pPr marL="1542896" indent="-171434" algn="l" rtl="0" fontAlgn="base">
        <a:spcBef>
          <a:spcPct val="20000"/>
        </a:spcBef>
        <a:spcAft>
          <a:spcPct val="0"/>
        </a:spcAft>
        <a:buChar char="»"/>
        <a:defRPr sz="1500">
          <a:solidFill>
            <a:schemeClr val="tx1"/>
          </a:solidFill>
          <a:latin typeface="+mn-lt"/>
        </a:defRPr>
      </a:lvl5pPr>
      <a:lvl6pPr marL="1885762" indent="-171434" algn="l" rtl="0" fontAlgn="base">
        <a:spcBef>
          <a:spcPct val="20000"/>
        </a:spcBef>
        <a:spcAft>
          <a:spcPct val="0"/>
        </a:spcAft>
        <a:buChar char="»"/>
        <a:defRPr sz="1500">
          <a:solidFill>
            <a:schemeClr val="tx1"/>
          </a:solidFill>
          <a:latin typeface="+mn-lt"/>
        </a:defRPr>
      </a:lvl6pPr>
      <a:lvl7pPr marL="2228628" indent="-171434" algn="l" rtl="0" fontAlgn="base">
        <a:spcBef>
          <a:spcPct val="20000"/>
        </a:spcBef>
        <a:spcAft>
          <a:spcPct val="0"/>
        </a:spcAft>
        <a:buChar char="»"/>
        <a:defRPr sz="1500">
          <a:solidFill>
            <a:schemeClr val="tx1"/>
          </a:solidFill>
          <a:latin typeface="+mn-lt"/>
        </a:defRPr>
      </a:lvl7pPr>
      <a:lvl8pPr marL="2571494" indent="-171434" algn="l" rtl="0" fontAlgn="base">
        <a:spcBef>
          <a:spcPct val="20000"/>
        </a:spcBef>
        <a:spcAft>
          <a:spcPct val="0"/>
        </a:spcAft>
        <a:buChar char="»"/>
        <a:defRPr sz="1500">
          <a:solidFill>
            <a:schemeClr val="tx1"/>
          </a:solidFill>
          <a:latin typeface="+mn-lt"/>
        </a:defRPr>
      </a:lvl8pPr>
      <a:lvl9pPr marL="2914361" indent="-171434"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900">
                <a:solidFill>
                  <a:schemeClr val="tx1">
                    <a:tint val="75000"/>
                  </a:schemeClr>
                </a:solidFill>
              </a:defRPr>
            </a:lvl1pPr>
          </a:lstStyle>
          <a:p>
            <a:fld id="{E565826C-B2C0-415D-B384-C8AB22EEAFB5}" type="datetimeFigureOut">
              <a:rPr lang="en-GB">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900">
                <a:solidFill>
                  <a:schemeClr val="tx1">
                    <a:tint val="75000"/>
                  </a:schemeClr>
                </a:solidFill>
              </a:defRPr>
            </a:lvl1p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732" rtl="0" eaLnBrk="1" latinLnBrk="0" hangingPunct="1">
        <a:spcBef>
          <a:spcPct val="0"/>
        </a:spcBef>
        <a:buNone/>
        <a:defRPr sz="3300" kern="1200">
          <a:solidFill>
            <a:schemeClr val="tx1"/>
          </a:solidFill>
          <a:latin typeface="+mj-lt"/>
          <a:ea typeface="+mj-ea"/>
          <a:cs typeface="+mj-cs"/>
        </a:defRPr>
      </a:lvl1pPr>
    </p:titleStyle>
    <p:bodyStyle>
      <a:lvl1pPr marL="257150" indent="-257150" algn="l" defTabSz="685732"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57" indent="-214293" algn="l" defTabSz="685732"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165" indent="-171434" algn="l" defTabSz="685732"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30"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896"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762"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4"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61"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Picture 16" descr="Edexcel GCSE (9-1)&#10;Science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9783"/>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10"/>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91800"/>
            <a:ext cx="1008112" cy="270030"/>
          </a:xfrm>
          <a:prstGeom prst="rect">
            <a:avLst/>
          </a:prstGeom>
          <a:noFill/>
        </p:spPr>
        <p:txBody>
          <a:bodyPr wrap="square" lIns="91432" tIns="45716" rIns="91432" bIns="45716" rtlCol="0">
            <a:noAutofit/>
          </a:bodyPr>
          <a:lstStyle/>
          <a:p>
            <a:r>
              <a:rPr lang="en-GB" sz="1800" b="1" dirty="0"/>
              <a:t>CP1a</a:t>
            </a:r>
          </a:p>
        </p:txBody>
      </p:sp>
      <p:sp>
        <p:nvSpPr>
          <p:cNvPr id="16" name="TextBox 15"/>
          <p:cNvSpPr txBox="1"/>
          <p:nvPr userDrawn="1"/>
        </p:nvSpPr>
        <p:spPr>
          <a:xfrm>
            <a:off x="2854474" y="129247"/>
            <a:ext cx="5698976" cy="271550"/>
          </a:xfrm>
          <a:prstGeom prst="rect">
            <a:avLst/>
          </a:prstGeom>
          <a:noFill/>
        </p:spPr>
        <p:txBody>
          <a:bodyPr wrap="square" lIns="91432" tIns="45716" rIns="91432" bIns="45716" rtlCol="0">
            <a:noAutofit/>
          </a:bodyPr>
          <a:lstStyle/>
          <a:p>
            <a:r>
              <a:rPr lang="en-GB" sz="1400" b="0" i="0" u="none" strike="noStrike" kern="1200" dirty="0">
                <a:solidFill>
                  <a:schemeClr val="tx1"/>
                </a:solidFill>
                <a:effectLst/>
                <a:latin typeface="Arial" panose="020B0604020202020204" pitchFamily="34" charset="0"/>
                <a:ea typeface="+mn-ea"/>
                <a:cs typeface="Arial" panose="020B0604020202020204" pitchFamily="34" charset="0"/>
              </a:rPr>
              <a:t>Vectors and scalars</a:t>
            </a:r>
            <a:r>
              <a:rPr lang="en-GB" sz="1500" dirty="0"/>
              <a:t> </a:t>
            </a:r>
            <a:endParaRPr lang="en-GB" sz="1500" b="0" dirty="0"/>
          </a:p>
        </p:txBody>
      </p:sp>
      <p:pic>
        <p:nvPicPr>
          <p:cNvPr id="18" name="Picture 17" descr="(c) Pearson Education Ltd 2015. Copying permitted for purchasing institution only. This material is not copyright free."/>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12" y="4848143"/>
            <a:ext cx="9144000" cy="295359"/>
          </a:xfrm>
          <a:prstGeom prst="rect">
            <a:avLst/>
          </a:prstGeom>
        </p:spPr>
      </p:pic>
    </p:spTree>
    <p:extLst>
      <p:ext uri="{BB962C8B-B14F-4D97-AF65-F5344CB8AC3E}">
        <p14:creationId xmlns:p14="http://schemas.microsoft.com/office/powerpoint/2010/main" val="3802208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D16B3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866" algn="ctr" rtl="0" fontAlgn="base">
        <a:spcBef>
          <a:spcPct val="0"/>
        </a:spcBef>
        <a:spcAft>
          <a:spcPct val="0"/>
        </a:spcAft>
        <a:defRPr sz="3300">
          <a:solidFill>
            <a:schemeClr val="tx2"/>
          </a:solidFill>
          <a:latin typeface="Verdana" pitchFamily="34" charset="0"/>
        </a:defRPr>
      </a:lvl6pPr>
      <a:lvl7pPr marL="685732" algn="ctr" rtl="0" fontAlgn="base">
        <a:spcBef>
          <a:spcPct val="0"/>
        </a:spcBef>
        <a:spcAft>
          <a:spcPct val="0"/>
        </a:spcAft>
        <a:defRPr sz="3300">
          <a:solidFill>
            <a:schemeClr val="tx2"/>
          </a:solidFill>
          <a:latin typeface="Verdana" pitchFamily="34" charset="0"/>
        </a:defRPr>
      </a:lvl7pPr>
      <a:lvl8pPr marL="1028598" algn="ctr" rtl="0" fontAlgn="base">
        <a:spcBef>
          <a:spcPct val="0"/>
        </a:spcBef>
        <a:spcAft>
          <a:spcPct val="0"/>
        </a:spcAft>
        <a:defRPr sz="3300">
          <a:solidFill>
            <a:schemeClr val="tx2"/>
          </a:solidFill>
          <a:latin typeface="Verdana" pitchFamily="34" charset="0"/>
        </a:defRPr>
      </a:lvl8pPr>
      <a:lvl9pPr marL="1371464" algn="ctr" rtl="0" fontAlgn="base">
        <a:spcBef>
          <a:spcPct val="0"/>
        </a:spcBef>
        <a:spcAft>
          <a:spcPct val="0"/>
        </a:spcAft>
        <a:defRPr sz="3300">
          <a:solidFill>
            <a:schemeClr val="tx2"/>
          </a:solidFill>
          <a:latin typeface="Verdana" pitchFamily="34" charset="0"/>
        </a:defRPr>
      </a:lvl9pPr>
    </p:titleStyle>
    <p:bodyStyle>
      <a:lvl1pPr marL="257150" indent="-257150"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157" indent="-21429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165" indent="-171434"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030" indent="-171434"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2896" indent="-171434"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762" indent="-171434" algn="l" rtl="0" fontAlgn="base">
        <a:spcBef>
          <a:spcPct val="20000"/>
        </a:spcBef>
        <a:spcAft>
          <a:spcPct val="0"/>
        </a:spcAft>
        <a:buFont typeface="Wingdings" pitchFamily="2" charset="2"/>
        <a:defRPr sz="1800">
          <a:solidFill>
            <a:schemeClr val="tx1"/>
          </a:solidFill>
          <a:latin typeface="+mn-lt"/>
        </a:defRPr>
      </a:lvl6pPr>
      <a:lvl7pPr marL="2228628" indent="-171434" algn="l" rtl="0" fontAlgn="base">
        <a:spcBef>
          <a:spcPct val="20000"/>
        </a:spcBef>
        <a:spcAft>
          <a:spcPct val="0"/>
        </a:spcAft>
        <a:buFont typeface="Wingdings" pitchFamily="2" charset="2"/>
        <a:defRPr sz="1800">
          <a:solidFill>
            <a:schemeClr val="tx1"/>
          </a:solidFill>
          <a:latin typeface="+mn-lt"/>
        </a:defRPr>
      </a:lvl7pPr>
      <a:lvl8pPr marL="2571494" indent="-171434" algn="l" rtl="0" fontAlgn="base">
        <a:spcBef>
          <a:spcPct val="20000"/>
        </a:spcBef>
        <a:spcAft>
          <a:spcPct val="0"/>
        </a:spcAft>
        <a:buFont typeface="Wingdings" pitchFamily="2" charset="2"/>
        <a:defRPr sz="1800">
          <a:solidFill>
            <a:schemeClr val="tx1"/>
          </a:solidFill>
          <a:latin typeface="+mn-lt"/>
        </a:defRPr>
      </a:lvl8pPr>
      <a:lvl9pPr marL="2914361" indent="-171434"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86" y="15"/>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52" y="4991114"/>
            <a:ext cx="655637" cy="2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spcBef>
                <a:spcPct val="50000"/>
              </a:spcBef>
            </a:pPr>
            <a:fld id="{FAB59FCC-0A3A-46DF-A152-5F287C56295E}" type="slidenum">
              <a:rPr lang="en-GB" altLang="en-US" sz="800" b="0">
                <a:solidFill>
                  <a:srgbClr val="5B0091"/>
                </a:solidFill>
                <a:cs typeface="Arial" panose="020B0604020202020204" pitchFamily="34" charset="0"/>
              </a:rPr>
              <a:pPr>
                <a:spcBef>
                  <a:spcPct val="50000"/>
                </a:spcBef>
              </a:pPr>
              <a:t>‹#›</a:t>
            </a:fld>
            <a:r>
              <a:rPr lang="en-GB" altLang="en-US" sz="800" b="0">
                <a:solidFill>
                  <a:srgbClr val="5B0091"/>
                </a:solidFill>
                <a:cs typeface="Arial" panose="020B0604020202020204" pitchFamily="34" charset="0"/>
              </a:rPr>
              <a:t> of 32</a:t>
            </a:r>
          </a:p>
        </p:txBody>
      </p:sp>
      <p:sp>
        <p:nvSpPr>
          <p:cNvPr id="140292" name="Text Box 4"/>
          <p:cNvSpPr txBox="1">
            <a:spLocks noChangeArrowheads="1"/>
          </p:cNvSpPr>
          <p:nvPr userDrawn="1"/>
        </p:nvSpPr>
        <p:spPr bwMode="auto">
          <a:xfrm>
            <a:off x="6445250" y="4991114"/>
            <a:ext cx="2133600" cy="2192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r" eaLnBrk="0" hangingPunct="0"/>
            <a:r>
              <a:rPr lang="en-GB" altLang="en-US" sz="800" b="0">
                <a:solidFill>
                  <a:srgbClr val="5B0091"/>
                </a:solidFill>
                <a:cs typeface="Arial" panose="020B0604020202020204" pitchFamily="34"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2" y="4625587"/>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105" y="4625587"/>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20" y="40489"/>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12833232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fontAlgn="base">
        <a:spcBef>
          <a:spcPct val="0"/>
        </a:spcBef>
        <a:spcAft>
          <a:spcPct val="0"/>
        </a:spcAft>
        <a:defRPr sz="2100" b="1" kern="1200">
          <a:solidFill>
            <a:srgbClr val="286DA6"/>
          </a:solidFill>
          <a:latin typeface="+mj-lt"/>
          <a:ea typeface="+mj-ea"/>
          <a:cs typeface="+mj-cs"/>
        </a:defRPr>
      </a:lvl1pPr>
      <a:lvl2pPr algn="l" rtl="0" fontAlgn="base">
        <a:spcBef>
          <a:spcPct val="0"/>
        </a:spcBef>
        <a:spcAft>
          <a:spcPct val="0"/>
        </a:spcAft>
        <a:defRPr sz="2100" b="1">
          <a:solidFill>
            <a:srgbClr val="286DA6"/>
          </a:solidFill>
          <a:latin typeface="Arial" panose="020B0604020202020204" pitchFamily="34" charset="0"/>
        </a:defRPr>
      </a:lvl2pPr>
      <a:lvl3pPr algn="l" rtl="0" fontAlgn="base">
        <a:spcBef>
          <a:spcPct val="0"/>
        </a:spcBef>
        <a:spcAft>
          <a:spcPct val="0"/>
        </a:spcAft>
        <a:defRPr sz="2100" b="1">
          <a:solidFill>
            <a:srgbClr val="286DA6"/>
          </a:solidFill>
          <a:latin typeface="Arial" panose="020B0604020202020204" pitchFamily="34" charset="0"/>
        </a:defRPr>
      </a:lvl3pPr>
      <a:lvl4pPr algn="l" rtl="0" fontAlgn="base">
        <a:spcBef>
          <a:spcPct val="0"/>
        </a:spcBef>
        <a:spcAft>
          <a:spcPct val="0"/>
        </a:spcAft>
        <a:defRPr sz="2100" b="1">
          <a:solidFill>
            <a:srgbClr val="286DA6"/>
          </a:solidFill>
          <a:latin typeface="Arial" panose="020B0604020202020204" pitchFamily="34" charset="0"/>
        </a:defRPr>
      </a:lvl4pPr>
      <a:lvl5pPr algn="l" rtl="0" fontAlgn="base">
        <a:spcBef>
          <a:spcPct val="0"/>
        </a:spcBef>
        <a:spcAft>
          <a:spcPct val="0"/>
        </a:spcAft>
        <a:defRPr sz="2100" b="1">
          <a:solidFill>
            <a:srgbClr val="286DA6"/>
          </a:solidFill>
          <a:latin typeface="Arial" panose="020B0604020202020204" pitchFamily="34" charset="0"/>
        </a:defRPr>
      </a:lvl5pPr>
      <a:lvl6pPr marL="342857" algn="l" rtl="0" fontAlgn="base">
        <a:spcBef>
          <a:spcPct val="0"/>
        </a:spcBef>
        <a:spcAft>
          <a:spcPct val="0"/>
        </a:spcAft>
        <a:defRPr sz="2100" b="1">
          <a:solidFill>
            <a:srgbClr val="286DA6"/>
          </a:solidFill>
          <a:latin typeface="Arial" panose="020B0604020202020204" pitchFamily="34" charset="0"/>
        </a:defRPr>
      </a:lvl6pPr>
      <a:lvl7pPr marL="685715" algn="l" rtl="0" fontAlgn="base">
        <a:spcBef>
          <a:spcPct val="0"/>
        </a:spcBef>
        <a:spcAft>
          <a:spcPct val="0"/>
        </a:spcAft>
        <a:defRPr sz="2100" b="1">
          <a:solidFill>
            <a:srgbClr val="286DA6"/>
          </a:solidFill>
          <a:latin typeface="Arial" panose="020B0604020202020204" pitchFamily="34" charset="0"/>
        </a:defRPr>
      </a:lvl7pPr>
      <a:lvl8pPr marL="1028573" algn="l" rtl="0" fontAlgn="base">
        <a:spcBef>
          <a:spcPct val="0"/>
        </a:spcBef>
        <a:spcAft>
          <a:spcPct val="0"/>
        </a:spcAft>
        <a:defRPr sz="2100" b="1">
          <a:solidFill>
            <a:srgbClr val="286DA6"/>
          </a:solidFill>
          <a:latin typeface="Arial" panose="020B0604020202020204" pitchFamily="34" charset="0"/>
        </a:defRPr>
      </a:lvl8pPr>
      <a:lvl9pPr marL="1371430" algn="l" rtl="0" fontAlgn="base">
        <a:spcBef>
          <a:spcPct val="0"/>
        </a:spcBef>
        <a:spcAft>
          <a:spcPct val="0"/>
        </a:spcAft>
        <a:defRPr sz="2100" b="1">
          <a:solidFill>
            <a:srgbClr val="286DA6"/>
          </a:solidFill>
          <a:latin typeface="Arial" panose="020B0604020202020204" pitchFamily="34" charset="0"/>
        </a:defRPr>
      </a:lvl9pPr>
    </p:titleStyle>
    <p:bodyStyle>
      <a:lvl1pPr marL="257144" indent="-257144" algn="l" rtl="0" fontAlgn="base">
        <a:spcBef>
          <a:spcPct val="20000"/>
        </a:spcBef>
        <a:spcAft>
          <a:spcPct val="0"/>
        </a:spcAft>
        <a:buChar char="•"/>
        <a:defRPr sz="2400" kern="1200">
          <a:solidFill>
            <a:schemeClr val="tx1"/>
          </a:solidFill>
          <a:latin typeface="+mn-lt"/>
          <a:ea typeface="+mn-ea"/>
          <a:cs typeface="+mn-cs"/>
        </a:defRPr>
      </a:lvl1pPr>
      <a:lvl2pPr marL="557143" indent="-214288" algn="l" rtl="0" fontAlgn="base">
        <a:spcBef>
          <a:spcPct val="20000"/>
        </a:spcBef>
        <a:spcAft>
          <a:spcPct val="0"/>
        </a:spcAft>
        <a:buChar char="–"/>
        <a:defRPr sz="2100" kern="1200">
          <a:solidFill>
            <a:schemeClr val="tx1"/>
          </a:solidFill>
          <a:latin typeface="+mn-lt"/>
          <a:ea typeface="+mn-ea"/>
          <a:cs typeface="+mn-cs"/>
        </a:defRPr>
      </a:lvl2pPr>
      <a:lvl3pPr marL="857144" indent="-171430" algn="l" rtl="0" fontAlgn="base">
        <a:spcBef>
          <a:spcPct val="20000"/>
        </a:spcBef>
        <a:spcAft>
          <a:spcPct val="0"/>
        </a:spcAft>
        <a:buChar char="•"/>
        <a:defRPr sz="1800" kern="1200">
          <a:solidFill>
            <a:schemeClr val="tx1"/>
          </a:solidFill>
          <a:latin typeface="+mn-lt"/>
          <a:ea typeface="+mn-ea"/>
          <a:cs typeface="+mn-cs"/>
        </a:defRPr>
      </a:lvl3pPr>
      <a:lvl4pPr marL="1200000" indent="-171430" algn="l" rtl="0" fontAlgn="base">
        <a:spcBef>
          <a:spcPct val="20000"/>
        </a:spcBef>
        <a:spcAft>
          <a:spcPct val="0"/>
        </a:spcAft>
        <a:buChar char="–"/>
        <a:defRPr sz="1500" kern="1200">
          <a:solidFill>
            <a:schemeClr val="tx1"/>
          </a:solidFill>
          <a:latin typeface="+mn-lt"/>
          <a:ea typeface="+mn-ea"/>
          <a:cs typeface="+mn-cs"/>
        </a:defRPr>
      </a:lvl4pPr>
      <a:lvl5pPr marL="1542857" indent="-171430" algn="l" rtl="0" fontAlgn="base">
        <a:spcBef>
          <a:spcPct val="20000"/>
        </a:spcBef>
        <a:spcAft>
          <a:spcPct val="0"/>
        </a:spcAft>
        <a:buChar char="»"/>
        <a:defRPr sz="1500" kern="1200">
          <a:solidFill>
            <a:schemeClr val="tx1"/>
          </a:solidFill>
          <a:latin typeface="+mn-lt"/>
          <a:ea typeface="+mn-ea"/>
          <a:cs typeface="+mn-cs"/>
        </a:defRPr>
      </a:lvl5pPr>
      <a:lvl6pPr marL="1885715"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73"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3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89"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1200">
                <a:solidFill>
                  <a:schemeClr val="tx1">
                    <a:tint val="75000"/>
                  </a:schemeClr>
                </a:solidFill>
              </a:defRPr>
            </a:lvl1pPr>
          </a:lstStyle>
          <a:p>
            <a:pPr defTabSz="914310"/>
            <a:fld id="{400B8C58-DC63-41BB-A367-8F81CC307D9D}" type="datetimeFigureOut">
              <a:rPr lang="en-GB" smtClean="0">
                <a:solidFill>
                  <a:prstClr val="black">
                    <a:tint val="75000"/>
                  </a:prstClr>
                </a:solidFill>
              </a:rPr>
              <a:pPr defTabSz="914310"/>
              <a:t>17/07/2018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1200">
                <a:solidFill>
                  <a:schemeClr val="tx1">
                    <a:tint val="75000"/>
                  </a:schemeClr>
                </a:solidFill>
              </a:defRPr>
            </a:lvl1pPr>
          </a:lstStyle>
          <a:p>
            <a:pPr defTabSz="914310"/>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1200">
                <a:solidFill>
                  <a:schemeClr val="tx1">
                    <a:tint val="75000"/>
                  </a:schemeClr>
                </a:solidFill>
              </a:defRPr>
            </a:lvl1pPr>
          </a:lstStyle>
          <a:p>
            <a:pPr defTabSz="914310"/>
            <a:fld id="{E4852F26-BDD7-4D66-962E-FBC5EEF69B01}" type="slidenum">
              <a:rPr lang="en-GB" smtClean="0">
                <a:solidFill>
                  <a:prstClr val="black">
                    <a:tint val="75000"/>
                  </a:prstClr>
                </a:solidFill>
              </a:rPr>
              <a:pPr defTabSz="914310"/>
              <a:t>‹#›</a:t>
            </a:fld>
            <a:endParaRPr lang="en-GB">
              <a:solidFill>
                <a:prstClr val="black">
                  <a:tint val="75000"/>
                </a:prstClr>
              </a:solidFill>
            </a:endParaRPr>
          </a:p>
        </p:txBody>
      </p:sp>
    </p:spTree>
    <p:extLst>
      <p:ext uri="{BB962C8B-B14F-4D97-AF65-F5344CB8AC3E}">
        <p14:creationId xmlns:p14="http://schemas.microsoft.com/office/powerpoint/2010/main" val="242309715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9" y="4"/>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42" y="4991105"/>
            <a:ext cx="6556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ctr" defTabSz="914310" fontAlgn="base">
              <a:spcBef>
                <a:spcPct val="50000"/>
              </a:spcBef>
              <a:spcAft>
                <a:spcPct val="0"/>
              </a:spcAft>
            </a:pPr>
            <a:fld id="{7A3AF35F-028F-4719-B3FA-C1992370E411}" type="slidenum">
              <a:rPr lang="en-GB" altLang="en-US" sz="1000" smtClean="0">
                <a:solidFill>
                  <a:srgbClr val="5B0091"/>
                </a:solidFill>
                <a:cs typeface="Arial" charset="0"/>
              </a:rPr>
              <a:pPr algn="ctr" defTabSz="914310" fontAlgn="base">
                <a:spcBef>
                  <a:spcPct val="50000"/>
                </a:spcBef>
                <a:spcAft>
                  <a:spcPct val="0"/>
                </a:spcAft>
              </a:pPr>
              <a:t>‹#›</a:t>
            </a:fld>
            <a:r>
              <a:rPr lang="en-GB" altLang="en-US" sz="1000" smtClean="0">
                <a:solidFill>
                  <a:srgbClr val="5B0091"/>
                </a:solidFill>
                <a:cs typeface="Arial" charset="0"/>
              </a:rPr>
              <a:t> of 32</a:t>
            </a:r>
          </a:p>
        </p:txBody>
      </p:sp>
      <p:sp>
        <p:nvSpPr>
          <p:cNvPr id="140292" name="Text Box 4"/>
          <p:cNvSpPr txBox="1">
            <a:spLocks noChangeArrowheads="1"/>
          </p:cNvSpPr>
          <p:nvPr userDrawn="1"/>
        </p:nvSpPr>
        <p:spPr bwMode="auto">
          <a:xfrm>
            <a:off x="6445250" y="4991105"/>
            <a:ext cx="2133600"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r" defTabSz="914310" eaLnBrk="0" fontAlgn="base" hangingPunct="0">
              <a:spcBef>
                <a:spcPct val="0"/>
              </a:spcBef>
              <a:spcAft>
                <a:spcPct val="0"/>
              </a:spcAft>
            </a:pPr>
            <a:r>
              <a:rPr lang="en-GB" altLang="en-US" sz="1000" smtClean="0">
                <a:solidFill>
                  <a:srgbClr val="5B0091"/>
                </a:solidFill>
                <a:cs typeface="Arial"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2" y="4625581"/>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090" y="4625581"/>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4" y="40483"/>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GB" altLang="en-US" smtClean="0"/>
              <a:t>Click to edit Master title style</a:t>
            </a:r>
          </a:p>
        </p:txBody>
      </p:sp>
    </p:spTree>
    <p:extLst>
      <p:ext uri="{BB962C8B-B14F-4D97-AF65-F5344CB8AC3E}">
        <p14:creationId xmlns:p14="http://schemas.microsoft.com/office/powerpoint/2010/main" val="2606101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fontAlgn="base">
        <a:spcBef>
          <a:spcPct val="0"/>
        </a:spcBef>
        <a:spcAft>
          <a:spcPct val="0"/>
        </a:spcAft>
        <a:defRPr sz="2800" b="1">
          <a:solidFill>
            <a:srgbClr val="286DA6"/>
          </a:solidFill>
          <a:latin typeface="+mj-lt"/>
          <a:ea typeface="+mj-ea"/>
          <a:cs typeface="+mj-cs"/>
        </a:defRPr>
      </a:lvl1pPr>
      <a:lvl2pPr algn="l" rtl="0" fontAlgn="base">
        <a:spcBef>
          <a:spcPct val="0"/>
        </a:spcBef>
        <a:spcAft>
          <a:spcPct val="0"/>
        </a:spcAft>
        <a:defRPr sz="2800" b="1">
          <a:solidFill>
            <a:srgbClr val="286DA6"/>
          </a:solidFill>
          <a:latin typeface="Arial" charset="0"/>
        </a:defRPr>
      </a:lvl2pPr>
      <a:lvl3pPr algn="l" rtl="0" fontAlgn="base">
        <a:spcBef>
          <a:spcPct val="0"/>
        </a:spcBef>
        <a:spcAft>
          <a:spcPct val="0"/>
        </a:spcAft>
        <a:defRPr sz="2800" b="1">
          <a:solidFill>
            <a:srgbClr val="286DA6"/>
          </a:solidFill>
          <a:latin typeface="Arial" charset="0"/>
        </a:defRPr>
      </a:lvl3pPr>
      <a:lvl4pPr algn="l" rtl="0" fontAlgn="base">
        <a:spcBef>
          <a:spcPct val="0"/>
        </a:spcBef>
        <a:spcAft>
          <a:spcPct val="0"/>
        </a:spcAft>
        <a:defRPr sz="2800" b="1">
          <a:solidFill>
            <a:srgbClr val="286DA6"/>
          </a:solidFill>
          <a:latin typeface="Arial" charset="0"/>
        </a:defRPr>
      </a:lvl4pPr>
      <a:lvl5pPr algn="l" rtl="0" fontAlgn="base">
        <a:spcBef>
          <a:spcPct val="0"/>
        </a:spcBef>
        <a:spcAft>
          <a:spcPct val="0"/>
        </a:spcAft>
        <a:defRPr sz="2800" b="1">
          <a:solidFill>
            <a:srgbClr val="286DA6"/>
          </a:solidFill>
          <a:latin typeface="Arial" charset="0"/>
        </a:defRPr>
      </a:lvl5pPr>
      <a:lvl6pPr marL="457154" algn="l" rtl="0" fontAlgn="base">
        <a:spcBef>
          <a:spcPct val="0"/>
        </a:spcBef>
        <a:spcAft>
          <a:spcPct val="0"/>
        </a:spcAft>
        <a:defRPr sz="2800" b="1">
          <a:solidFill>
            <a:srgbClr val="286DA6"/>
          </a:solidFill>
          <a:latin typeface="Arial" charset="0"/>
        </a:defRPr>
      </a:lvl6pPr>
      <a:lvl7pPr marL="914310" algn="l" rtl="0" fontAlgn="base">
        <a:spcBef>
          <a:spcPct val="0"/>
        </a:spcBef>
        <a:spcAft>
          <a:spcPct val="0"/>
        </a:spcAft>
        <a:defRPr sz="2800" b="1">
          <a:solidFill>
            <a:srgbClr val="286DA6"/>
          </a:solidFill>
          <a:latin typeface="Arial" charset="0"/>
        </a:defRPr>
      </a:lvl7pPr>
      <a:lvl8pPr marL="1371464" algn="l" rtl="0" fontAlgn="base">
        <a:spcBef>
          <a:spcPct val="0"/>
        </a:spcBef>
        <a:spcAft>
          <a:spcPct val="0"/>
        </a:spcAft>
        <a:defRPr sz="2800" b="1">
          <a:solidFill>
            <a:srgbClr val="286DA6"/>
          </a:solidFill>
          <a:latin typeface="Arial" charset="0"/>
        </a:defRPr>
      </a:lvl8pPr>
      <a:lvl9pPr marL="1828619" algn="l" rtl="0" fontAlgn="base">
        <a:spcBef>
          <a:spcPct val="0"/>
        </a:spcBef>
        <a:spcAft>
          <a:spcPct val="0"/>
        </a:spcAft>
        <a:defRPr sz="2800" b="1">
          <a:solidFill>
            <a:srgbClr val="286DA6"/>
          </a:solidFill>
          <a:latin typeface="Arial" charset="0"/>
        </a:defRPr>
      </a:lvl9pPr>
    </p:titleStyle>
    <p:bodyStyle>
      <a:lvl1pPr marL="342866" indent="-342866" algn="l" rtl="0" fontAlgn="base">
        <a:spcBef>
          <a:spcPct val="20000"/>
        </a:spcBef>
        <a:spcAft>
          <a:spcPct val="0"/>
        </a:spcAft>
        <a:buChar char="•"/>
        <a:defRPr sz="3200">
          <a:solidFill>
            <a:schemeClr val="tx1"/>
          </a:solidFill>
          <a:latin typeface="+mn-lt"/>
          <a:ea typeface="+mn-ea"/>
          <a:cs typeface="+mn-cs"/>
        </a:defRPr>
      </a:lvl1pPr>
      <a:lvl2pPr marL="742877" indent="-285722" algn="l" rtl="0" fontAlgn="base">
        <a:spcBef>
          <a:spcPct val="20000"/>
        </a:spcBef>
        <a:spcAft>
          <a:spcPct val="0"/>
        </a:spcAft>
        <a:buChar char="–"/>
        <a:defRPr sz="2800">
          <a:solidFill>
            <a:schemeClr val="tx1"/>
          </a:solidFill>
          <a:latin typeface="+mn-lt"/>
        </a:defRPr>
      </a:lvl2pPr>
      <a:lvl3pPr marL="1142887" indent="-228576" algn="l" rtl="0" fontAlgn="base">
        <a:spcBef>
          <a:spcPct val="20000"/>
        </a:spcBef>
        <a:spcAft>
          <a:spcPct val="0"/>
        </a:spcAft>
        <a:buChar char="•"/>
        <a:defRPr sz="2400">
          <a:solidFill>
            <a:schemeClr val="tx1"/>
          </a:solidFill>
          <a:latin typeface="+mn-lt"/>
        </a:defRPr>
      </a:lvl3pPr>
      <a:lvl4pPr marL="1600040" indent="-228576" algn="l" rtl="0" fontAlgn="base">
        <a:spcBef>
          <a:spcPct val="20000"/>
        </a:spcBef>
        <a:spcAft>
          <a:spcPct val="0"/>
        </a:spcAft>
        <a:buChar char="–"/>
        <a:defRPr sz="2000">
          <a:solidFill>
            <a:schemeClr val="tx1"/>
          </a:solidFill>
          <a:latin typeface="+mn-lt"/>
        </a:defRPr>
      </a:lvl4pPr>
      <a:lvl5pPr marL="2057195" indent="-228576" algn="l" rtl="0" fontAlgn="base">
        <a:spcBef>
          <a:spcPct val="20000"/>
        </a:spcBef>
        <a:spcAft>
          <a:spcPct val="0"/>
        </a:spcAft>
        <a:buChar char="»"/>
        <a:defRPr sz="2000">
          <a:solidFill>
            <a:schemeClr val="tx1"/>
          </a:solidFill>
          <a:latin typeface="+mn-lt"/>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74" tIns="34289" rIns="68574" bIns="3428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5"/>
            <a:ext cx="8229600" cy="3394472"/>
          </a:xfrm>
          <a:prstGeom prst="rect">
            <a:avLst/>
          </a:prstGeom>
        </p:spPr>
        <p:txBody>
          <a:bodyPr vert="horz" lIns="68574" tIns="34289" rIns="68574" bIns="342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336"/>
            <a:ext cx="2133600" cy="273844"/>
          </a:xfrm>
          <a:prstGeom prst="rect">
            <a:avLst/>
          </a:prstGeom>
        </p:spPr>
        <p:txBody>
          <a:bodyPr vert="horz" lIns="68574" tIns="34289" rIns="68574" bIns="34289" rtlCol="0" anchor="ctr"/>
          <a:lstStyle>
            <a:lvl1pPr algn="l">
              <a:defRPr sz="900">
                <a:solidFill>
                  <a:schemeClr val="tx1">
                    <a:tint val="75000"/>
                  </a:schemeClr>
                </a:solidFill>
              </a:defRPr>
            </a:lvl1pPr>
          </a:lstStyle>
          <a:p>
            <a:fld id="{9EE4FE77-FB8F-440E-ACC6-C186698785E6}" type="datetimeFigureOut">
              <a:rPr lang="en-GB" smtClean="0">
                <a:solidFill>
                  <a:prstClr val="black">
                    <a:tint val="75000"/>
                  </a:prstClr>
                </a:solidFill>
              </a:rPr>
              <a:pPr/>
              <a:t>17/07/2018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336"/>
            <a:ext cx="2895600" cy="273844"/>
          </a:xfrm>
          <a:prstGeom prst="rect">
            <a:avLst/>
          </a:prstGeom>
        </p:spPr>
        <p:txBody>
          <a:bodyPr vert="horz" lIns="68574" tIns="34289" rIns="68574" bIns="34289"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336"/>
            <a:ext cx="2133600" cy="273844"/>
          </a:xfrm>
          <a:prstGeom prst="rect">
            <a:avLst/>
          </a:prstGeom>
        </p:spPr>
        <p:txBody>
          <a:bodyPr vert="horz" lIns="68574" tIns="34289" rIns="68574" bIns="34289" rtlCol="0" anchor="ctr"/>
          <a:lstStyle>
            <a:lvl1pPr algn="r">
              <a:defRPr sz="900">
                <a:solidFill>
                  <a:schemeClr val="tx1">
                    <a:tint val="75000"/>
                  </a:schemeClr>
                </a:solidFill>
              </a:defRPr>
            </a:lvl1p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667638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Lst>
  <p:txStyles>
    <p:titleStyle>
      <a:lvl1pPr algn="ctr" defTabSz="685732" rtl="0" eaLnBrk="1" latinLnBrk="0" hangingPunct="1">
        <a:spcBef>
          <a:spcPct val="0"/>
        </a:spcBef>
        <a:buNone/>
        <a:defRPr sz="3300" kern="1200">
          <a:solidFill>
            <a:schemeClr val="tx1"/>
          </a:solidFill>
          <a:latin typeface="+mj-lt"/>
          <a:ea typeface="+mj-ea"/>
          <a:cs typeface="+mj-cs"/>
        </a:defRPr>
      </a:lvl1pPr>
    </p:titleStyle>
    <p:bodyStyle>
      <a:lvl1pPr marL="257150" indent="-257150" algn="l" defTabSz="6857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57" indent="-214293" algn="l" defTabSz="68573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65" indent="-171434" algn="l" defTabSz="68573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30"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896"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762"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28"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94"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361"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5"/>
            <a:ext cx="8229600" cy="3394472"/>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322"/>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9EE4FE77-FB8F-440E-ACC6-C186698785E6}" type="datetimeFigureOut">
              <a:rPr lang="en-GB" smtClean="0">
                <a:solidFill>
                  <a:prstClr val="black">
                    <a:tint val="75000"/>
                  </a:prstClr>
                </a:solidFill>
              </a:rPr>
              <a:pPr defTabSz="685800"/>
              <a:t>17/07/2018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322"/>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322"/>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A7784E81-0231-46C4-B9F6-13669B726ED5}"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92386305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hyperlink" Target="https://highamspark.fireflycloud.net/" TargetMode="External"/><Relationship Id="rId7" Type="http://schemas.openxmlformats.org/officeDocument/2006/relationships/hyperlink" Target="https://www.youtube.com/channel/UCuvnztKGXBYUuEm6LUmFLGg" TargetMode="External"/><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93.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hyperlink" Target="https://www.pearsonactivelearn.com/" TargetMode="Externa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hyperlink" Target="https://twitter.com/hpscience" TargetMode="External"/><Relationship Id="rId14" Type="http://schemas.openxmlformats.org/officeDocument/2006/relationships/image" Target="../media/image19.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3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54.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5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137.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7.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cjK4yCo-xEk"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8.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6.xml"/><Relationship Id="rId5" Type="http://schemas.openxmlformats.org/officeDocument/2006/relationships/image" Target="../media/image46.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3.png"/><Relationship Id="rId18" Type="http://schemas.openxmlformats.org/officeDocument/2006/relationships/image" Target="../media/image56.jpeg"/><Relationship Id="rId26" Type="http://schemas.openxmlformats.org/officeDocument/2006/relationships/image" Target="../media/image62.png"/><Relationship Id="rId3" Type="http://schemas.openxmlformats.org/officeDocument/2006/relationships/notesSlide" Target="../notesSlides/notesSlide9.xml"/><Relationship Id="rId21" Type="http://schemas.openxmlformats.org/officeDocument/2006/relationships/image" Target="../media/image58.jpeg"/><Relationship Id="rId7" Type="http://schemas.openxmlformats.org/officeDocument/2006/relationships/image" Target="../media/image49.png"/><Relationship Id="rId12" Type="http://schemas.openxmlformats.org/officeDocument/2006/relationships/image" Target="../media/image14.png"/><Relationship Id="rId17" Type="http://schemas.openxmlformats.org/officeDocument/2006/relationships/hyperlink" Target="http://www.google.com/url?sa=i&amp;rct=j&amp;q=&amp;esrc=s&amp;source=images&amp;cd=&amp;cad=rja&amp;uact=8&amp;docid=zInxbeK6TiuQdM&amp;tbnid=tqq80cDGDuDFXM:&amp;ved=0CAUQjRw&amp;url=http://demux.co.uk/blog/video-evidence-why-wont-all-dvds-work-in-your-dvd-player/&amp;ei=74VOU-GyA6_50gX8y4HoDg&amp;bvm=bv.64764171,d.d2k&amp;psig=AFQjCNHDXZBmaWWt2X1gRHYGOT4UVwwfSQ&amp;ust=1397741422351615" TargetMode="External"/><Relationship Id="rId25" Type="http://schemas.openxmlformats.org/officeDocument/2006/relationships/image" Target="../media/image61.png"/><Relationship Id="rId33" Type="http://schemas.openxmlformats.org/officeDocument/2006/relationships/image" Target="../media/image65.png"/><Relationship Id="rId2" Type="http://schemas.openxmlformats.org/officeDocument/2006/relationships/slideLayout" Target="../slideLayouts/slideLayout7.xml"/><Relationship Id="rId16" Type="http://schemas.openxmlformats.org/officeDocument/2006/relationships/image" Target="../media/image55.jpeg"/><Relationship Id="rId20" Type="http://schemas.openxmlformats.org/officeDocument/2006/relationships/image" Target="../media/image57.gif"/><Relationship Id="rId29" Type="http://schemas.openxmlformats.org/officeDocument/2006/relationships/image" Target="../media/image64.png"/><Relationship Id="rId1" Type="http://schemas.openxmlformats.org/officeDocument/2006/relationships/vmlDrawing" Target="../drawings/vmlDrawing1.vml"/><Relationship Id="rId6" Type="http://schemas.openxmlformats.org/officeDocument/2006/relationships/image" Target="../media/image48.png"/><Relationship Id="rId11" Type="http://schemas.openxmlformats.org/officeDocument/2006/relationships/image" Target="../media/image52.jpeg"/><Relationship Id="rId24" Type="http://schemas.openxmlformats.org/officeDocument/2006/relationships/image" Target="../media/image60.png"/><Relationship Id="rId32" Type="http://schemas.openxmlformats.org/officeDocument/2006/relationships/image" Target="../media/image12.png"/><Relationship Id="rId5" Type="http://schemas.openxmlformats.org/officeDocument/2006/relationships/image" Target="../media/image47.wmf"/><Relationship Id="rId15" Type="http://schemas.openxmlformats.org/officeDocument/2006/relationships/hyperlink" Target="https://www.google.com/url?sa=i&amp;rct=j&amp;q=&amp;esrc=s&amp;source=images&amp;cd=&amp;cad=rja&amp;uact=8&amp;docid=3O2HzmmLaPBbWM&amp;tbnid=f1NL8qhiqHE1sM:&amp;ved=0CAUQjRw&amp;url=https://vimeo.com/&amp;ei=0IVOU53uNKfP0QWu0oHoBw&amp;bvm=bv.64764171,d.d2k&amp;psig=AFQjCNGOoN6Eg4RjZPDO3dYdZU1K2gfJaQ&amp;ust=1397741380798313" TargetMode="External"/><Relationship Id="rId23" Type="http://schemas.openxmlformats.org/officeDocument/2006/relationships/image" Target="../media/image59.png"/><Relationship Id="rId28" Type="http://schemas.openxmlformats.org/officeDocument/2006/relationships/image" Target="../media/image63.jpeg"/><Relationship Id="rId10" Type="http://schemas.openxmlformats.org/officeDocument/2006/relationships/image" Target="../media/image51.jpeg"/><Relationship Id="rId19" Type="http://schemas.openxmlformats.org/officeDocument/2006/relationships/hyperlink" Target="http://www.google.com/url?sa=i&amp;rct=j&amp;q=&amp;esrc=s&amp;source=images&amp;cd=&amp;cad=rja&amp;uact=8&amp;docid=C43MYYDPIfpn2M&amp;tbnid=QAbw63W2eIa83M:&amp;ved=0CAUQjRw&amp;url=http://adriancheok.info/category-speech/adrian-david-cheok-speaker-new-scientist-panel/&amp;ei=P4ZOU8OwEfKY0QX-2YGwBw&amp;bvm=bv.64764171,d.d2k&amp;psig=AFQjCNFkby2tpRwe-DKrnfZEF7NlAqb_Vw&amp;ust=1397741492186946" TargetMode="External"/><Relationship Id="rId31" Type="http://schemas.openxmlformats.org/officeDocument/2006/relationships/hyperlink" Target="https://highamspark.fireflycloud.net/" TargetMode="External"/><Relationship Id="rId4" Type="http://schemas.openxmlformats.org/officeDocument/2006/relationships/oleObject" Target="../embeddings/oleObject1.bin"/><Relationship Id="rId9" Type="http://schemas.openxmlformats.org/officeDocument/2006/relationships/hyperlink" Target="https://www.google.com/url?sa=i&amp;rct=j&amp;q=&amp;esrc=s&amp;source=images&amp;cd=&amp;cad=rja&amp;uact=8&amp;docid=jqW08-cNR02bFM&amp;tbnid=1yOS7qKZC7nt7M:&amp;ved=0CAUQjRw&amp;url=https://about.twitter.com/press/brand-assets&amp;ei=4IJOU6PDIaGj0QWG3YCYBQ&amp;bvm=bv.64764171,d.d2k&amp;psig=AFQjCNHm-AHzRwCHqY2bzscR0whZP3HBzQ&amp;ust=1397740639231888" TargetMode="External"/><Relationship Id="rId14" Type="http://schemas.openxmlformats.org/officeDocument/2006/relationships/image" Target="../media/image54.gif"/><Relationship Id="rId22" Type="http://schemas.openxmlformats.org/officeDocument/2006/relationships/hyperlink" Target="http://www.google.com/url?sa=i&amp;rct=j&amp;q=&amp;esrc=s&amp;source=images&amp;cd=&amp;cad=rja&amp;uact=8&amp;docid=g2V8bGN4McqsuM&amp;tbnid=zdaUD2dUC3s09M:&amp;ved=0CAUQjRw&amp;url=http://pixabay.com/en/paint-green-pen-felt-pen-149371/&amp;ei=sodOU6m_HLGS0QWmv4GIBw&amp;bvm=bv.64764171,d.d2k&amp;psig=AFQjCNExHoJU_o1GzH4Qch9j0JrxKpDSGQ&amp;ust=1397741791342220" TargetMode="External"/><Relationship Id="rId27" Type="http://schemas.openxmlformats.org/officeDocument/2006/relationships/hyperlink" Target="http://www.mobileapptesting.com/wp-content/uploads/2012/10/Mobile-Apps.jpg" TargetMode="External"/><Relationship Id="rId30"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6.jpeg"/><Relationship Id="rId7" Type="http://schemas.openxmlformats.org/officeDocument/2006/relationships/image" Target="../media/image69.jpeg"/><Relationship Id="rId2" Type="http://schemas.openxmlformats.org/officeDocument/2006/relationships/hyperlink" Target="http://www.google.com/url?sa=i&amp;rct=j&amp;q=&amp;esrc=s&amp;source=images&amp;cd=&amp;cad=rja&amp;uact=8&amp;docid=h4yvivE2PfflxM&amp;tbnid=-iI4_NyLx97YiM:&amp;ved=0CAUQjRw&amp;url=http://mysteryezekude.deviantart.com/art/Keep-Quiet-186524173&amp;ei=V5BOU8PZHaSW0QXl1oDABg&amp;bvm=bv.64764171,d.d2k&amp;psig=AFQjCNFLnHhnlK3wrovkdggo5Ih79G27pg&amp;ust=1397744033673517" TargetMode="Externa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hyperlink" Target="http://www.google.com/url?sa=i&amp;rct=j&amp;q=&amp;esrc=s&amp;source=images&amp;cd=&amp;cad=rja&amp;uact=8&amp;docid=wISj3_swnIIF6M&amp;tbnid=YffVb-vLlK7K_M:&amp;ved=0CAUQjRw&amp;url=http://office.about.com/od/Office365/ss/Excel-2013-Gallery-Of-Features.htm&amp;ei=XZFOU4edM9Ca0QWbsICwDw&amp;bvm=bv.64764171,d.d2k&amp;psig=AFQjCNGq6d2h63N8FeL414jsjquknsGVdg&amp;ust=1397744348410851"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4.bp.blogspot.com/-fzqWo07SXiA/UF8v2zGw1FI/AAAAAAAAAD0/29ok1MNQQTA/s1600/ClassDojo-Logo-Wordpress.jpg" TargetMode="External"/><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hyperlink" Target="http://www.google.com/url?sa=i&amp;rct=j&amp;q=&amp;esrc=s&amp;source=images&amp;cd=&amp;cad=rja&amp;uact=8&amp;docid=h4yvivE2PfflxM&amp;tbnid=-iI4_NyLx97YiM:&amp;ved=0CAUQjRw&amp;url=http://mysteryezekude.deviantart.com/art/Keep-Quiet-186524173&amp;ei=V5BOU8PZHaSW0QXl1oDABg&amp;bvm=bv.64764171,d.d2k&amp;psig=AFQjCNFLnHhnlK3wrovkdggo5Ih79G27pg&amp;ust=1397744033673517" TargetMode="External"/><Relationship Id="rId4" Type="http://schemas.openxmlformats.org/officeDocument/2006/relationships/image" Target="../media/image73.jpeg"/></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4.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8.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35.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4.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37.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11983" y="1329612"/>
            <a:ext cx="8174432" cy="971550"/>
          </a:xfrm>
        </p:spPr>
        <p:txBody>
          <a:bodyPr>
            <a:normAutofit/>
          </a:bodyPr>
          <a:lstStyle/>
          <a:p>
            <a:r>
              <a:rPr lang="en-GB" dirty="0" smtClean="0">
                <a:latin typeface="+mj-lt"/>
              </a:rPr>
              <a:t>To be able to explain the uses of yeast. Key words: Anaerobic, aerobic respiration, fermentation, budding. </a:t>
            </a:r>
            <a:endParaRPr lang="en-GB" dirty="0">
              <a:latin typeface="+mj-lt"/>
            </a:endParaRPr>
          </a:p>
        </p:txBody>
      </p:sp>
      <p:sp>
        <p:nvSpPr>
          <p:cNvPr id="4" name="Text Placeholder 3"/>
          <p:cNvSpPr>
            <a:spLocks noGrp="1"/>
          </p:cNvSpPr>
          <p:nvPr>
            <p:ph type="body" sz="quarter" idx="14"/>
          </p:nvPr>
        </p:nvSpPr>
        <p:spPr>
          <a:xfrm>
            <a:off x="51" y="2874073"/>
            <a:ext cx="9143950" cy="2269431"/>
          </a:xfrm>
          <a:solidFill>
            <a:srgbClr val="EAEAEA"/>
          </a:solidFill>
        </p:spPr>
        <p:txBody>
          <a:bodyPr/>
          <a:lstStyle/>
          <a:p>
            <a:endParaRPr lang="en-GB" dirty="0"/>
          </a:p>
        </p:txBody>
      </p:sp>
      <p:sp>
        <p:nvSpPr>
          <p:cNvPr id="10" name="Text Box 17"/>
          <p:cNvSpPr txBox="1">
            <a:spLocks noChangeArrowheads="1"/>
          </p:cNvSpPr>
          <p:nvPr/>
        </p:nvSpPr>
        <p:spPr bwMode="auto">
          <a:xfrm>
            <a:off x="203878" y="168126"/>
            <a:ext cx="8043504" cy="56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3" tIns="34289" rIns="68573" bIns="3428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85715" fontAlgn="base">
              <a:spcBef>
                <a:spcPct val="0"/>
              </a:spcBef>
              <a:spcAft>
                <a:spcPct val="0"/>
              </a:spcAft>
              <a:defRPr/>
            </a:pPr>
            <a:r>
              <a:rPr lang="en-GB" sz="3200" u="sng" kern="0" smtClean="0">
                <a:solidFill>
                  <a:srgbClr val="000000"/>
                </a:solidFill>
                <a:latin typeface="Comic Sans MS" pitchFamily="66" charset="0"/>
              </a:rPr>
              <a:t>8Db </a:t>
            </a:r>
            <a:r>
              <a:rPr lang="en-GB" sz="3200" u="sng" kern="0" dirty="0" smtClean="0">
                <a:solidFill>
                  <a:srgbClr val="000000"/>
                </a:solidFill>
                <a:latin typeface="Comic Sans MS" pitchFamily="66" charset="0"/>
              </a:rPr>
              <a:t>Microscopic fungi</a:t>
            </a:r>
            <a:endParaRPr lang="en-GB" sz="3200" u="sng" kern="0" dirty="0">
              <a:solidFill>
                <a:srgbClr val="000000"/>
              </a:solidFill>
              <a:latin typeface="Comic Sans MS" pitchFamily="66" charset="0"/>
            </a:endParaRPr>
          </a:p>
        </p:txBody>
      </p:sp>
      <p:pic>
        <p:nvPicPr>
          <p:cNvPr id="11" name="Picture 2" descr="https://firefly.archbishoptemple.lancs.sch.uk/Templates/lib/core/login/images/school-logo.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4381" y="4635356"/>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892488" y="4723837"/>
            <a:ext cx="2845978" cy="327029"/>
          </a:xfrm>
          <a:prstGeom prst="rect">
            <a:avLst/>
          </a:prstGeom>
        </p:spPr>
      </p:pic>
      <p:pic>
        <p:nvPicPr>
          <p:cNvPr id="14" name="Picture 13" descr="yt-brand-standard-logo-95x40.png">
            <a:hlinkClick r:id="rId7"/>
          </p:cNvPr>
          <p:cNvPicPr>
            <a:picLocks noChangeAspect="1"/>
          </p:cNvPicPr>
          <p:nvPr/>
        </p:nvPicPr>
        <p:blipFill>
          <a:blip r:embed="rId8" cstate="print"/>
          <a:stretch>
            <a:fillRect/>
          </a:stretch>
        </p:blipFill>
        <p:spPr>
          <a:xfrm>
            <a:off x="2247702" y="4698923"/>
            <a:ext cx="857891" cy="361217"/>
          </a:xfrm>
          <a:prstGeom prst="rect">
            <a:avLst/>
          </a:prstGeom>
        </p:spPr>
      </p:pic>
      <p:pic>
        <p:nvPicPr>
          <p:cNvPr id="16" name="Picture 2">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118610" y="4718957"/>
            <a:ext cx="1878012" cy="35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11"/>
          <a:stretch>
            <a:fillRect/>
          </a:stretch>
        </p:blipFill>
        <p:spPr>
          <a:xfrm>
            <a:off x="1" y="2819887"/>
            <a:ext cx="1996622" cy="1328661"/>
          </a:xfrm>
          <a:prstGeom prst="rect">
            <a:avLst/>
          </a:prstGeom>
        </p:spPr>
      </p:pic>
      <p:pic>
        <p:nvPicPr>
          <p:cNvPr id="5" name="Picture 4"/>
          <p:cNvPicPr>
            <a:picLocks noChangeAspect="1"/>
          </p:cNvPicPr>
          <p:nvPr/>
        </p:nvPicPr>
        <p:blipFill>
          <a:blip r:embed="rId12"/>
          <a:stretch>
            <a:fillRect/>
          </a:stretch>
        </p:blipFill>
        <p:spPr>
          <a:xfrm>
            <a:off x="2043189" y="2900958"/>
            <a:ext cx="2109361" cy="1702830"/>
          </a:xfrm>
          <a:prstGeom prst="rect">
            <a:avLst/>
          </a:prstGeom>
        </p:spPr>
      </p:pic>
      <p:pic>
        <p:nvPicPr>
          <p:cNvPr id="6" name="Picture 5"/>
          <p:cNvPicPr>
            <a:picLocks noChangeAspect="1"/>
          </p:cNvPicPr>
          <p:nvPr/>
        </p:nvPicPr>
        <p:blipFill>
          <a:blip r:embed="rId13"/>
          <a:stretch>
            <a:fillRect/>
          </a:stretch>
        </p:blipFill>
        <p:spPr>
          <a:xfrm>
            <a:off x="4166628" y="2960191"/>
            <a:ext cx="1843439" cy="1578253"/>
          </a:xfrm>
          <a:prstGeom prst="rect">
            <a:avLst/>
          </a:prstGeom>
        </p:spPr>
      </p:pic>
      <p:sp>
        <p:nvSpPr>
          <p:cNvPr id="17" name="AutoShape 18"/>
          <p:cNvSpPr>
            <a:spLocks noChangeArrowheads="1"/>
          </p:cNvSpPr>
          <p:nvPr/>
        </p:nvSpPr>
        <p:spPr bwMode="auto">
          <a:xfrm>
            <a:off x="6195469" y="2526952"/>
            <a:ext cx="2844915" cy="1564463"/>
          </a:xfrm>
          <a:prstGeom prst="cloudCallout">
            <a:avLst>
              <a:gd name="adj1" fmla="val -70229"/>
              <a:gd name="adj2" fmla="val 24356"/>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sz="1800" dirty="0"/>
              <a:t>What is the connection between the foods? </a:t>
            </a:r>
            <a:endParaRPr lang="en-GB" altLang="en-US" sz="1800" dirty="0">
              <a:solidFill>
                <a:srgbClr val="000000"/>
              </a:solidFill>
              <a:latin typeface="Arial" panose="020B0604020202020204" pitchFamily="34" charset="0"/>
            </a:endParaRPr>
          </a:p>
        </p:txBody>
      </p:sp>
      <p:pic>
        <p:nvPicPr>
          <p:cNvPr id="13" name="Picture 2" descr="http://ts2.mm.bing.net/th?id=H.4633828210115697&amp;pid=1.7&amp;w=121&amp;h=143&amp;c=7&amp;rs=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72810" y="4080613"/>
            <a:ext cx="752551" cy="88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1714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l="100000" r="-3038"/>
          <a:stretch>
            <a:fillRect/>
          </a:stretch>
        </p:blipFill>
        <p:spPr bwMode="auto">
          <a:xfrm>
            <a:off x="4708922" y="77391"/>
            <a:ext cx="108347" cy="506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p:cNvPicPr>
            <a:picLocks noChangeAspect="1" noChangeArrowheads="1"/>
          </p:cNvPicPr>
          <p:nvPr/>
        </p:nvPicPr>
        <p:blipFill>
          <a:blip r:embed="rId4">
            <a:extLst>
              <a:ext uri="{28A0092B-C50C-407E-A947-70E740481C1C}">
                <a14:useLocalDpi xmlns:a14="http://schemas.microsoft.com/office/drawing/2010/main" val="0"/>
              </a:ext>
            </a:extLst>
          </a:blip>
          <a:srcRect t="11261" b="39529"/>
          <a:stretch>
            <a:fillRect/>
          </a:stretch>
        </p:blipFill>
        <p:spPr bwMode="auto">
          <a:xfrm>
            <a:off x="1204913" y="77392"/>
            <a:ext cx="6422231" cy="501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485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5"/>
          <p:cNvGrpSpPr>
            <a:grpSpLocks/>
          </p:cNvGrpSpPr>
          <p:nvPr/>
        </p:nvGrpSpPr>
        <p:grpSpPr bwMode="auto">
          <a:xfrm>
            <a:off x="1248967" y="70247"/>
            <a:ext cx="6668690" cy="4791075"/>
            <a:chOff x="113" y="164"/>
            <a:chExt cx="5647" cy="3629"/>
          </a:xfrm>
        </p:grpSpPr>
        <p:pic>
          <p:nvPicPr>
            <p:cNvPr id="44039" name="Picture 6" descr="graph-paper-v-7x9"/>
            <p:cNvPicPr>
              <a:picLocks noChangeAspect="1" noChangeArrowheads="1"/>
            </p:cNvPicPr>
            <p:nvPr/>
          </p:nvPicPr>
          <p:blipFill>
            <a:blip r:embed="rId3" cstate="print">
              <a:lum bright="20000" contrast="-34000"/>
              <a:extLst>
                <a:ext uri="{28A0092B-C50C-407E-A947-70E740481C1C}">
                  <a14:useLocalDpi xmlns:a14="http://schemas.microsoft.com/office/drawing/2010/main" val="0"/>
                </a:ext>
              </a:extLst>
            </a:blip>
            <a:srcRect/>
            <a:stretch>
              <a:fillRect/>
            </a:stretch>
          </p:blipFill>
          <p:spPr bwMode="auto">
            <a:xfrm>
              <a:off x="113" y="164"/>
              <a:ext cx="2831" cy="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7" descr="graph-paper-v-7x9"/>
            <p:cNvPicPr>
              <a:picLocks noChangeAspect="1" noChangeArrowheads="1"/>
            </p:cNvPicPr>
            <p:nvPr/>
          </p:nvPicPr>
          <p:blipFill>
            <a:blip r:embed="rId3" cstate="print">
              <a:lum bright="20000" contrast="-34000"/>
              <a:extLst>
                <a:ext uri="{28A0092B-C50C-407E-A947-70E740481C1C}">
                  <a14:useLocalDpi xmlns:a14="http://schemas.microsoft.com/office/drawing/2010/main" val="0"/>
                </a:ext>
              </a:extLst>
            </a:blip>
            <a:srcRect/>
            <a:stretch>
              <a:fillRect/>
            </a:stretch>
          </p:blipFill>
          <p:spPr bwMode="auto">
            <a:xfrm>
              <a:off x="2929" y="164"/>
              <a:ext cx="2831" cy="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5" name="Line 8"/>
          <p:cNvSpPr>
            <a:spLocks noChangeShapeType="1"/>
          </p:cNvSpPr>
          <p:nvPr/>
        </p:nvSpPr>
        <p:spPr bwMode="auto">
          <a:xfrm>
            <a:off x="1729979" y="4311254"/>
            <a:ext cx="545425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pPr>
            <a:endParaRPr lang="en-GB" sz="1800">
              <a:solidFill>
                <a:srgbClr val="000000"/>
              </a:solidFill>
              <a:latin typeface="Comic Sans MS" panose="030F0702030302020204" pitchFamily="66" charset="0"/>
            </a:endParaRPr>
          </a:p>
        </p:txBody>
      </p:sp>
      <p:sp>
        <p:nvSpPr>
          <p:cNvPr id="44036" name="Line 9"/>
          <p:cNvSpPr>
            <a:spLocks noChangeShapeType="1"/>
          </p:cNvSpPr>
          <p:nvPr/>
        </p:nvSpPr>
        <p:spPr bwMode="auto">
          <a:xfrm flipV="1">
            <a:off x="1721644" y="578644"/>
            <a:ext cx="0" cy="3731419"/>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0" fontAlgn="base" hangingPunct="0">
              <a:spcBef>
                <a:spcPct val="0"/>
              </a:spcBef>
              <a:spcAft>
                <a:spcPct val="0"/>
              </a:spcAft>
            </a:pPr>
            <a:endParaRPr lang="en-GB" sz="1800">
              <a:solidFill>
                <a:srgbClr val="000000"/>
              </a:solidFill>
              <a:latin typeface="Comic Sans MS" panose="030F0702030302020204" pitchFamily="66" charset="0"/>
            </a:endParaRPr>
          </a:p>
        </p:txBody>
      </p:sp>
      <p:sp>
        <p:nvSpPr>
          <p:cNvPr id="44037" name="Text Box 10"/>
          <p:cNvSpPr txBox="1">
            <a:spLocks noChangeArrowheads="1"/>
          </p:cNvSpPr>
          <p:nvPr/>
        </p:nvSpPr>
        <p:spPr bwMode="auto">
          <a:xfrm>
            <a:off x="2540794" y="4460081"/>
            <a:ext cx="33873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None/>
            </a:pPr>
            <a:r>
              <a:rPr lang="en-GB" altLang="en-US" sz="1800" i="1">
                <a:solidFill>
                  <a:srgbClr val="000000"/>
                </a:solidFill>
                <a:latin typeface="Comic Sans MS" panose="030F0702030302020204" pitchFamily="66" charset="0"/>
              </a:rPr>
              <a:t>Independent variable / units</a:t>
            </a:r>
          </a:p>
        </p:txBody>
      </p:sp>
      <p:sp>
        <p:nvSpPr>
          <p:cNvPr id="44038" name="Text Box 11"/>
          <p:cNvSpPr txBox="1">
            <a:spLocks noChangeArrowheads="1"/>
          </p:cNvSpPr>
          <p:nvPr/>
        </p:nvSpPr>
        <p:spPr bwMode="auto">
          <a:xfrm rot="16200000">
            <a:off x="-183951" y="2335888"/>
            <a:ext cx="33456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None/>
            </a:pPr>
            <a:r>
              <a:rPr lang="en-GB" altLang="en-US" sz="1800" i="1">
                <a:solidFill>
                  <a:srgbClr val="000000"/>
                </a:solidFill>
                <a:latin typeface="Comic Sans MS" panose="030F0702030302020204" pitchFamily="66" charset="0"/>
              </a:rPr>
              <a:t>Dependent Variable / units</a:t>
            </a:r>
          </a:p>
        </p:txBody>
      </p:sp>
    </p:spTree>
    <p:extLst>
      <p:ext uri="{BB962C8B-B14F-4D97-AF65-F5344CB8AC3E}">
        <p14:creationId xmlns:p14="http://schemas.microsoft.com/office/powerpoint/2010/main" val="4141583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2.bp.blogspot.com/_iKrove9ckqM/TRkRAVyx1CI/AAAAAAAABUQ/9vRkJLmDOIA/s1600/no%2Boxyg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569" y="0"/>
            <a:ext cx="535543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AutoShape 18"/>
          <p:cNvSpPr>
            <a:spLocks noChangeArrowheads="1"/>
          </p:cNvSpPr>
          <p:nvPr/>
        </p:nvSpPr>
        <p:spPr bwMode="auto">
          <a:xfrm>
            <a:off x="1537097" y="88107"/>
            <a:ext cx="2484834" cy="1859756"/>
          </a:xfrm>
          <a:prstGeom prst="cloudCallout">
            <a:avLst>
              <a:gd name="adj1" fmla="val -63787"/>
              <a:gd name="adj2" fmla="val -48954"/>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None/>
            </a:pPr>
            <a:r>
              <a:rPr lang="en-GB" altLang="en-US" sz="1800">
                <a:solidFill>
                  <a:srgbClr val="000000"/>
                </a:solidFill>
              </a:rPr>
              <a:t>What happens if there is no oxygen for yeast cells?</a:t>
            </a:r>
          </a:p>
        </p:txBody>
      </p:sp>
      <p:sp>
        <p:nvSpPr>
          <p:cNvPr id="46084" name="AutoShape 18"/>
          <p:cNvSpPr>
            <a:spLocks noChangeArrowheads="1"/>
          </p:cNvSpPr>
          <p:nvPr/>
        </p:nvSpPr>
        <p:spPr bwMode="auto">
          <a:xfrm>
            <a:off x="1796654" y="3554016"/>
            <a:ext cx="2174081" cy="1589484"/>
          </a:xfrm>
          <a:prstGeom prst="cloudCallout">
            <a:avLst>
              <a:gd name="adj1" fmla="val -77148"/>
              <a:gd name="adj2" fmla="val 44778"/>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None/>
            </a:pPr>
            <a:r>
              <a:rPr lang="en-GB" altLang="en-US" sz="1800">
                <a:solidFill>
                  <a:srgbClr val="000000"/>
                </a:solidFill>
              </a:rPr>
              <a:t>What can is produced using no oxygen?</a:t>
            </a:r>
          </a:p>
        </p:txBody>
      </p:sp>
      <p:pic>
        <p:nvPicPr>
          <p:cNvPr id="6" name="Picture 2" descr="http://blur-marketing.com/wordpress/wp-content/uploads/Duff-Beer-Bar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607" y="3109912"/>
            <a:ext cx="1473994"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AutoShape 18"/>
          <p:cNvSpPr>
            <a:spLocks noChangeArrowheads="1"/>
          </p:cNvSpPr>
          <p:nvPr/>
        </p:nvSpPr>
        <p:spPr bwMode="auto">
          <a:xfrm>
            <a:off x="1858566" y="1972866"/>
            <a:ext cx="1918097" cy="1471613"/>
          </a:xfrm>
          <a:prstGeom prst="cloudCallout">
            <a:avLst>
              <a:gd name="adj1" fmla="val -77741"/>
              <a:gd name="adj2" fmla="val 50477"/>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None/>
            </a:pPr>
            <a:r>
              <a:rPr lang="en-GB" altLang="en-US" sz="1800">
                <a:solidFill>
                  <a:srgbClr val="000000"/>
                </a:solidFill>
              </a:rPr>
              <a:t>What type of respiration occurs?</a:t>
            </a:r>
          </a:p>
        </p:txBody>
      </p:sp>
    </p:spTree>
    <p:extLst>
      <p:ext uri="{BB962C8B-B14F-4D97-AF65-F5344CB8AC3E}">
        <p14:creationId xmlns:p14="http://schemas.microsoft.com/office/powerpoint/2010/main" val="1059456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GB" altLang="en-US" smtClean="0"/>
              <a:t>Using yeast</a:t>
            </a:r>
          </a:p>
        </p:txBody>
      </p:sp>
      <p:sp>
        <p:nvSpPr>
          <p:cNvPr id="47107" name="Text Box 3"/>
          <p:cNvSpPr txBox="1">
            <a:spLocks noChangeArrowheads="1"/>
          </p:cNvSpPr>
          <p:nvPr/>
        </p:nvSpPr>
        <p:spPr bwMode="auto">
          <a:xfrm>
            <a:off x="1412081" y="590551"/>
            <a:ext cx="38004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defTabSz="685800" fontAlgn="base">
              <a:spcBef>
                <a:spcPct val="50000"/>
              </a:spcBef>
              <a:spcAft>
                <a:spcPct val="0"/>
              </a:spcAft>
            </a:pPr>
            <a:r>
              <a:rPr lang="en-GB" altLang="en-US" sz="1800">
                <a:solidFill>
                  <a:srgbClr val="000066"/>
                </a:solidFill>
                <a:latin typeface="Arial" panose="020B0604020202020204" pitchFamily="34" charset="0"/>
              </a:rPr>
              <a:t>The </a:t>
            </a:r>
            <a:r>
              <a:rPr lang="en-GB" altLang="en-US" sz="1800" b="1">
                <a:solidFill>
                  <a:srgbClr val="10BC45"/>
                </a:solidFill>
                <a:latin typeface="Arial" panose="020B0604020202020204" pitchFamily="34" charset="0"/>
              </a:rPr>
              <a:t>anaerobic respiration</a:t>
            </a:r>
            <a:r>
              <a:rPr lang="en-GB" altLang="en-US" sz="1800">
                <a:solidFill>
                  <a:srgbClr val="000066"/>
                </a:solidFill>
                <a:latin typeface="Arial" panose="020B0604020202020204" pitchFamily="34" charset="0"/>
              </a:rPr>
              <a:t> of yeast is used to make beer and wine.</a:t>
            </a:r>
          </a:p>
        </p:txBody>
      </p:sp>
      <p:sp>
        <p:nvSpPr>
          <p:cNvPr id="327684" name="Text Box 4"/>
          <p:cNvSpPr txBox="1">
            <a:spLocks noChangeArrowheads="1"/>
          </p:cNvSpPr>
          <p:nvPr/>
        </p:nvSpPr>
        <p:spPr bwMode="auto">
          <a:xfrm>
            <a:off x="1412081" y="1515666"/>
            <a:ext cx="3343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defTabSz="685800" fontAlgn="base">
              <a:spcBef>
                <a:spcPct val="50000"/>
              </a:spcBef>
              <a:spcAft>
                <a:spcPct val="0"/>
              </a:spcAft>
            </a:pPr>
            <a:r>
              <a:rPr lang="en-GB" altLang="en-US" sz="1800">
                <a:solidFill>
                  <a:srgbClr val="000066"/>
                </a:solidFill>
                <a:latin typeface="Arial" panose="020B0604020202020204" pitchFamily="34" charset="0"/>
              </a:rPr>
              <a:t>In this case, the yeast respires without oxygen and produces alcohol (ethanol). This process is known as </a:t>
            </a:r>
            <a:r>
              <a:rPr lang="en-GB" altLang="en-US" sz="1800" b="1">
                <a:solidFill>
                  <a:srgbClr val="10BC45"/>
                </a:solidFill>
                <a:latin typeface="Arial" panose="020B0604020202020204" pitchFamily="34" charset="0"/>
              </a:rPr>
              <a:t>fermentation</a:t>
            </a:r>
            <a:r>
              <a:rPr lang="en-GB" altLang="en-US" sz="1800">
                <a:solidFill>
                  <a:srgbClr val="000066"/>
                </a:solidFill>
                <a:latin typeface="Arial" panose="020B0604020202020204" pitchFamily="34" charset="0"/>
              </a:rPr>
              <a:t>.</a:t>
            </a:r>
          </a:p>
        </p:txBody>
      </p:sp>
      <p:sp>
        <p:nvSpPr>
          <p:cNvPr id="327685" name="Text Box 5"/>
          <p:cNvSpPr txBox="1">
            <a:spLocks noChangeArrowheads="1"/>
          </p:cNvSpPr>
          <p:nvPr/>
        </p:nvSpPr>
        <p:spPr bwMode="auto">
          <a:xfrm>
            <a:off x="1412081" y="2989660"/>
            <a:ext cx="3495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defTabSz="685800" fontAlgn="base">
              <a:spcBef>
                <a:spcPct val="0"/>
              </a:spcBef>
              <a:spcAft>
                <a:spcPct val="0"/>
              </a:spcAft>
            </a:pPr>
            <a:r>
              <a:rPr lang="en-GB" altLang="en-US" sz="1800">
                <a:solidFill>
                  <a:srgbClr val="000066"/>
                </a:solidFill>
                <a:latin typeface="Arial" panose="020B0604020202020204" pitchFamily="34" charset="0"/>
              </a:rPr>
              <a:t>Yeast converts the sugar into alcohol by anaerobic respiration:</a:t>
            </a:r>
          </a:p>
        </p:txBody>
      </p:sp>
      <p:grpSp>
        <p:nvGrpSpPr>
          <p:cNvPr id="47110" name="Group 28"/>
          <p:cNvGrpSpPr>
            <a:grpSpLocks/>
          </p:cNvGrpSpPr>
          <p:nvPr/>
        </p:nvGrpSpPr>
        <p:grpSpPr bwMode="auto">
          <a:xfrm>
            <a:off x="1838325" y="3877867"/>
            <a:ext cx="5576888" cy="659606"/>
            <a:chOff x="584" y="3257"/>
            <a:chExt cx="4684" cy="554"/>
          </a:xfrm>
        </p:grpSpPr>
        <p:sp>
          <p:nvSpPr>
            <p:cNvPr id="47115" name="AutoShape 13"/>
            <p:cNvSpPr>
              <a:spLocks noChangeArrowheads="1"/>
            </p:cNvSpPr>
            <p:nvPr/>
          </p:nvSpPr>
          <p:spPr bwMode="auto">
            <a:xfrm>
              <a:off x="584" y="3267"/>
              <a:ext cx="4592" cy="544"/>
            </a:xfrm>
            <a:prstGeom prst="roundRect">
              <a:avLst>
                <a:gd name="adj" fmla="val 12500"/>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defTabSz="685800" fontAlgn="base">
                <a:spcBef>
                  <a:spcPct val="0"/>
                </a:spcBef>
                <a:spcAft>
                  <a:spcPct val="0"/>
                </a:spcAft>
              </a:pPr>
              <a:endParaRPr lang="en-GB" altLang="en-US" sz="1800">
                <a:solidFill>
                  <a:srgbClr val="000066"/>
                </a:solidFill>
                <a:latin typeface="Arial" panose="020B0604020202020204" pitchFamily="34" charset="0"/>
              </a:endParaRPr>
            </a:p>
          </p:txBody>
        </p:sp>
        <p:grpSp>
          <p:nvGrpSpPr>
            <p:cNvPr id="47116" name="Group 20"/>
            <p:cNvGrpSpPr>
              <a:grpSpLocks/>
            </p:cNvGrpSpPr>
            <p:nvPr/>
          </p:nvGrpSpPr>
          <p:grpSpPr bwMode="auto">
            <a:xfrm>
              <a:off x="676" y="3257"/>
              <a:ext cx="4592" cy="543"/>
              <a:chOff x="328" y="2961"/>
              <a:chExt cx="4592" cy="543"/>
            </a:xfrm>
          </p:grpSpPr>
          <p:sp>
            <p:nvSpPr>
              <p:cNvPr id="47117" name="Text Box 6"/>
              <p:cNvSpPr txBox="1">
                <a:spLocks noChangeArrowheads="1"/>
              </p:cNvSpPr>
              <p:nvPr/>
            </p:nvSpPr>
            <p:spPr bwMode="auto">
              <a:xfrm>
                <a:off x="328" y="3076"/>
                <a:ext cx="88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defTabSz="685800" fontAlgn="base">
                  <a:spcBef>
                    <a:spcPct val="0"/>
                  </a:spcBef>
                  <a:spcAft>
                    <a:spcPct val="0"/>
                  </a:spcAft>
                </a:pPr>
                <a:r>
                  <a:rPr lang="en-GB" altLang="en-US" sz="1800" b="1">
                    <a:solidFill>
                      <a:srgbClr val="000066"/>
                    </a:solidFill>
                    <a:latin typeface="Arial" panose="020B0604020202020204" pitchFamily="34" charset="0"/>
                  </a:rPr>
                  <a:t>glucose</a:t>
                </a:r>
              </a:p>
            </p:txBody>
          </p:sp>
          <p:sp>
            <p:nvSpPr>
              <p:cNvPr id="47118" name="Text Box 7"/>
              <p:cNvSpPr txBox="1">
                <a:spLocks noChangeArrowheads="1"/>
              </p:cNvSpPr>
              <p:nvPr/>
            </p:nvSpPr>
            <p:spPr bwMode="auto">
              <a:xfrm>
                <a:off x="1581" y="2961"/>
                <a:ext cx="834"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defTabSz="685800" fontAlgn="base">
                  <a:spcBef>
                    <a:spcPct val="0"/>
                  </a:spcBef>
                  <a:spcAft>
                    <a:spcPct val="0"/>
                  </a:spcAft>
                </a:pPr>
                <a:r>
                  <a:rPr lang="en-GB" altLang="en-US" sz="1800" b="1">
                    <a:solidFill>
                      <a:srgbClr val="000066"/>
                    </a:solidFill>
                    <a:latin typeface="Arial" panose="020B0604020202020204" pitchFamily="34" charset="0"/>
                  </a:rPr>
                  <a:t>carbon</a:t>
                </a:r>
              </a:p>
              <a:p>
                <a:pPr algn="ctr" defTabSz="685800" fontAlgn="base">
                  <a:spcBef>
                    <a:spcPct val="0"/>
                  </a:spcBef>
                  <a:spcAft>
                    <a:spcPct val="0"/>
                  </a:spcAft>
                </a:pPr>
                <a:r>
                  <a:rPr lang="en-GB" altLang="en-US" sz="1800" b="1">
                    <a:solidFill>
                      <a:srgbClr val="000066"/>
                    </a:solidFill>
                    <a:latin typeface="Arial" panose="020B0604020202020204" pitchFamily="34" charset="0"/>
                  </a:rPr>
                  <a:t>dioxide</a:t>
                </a:r>
              </a:p>
            </p:txBody>
          </p:sp>
          <p:sp>
            <p:nvSpPr>
              <p:cNvPr id="47119" name="Text Box 8"/>
              <p:cNvSpPr txBox="1">
                <a:spLocks noChangeArrowheads="1"/>
              </p:cNvSpPr>
              <p:nvPr/>
            </p:nvSpPr>
            <p:spPr bwMode="auto">
              <a:xfrm>
                <a:off x="2691" y="3076"/>
                <a:ext cx="84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defTabSz="685800" fontAlgn="base">
                  <a:spcBef>
                    <a:spcPct val="0"/>
                  </a:spcBef>
                  <a:spcAft>
                    <a:spcPct val="0"/>
                  </a:spcAft>
                </a:pPr>
                <a:r>
                  <a:rPr lang="en-GB" altLang="en-US" sz="1800" b="1">
                    <a:solidFill>
                      <a:srgbClr val="000066"/>
                    </a:solidFill>
                    <a:latin typeface="Arial" panose="020B0604020202020204" pitchFamily="34" charset="0"/>
                  </a:rPr>
                  <a:t>ethanol</a:t>
                </a:r>
              </a:p>
            </p:txBody>
          </p:sp>
          <p:sp>
            <p:nvSpPr>
              <p:cNvPr id="47120" name="Text Box 10"/>
              <p:cNvSpPr txBox="1">
                <a:spLocks noChangeArrowheads="1"/>
              </p:cNvSpPr>
              <p:nvPr/>
            </p:nvSpPr>
            <p:spPr bwMode="auto">
              <a:xfrm>
                <a:off x="2420" y="3047"/>
                <a:ext cx="26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defTabSz="685800" eaLnBrk="0" fontAlgn="base" hangingPunct="0">
                  <a:spcBef>
                    <a:spcPct val="50000"/>
                  </a:spcBef>
                  <a:spcAft>
                    <a:spcPct val="0"/>
                  </a:spcAft>
                </a:pPr>
                <a:r>
                  <a:rPr lang="en-GB" altLang="en-US" sz="2250" b="1">
                    <a:solidFill>
                      <a:srgbClr val="000066"/>
                    </a:solidFill>
                    <a:latin typeface="Arial" panose="020B0604020202020204" pitchFamily="34" charset="0"/>
                  </a:rPr>
                  <a:t>+</a:t>
                </a:r>
              </a:p>
            </p:txBody>
          </p:sp>
          <p:sp>
            <p:nvSpPr>
              <p:cNvPr id="47121" name="Text Box 11"/>
              <p:cNvSpPr txBox="1">
                <a:spLocks noChangeArrowheads="1"/>
              </p:cNvSpPr>
              <p:nvPr/>
            </p:nvSpPr>
            <p:spPr bwMode="auto">
              <a:xfrm>
                <a:off x="1220" y="3076"/>
                <a:ext cx="35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defTabSz="685800" eaLnBrk="0" fontAlgn="base" hangingPunct="0">
                  <a:spcBef>
                    <a:spcPct val="50000"/>
                  </a:spcBef>
                  <a:spcAft>
                    <a:spcPct val="0"/>
                  </a:spcAft>
                </a:pPr>
                <a:r>
                  <a:rPr lang="en-GB" altLang="en-US" sz="1800" b="1">
                    <a:solidFill>
                      <a:srgbClr val="000066"/>
                    </a:solidFill>
                    <a:latin typeface="Arial" panose="020B0604020202020204" pitchFamily="34" charset="0"/>
                    <a:sym typeface="Monotype Sorts" pitchFamily="2" charset="2"/>
                  </a:rPr>
                  <a:t></a:t>
                </a:r>
              </a:p>
            </p:txBody>
          </p:sp>
          <p:grpSp>
            <p:nvGrpSpPr>
              <p:cNvPr id="47122" name="Group 17"/>
              <p:cNvGrpSpPr>
                <a:grpSpLocks/>
              </p:cNvGrpSpPr>
              <p:nvPr/>
            </p:nvGrpSpPr>
            <p:grpSpPr bwMode="auto">
              <a:xfrm>
                <a:off x="3542" y="3047"/>
                <a:ext cx="1378" cy="368"/>
                <a:chOff x="4406" y="2005"/>
                <a:chExt cx="1378" cy="368"/>
              </a:xfrm>
            </p:grpSpPr>
            <p:sp>
              <p:nvSpPr>
                <p:cNvPr id="47123" name="Text Box 18"/>
                <p:cNvSpPr txBox="1">
                  <a:spLocks noChangeArrowheads="1"/>
                </p:cNvSpPr>
                <p:nvPr/>
              </p:nvSpPr>
              <p:spPr bwMode="auto">
                <a:xfrm>
                  <a:off x="4406" y="2034"/>
                  <a:ext cx="137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defTabSz="685800" eaLnBrk="0" fontAlgn="base" hangingPunct="0">
                    <a:spcBef>
                      <a:spcPct val="50000"/>
                    </a:spcBef>
                    <a:spcAft>
                      <a:spcPct val="0"/>
                    </a:spcAft>
                  </a:pPr>
                  <a:r>
                    <a:rPr lang="en-GB" altLang="en-US" sz="1800" b="1" dirty="0">
                      <a:solidFill>
                        <a:srgbClr val="000066"/>
                      </a:solidFill>
                      <a:latin typeface="Arial" panose="020B0604020202020204" pitchFamily="34" charset="0"/>
                    </a:rPr>
                    <a:t>(     energy)</a:t>
                  </a:r>
                </a:p>
              </p:txBody>
            </p:sp>
            <p:sp>
              <p:nvSpPr>
                <p:cNvPr id="47124" name="Text Box 19"/>
                <p:cNvSpPr txBox="1">
                  <a:spLocks noChangeArrowheads="1"/>
                </p:cNvSpPr>
                <p:nvPr/>
              </p:nvSpPr>
              <p:spPr bwMode="auto">
                <a:xfrm>
                  <a:off x="4522" y="2005"/>
                  <a:ext cx="21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defTabSz="685800" eaLnBrk="0" fontAlgn="base" hangingPunct="0">
                    <a:spcBef>
                      <a:spcPct val="50000"/>
                    </a:spcBef>
                    <a:spcAft>
                      <a:spcPct val="0"/>
                    </a:spcAft>
                  </a:pPr>
                  <a:r>
                    <a:rPr lang="en-GB" altLang="en-US" sz="2250" b="1">
                      <a:solidFill>
                        <a:srgbClr val="000066"/>
                      </a:solidFill>
                      <a:latin typeface="Arial" panose="020B0604020202020204" pitchFamily="34" charset="0"/>
                    </a:rPr>
                    <a:t>+</a:t>
                  </a:r>
                </a:p>
              </p:txBody>
            </p:sp>
          </p:grpSp>
        </p:grpSp>
      </p:grpSp>
      <p:pic>
        <p:nvPicPr>
          <p:cNvPr id="47111" name="Picture 23" descr="be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831057"/>
            <a:ext cx="1657350" cy="266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24" descr="w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8953" y="1476375"/>
            <a:ext cx="1089422"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5" name="Picture 25"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8316" y="4625579"/>
            <a:ext cx="472678"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27" descr="hard_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6579" y="473869"/>
            <a:ext cx="1135856"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405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684"/>
                                        </p:tgtEl>
                                        <p:attrNameLst>
                                          <p:attrName>style.visibility</p:attrName>
                                        </p:attrNameLst>
                                      </p:cBhvr>
                                      <p:to>
                                        <p:strVal val="visible"/>
                                      </p:to>
                                    </p:set>
                                    <p:animEffect transition="in" filter="dissolve">
                                      <p:cBhvr>
                                        <p:cTn id="7" dur="500"/>
                                        <p:tgtEl>
                                          <p:spTgt spid="3276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685"/>
                                        </p:tgtEl>
                                        <p:attrNameLst>
                                          <p:attrName>style.visibility</p:attrName>
                                        </p:attrNameLst>
                                      </p:cBhvr>
                                      <p:to>
                                        <p:strVal val="visible"/>
                                      </p:to>
                                    </p:set>
                                    <p:animEffect transition="in" filter="dissolve">
                                      <p:cBhvr>
                                        <p:cTn id="12" dur="500"/>
                                        <p:tgtEl>
                                          <p:spTgt spid="327685"/>
                                        </p:tgtEl>
                                      </p:cBhvr>
                                    </p:animEffect>
                                  </p:childTnLst>
                                </p:cTn>
                              </p:par>
                              <p:par>
                                <p:cTn id="13" presetID="1" presetClass="entr" presetSubtype="0" fill="hold" nodeType="withEffect">
                                  <p:stCondLst>
                                    <p:cond delay="0"/>
                                  </p:stCondLst>
                                  <p:childTnLst>
                                    <p:set>
                                      <p:cBhvr>
                                        <p:cTn id="14" dur="1" fill="hold">
                                          <p:stCondLst>
                                            <p:cond delay="0"/>
                                          </p:stCondLst>
                                        </p:cTn>
                                        <p:tgtEl>
                                          <p:spTgt spid="327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4" grpId="0"/>
      <p:bldP spid="3276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9154" name="TextBox 3"/>
          <p:cNvSpPr txBox="1">
            <a:spLocks noChangeArrowheads="1"/>
          </p:cNvSpPr>
          <p:nvPr/>
        </p:nvSpPr>
        <p:spPr bwMode="auto">
          <a:xfrm>
            <a:off x="1295400" y="84535"/>
            <a:ext cx="3671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GB" altLang="en-US" sz="1800" u="sng">
                <a:solidFill>
                  <a:srgbClr val="000000"/>
                </a:solidFill>
                <a:latin typeface="Comic Sans MS" panose="030F0702030302020204" pitchFamily="66" charset="0"/>
              </a:rPr>
              <a:t>Using yeast for fermentation</a:t>
            </a:r>
          </a:p>
        </p:txBody>
      </p:sp>
      <p:sp>
        <p:nvSpPr>
          <p:cNvPr id="49155" name="TextBox 4"/>
          <p:cNvSpPr txBox="1">
            <a:spLocks noChangeArrowheads="1"/>
          </p:cNvSpPr>
          <p:nvPr/>
        </p:nvSpPr>
        <p:spPr bwMode="auto">
          <a:xfrm>
            <a:off x="1240632" y="653653"/>
            <a:ext cx="67603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GB" altLang="en-US" sz="1800">
                <a:solidFill>
                  <a:srgbClr val="000000"/>
                </a:solidFill>
                <a:latin typeface="Comic Sans MS" panose="030F0702030302020204" pitchFamily="66" charset="0"/>
              </a:rPr>
              <a:t>Fermentation is using yeast to make beer, wine or champagne. In this process oxygen is kept out of the mixture &amp; therefore ________ respiration takes place, producing _______</a:t>
            </a:r>
          </a:p>
        </p:txBody>
      </p:sp>
      <p:sp>
        <p:nvSpPr>
          <p:cNvPr id="49156" name="TextBox 5"/>
          <p:cNvSpPr txBox="1">
            <a:spLocks noChangeArrowheads="1"/>
          </p:cNvSpPr>
          <p:nvPr/>
        </p:nvSpPr>
        <p:spPr bwMode="auto">
          <a:xfrm>
            <a:off x="2288382" y="1857375"/>
            <a:ext cx="4450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GB" altLang="en-US" sz="1800">
                <a:solidFill>
                  <a:srgbClr val="000000"/>
                </a:solidFill>
                <a:latin typeface="Comic Sans MS" panose="030F0702030302020204" pitchFamily="66" charset="0"/>
              </a:rPr>
              <a:t>______  </a:t>
            </a:r>
            <a:r>
              <a:rPr lang="en-GB" altLang="en-US" sz="1800">
                <a:solidFill>
                  <a:srgbClr val="000000"/>
                </a:solidFill>
                <a:latin typeface="Comic Sans MS" panose="030F0702030302020204" pitchFamily="66" charset="0"/>
                <a:sym typeface="Wingdings 3" panose="05040102010807070707" pitchFamily="18" charset="2"/>
              </a:rPr>
              <a:t>  </a:t>
            </a:r>
            <a:r>
              <a:rPr lang="en-GB" altLang="en-US" sz="1800">
                <a:solidFill>
                  <a:srgbClr val="000000"/>
                </a:solidFill>
                <a:latin typeface="Comic Sans MS" panose="030F0702030302020204" pitchFamily="66" charset="0"/>
              </a:rPr>
              <a:t>Carbon Dioxide  +  Alcohol</a:t>
            </a:r>
          </a:p>
        </p:txBody>
      </p:sp>
      <p:sp>
        <p:nvSpPr>
          <p:cNvPr id="7" name="TextBox 6"/>
          <p:cNvSpPr txBox="1"/>
          <p:nvPr/>
        </p:nvSpPr>
        <p:spPr>
          <a:xfrm>
            <a:off x="2360032" y="1167884"/>
            <a:ext cx="1542623" cy="369332"/>
          </a:xfrm>
          <a:prstGeom prst="rect">
            <a:avLst/>
          </a:prstGeom>
          <a:noFill/>
        </p:spPr>
        <p:txBody>
          <a:bodyPr wrap="square">
            <a:spAutoFit/>
          </a:bodyPr>
          <a:lstStyle/>
          <a:p>
            <a:pPr defTabSz="685800" fontAlgn="base">
              <a:spcBef>
                <a:spcPct val="0"/>
              </a:spcBef>
              <a:spcAft>
                <a:spcPct val="0"/>
              </a:spcAft>
              <a:defRPr/>
            </a:pPr>
            <a:r>
              <a:rPr lang="en-GB" sz="1800" dirty="0">
                <a:solidFill>
                  <a:srgbClr val="2D2D8A"/>
                </a:solidFill>
                <a:latin typeface="Comic Sans MS" panose="030F0702030302020204" pitchFamily="66" charset="0"/>
              </a:rPr>
              <a:t>anaerobic</a:t>
            </a:r>
          </a:p>
        </p:txBody>
      </p:sp>
      <p:sp>
        <p:nvSpPr>
          <p:cNvPr id="8" name="TextBox 7"/>
          <p:cNvSpPr txBox="1"/>
          <p:nvPr/>
        </p:nvSpPr>
        <p:spPr>
          <a:xfrm>
            <a:off x="1340146" y="1495969"/>
            <a:ext cx="1254919" cy="369332"/>
          </a:xfrm>
          <a:prstGeom prst="rect">
            <a:avLst/>
          </a:prstGeom>
          <a:noFill/>
        </p:spPr>
        <p:txBody>
          <a:bodyPr>
            <a:spAutoFit/>
          </a:bodyPr>
          <a:lstStyle/>
          <a:p>
            <a:pPr defTabSz="685800" fontAlgn="base">
              <a:spcBef>
                <a:spcPct val="0"/>
              </a:spcBef>
              <a:spcAft>
                <a:spcPct val="0"/>
              </a:spcAft>
              <a:defRPr/>
            </a:pPr>
            <a:r>
              <a:rPr lang="en-GB" sz="1800" dirty="0">
                <a:solidFill>
                  <a:srgbClr val="2D2D8A"/>
                </a:solidFill>
                <a:latin typeface="Comic Sans MS" panose="030F0702030302020204" pitchFamily="66" charset="0"/>
              </a:rPr>
              <a:t>alcohol</a:t>
            </a:r>
          </a:p>
        </p:txBody>
      </p:sp>
      <p:sp>
        <p:nvSpPr>
          <p:cNvPr id="9" name="TextBox 8"/>
          <p:cNvSpPr txBox="1"/>
          <p:nvPr/>
        </p:nvSpPr>
        <p:spPr>
          <a:xfrm>
            <a:off x="2325291" y="1828800"/>
            <a:ext cx="1254919" cy="369332"/>
          </a:xfrm>
          <a:prstGeom prst="rect">
            <a:avLst/>
          </a:prstGeom>
          <a:noFill/>
        </p:spPr>
        <p:txBody>
          <a:bodyPr>
            <a:spAutoFit/>
          </a:bodyPr>
          <a:lstStyle/>
          <a:p>
            <a:pPr defTabSz="685800" fontAlgn="base">
              <a:spcBef>
                <a:spcPct val="0"/>
              </a:spcBef>
              <a:spcAft>
                <a:spcPct val="0"/>
              </a:spcAft>
              <a:defRPr/>
            </a:pPr>
            <a:r>
              <a:rPr lang="en-GB" sz="1800" dirty="0">
                <a:solidFill>
                  <a:srgbClr val="2D2D8A"/>
                </a:solidFill>
                <a:latin typeface="Comic Sans MS" panose="030F0702030302020204" pitchFamily="66" charset="0"/>
              </a:rPr>
              <a:t>Glucose</a:t>
            </a:r>
          </a:p>
        </p:txBody>
      </p:sp>
      <p:pic>
        <p:nvPicPr>
          <p:cNvPr id="49160" name="Picture 2" descr="http://www.findwine.co.uk/blog/wp-content/uploads/2011/10/champagn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3488" y="2681288"/>
            <a:ext cx="2477691" cy="238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AutoShape 18"/>
          <p:cNvSpPr>
            <a:spLocks noChangeArrowheads="1"/>
          </p:cNvSpPr>
          <p:nvPr/>
        </p:nvSpPr>
        <p:spPr bwMode="auto">
          <a:xfrm>
            <a:off x="3084910" y="3092054"/>
            <a:ext cx="2140743" cy="1469231"/>
          </a:xfrm>
          <a:prstGeom prst="cloudCallout">
            <a:avLst>
              <a:gd name="adj1" fmla="val 30972"/>
              <a:gd name="adj2" fmla="val 78810"/>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None/>
            </a:pPr>
            <a:r>
              <a:rPr lang="en-GB" altLang="en-US" sz="1800">
                <a:solidFill>
                  <a:srgbClr val="000000"/>
                </a:solidFill>
              </a:rPr>
              <a:t>So why is champagne fizzy?</a:t>
            </a:r>
          </a:p>
        </p:txBody>
      </p:sp>
      <p:sp>
        <p:nvSpPr>
          <p:cNvPr id="12" name="AutoShape 18"/>
          <p:cNvSpPr>
            <a:spLocks noChangeArrowheads="1"/>
          </p:cNvSpPr>
          <p:nvPr/>
        </p:nvSpPr>
        <p:spPr bwMode="auto">
          <a:xfrm>
            <a:off x="5225653" y="2671763"/>
            <a:ext cx="2954961" cy="2094310"/>
          </a:xfrm>
          <a:prstGeom prst="cloudCallout">
            <a:avLst>
              <a:gd name="adj1" fmla="val 47352"/>
              <a:gd name="adj2" fmla="val 64509"/>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None/>
            </a:pPr>
            <a:r>
              <a:rPr lang="en-GB" altLang="en-US" sz="1800">
                <a:solidFill>
                  <a:srgbClr val="000000"/>
                </a:solidFill>
              </a:rPr>
              <a:t>Can yeast cells continue reproducing forever in bread or fermentation?</a:t>
            </a:r>
          </a:p>
        </p:txBody>
      </p:sp>
    </p:spTree>
    <p:extLst>
      <p:ext uri="{BB962C8B-B14F-4D97-AF65-F5344CB8AC3E}">
        <p14:creationId xmlns:p14="http://schemas.microsoft.com/office/powerpoint/2010/main" val="4086050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87337" y="120344"/>
            <a:ext cx="3937906" cy="5023156"/>
          </a:xfrm>
          <a:prstGeom prst="rect">
            <a:avLst/>
          </a:prstGeom>
        </p:spPr>
      </p:pic>
    </p:spTree>
    <p:extLst>
      <p:ext uri="{BB962C8B-B14F-4D97-AF65-F5344CB8AC3E}">
        <p14:creationId xmlns:p14="http://schemas.microsoft.com/office/powerpoint/2010/main" val="348093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1" y="809625"/>
            <a:ext cx="5079206" cy="351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AutoShape 21"/>
          <p:cNvSpPr>
            <a:spLocks noChangeArrowheads="1"/>
          </p:cNvSpPr>
          <p:nvPr/>
        </p:nvSpPr>
        <p:spPr bwMode="auto">
          <a:xfrm>
            <a:off x="1291829" y="101203"/>
            <a:ext cx="6599634" cy="603647"/>
          </a:xfrm>
          <a:prstGeom prst="roundRect">
            <a:avLst>
              <a:gd name="adj" fmla="val 6856"/>
            </a:avLst>
          </a:prstGeom>
          <a:gradFill rotWithShape="1">
            <a:gsLst>
              <a:gs pos="0">
                <a:srgbClr val="3399FF"/>
              </a:gs>
              <a:gs pos="100000">
                <a:schemeClr val="accent1"/>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indent="-265510" defTabSz="685800" fontAlgn="base">
              <a:spcBef>
                <a:spcPct val="0"/>
              </a:spcBef>
              <a:spcAft>
                <a:spcPct val="0"/>
              </a:spcAft>
              <a:buFont typeface="Wingdings 2" panose="05020102010507070707" pitchFamily="18" charset="2"/>
              <a:buChar char="!"/>
            </a:pPr>
            <a:r>
              <a:rPr lang="en-GB" altLang="en-US" sz="1800">
                <a:solidFill>
                  <a:srgbClr val="000000"/>
                </a:solidFill>
                <a:cs typeface="Arial" panose="020B0604020202020204" pitchFamily="34" charset="0"/>
                <a:sym typeface="Wingdings" panose="05000000000000000000" pitchFamily="2" charset="2"/>
              </a:rPr>
              <a:t>Draw the graph below and add the labels from the yellow box to the correct places</a:t>
            </a:r>
          </a:p>
        </p:txBody>
      </p:sp>
      <p:sp>
        <p:nvSpPr>
          <p:cNvPr id="51204" name="TextBox 6"/>
          <p:cNvSpPr txBox="1">
            <a:spLocks noChangeArrowheads="1"/>
          </p:cNvSpPr>
          <p:nvPr/>
        </p:nvSpPr>
        <p:spPr bwMode="auto">
          <a:xfrm>
            <a:off x="6131719" y="809625"/>
            <a:ext cx="1869281" cy="390106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GB" altLang="en-US" sz="1650">
                <a:solidFill>
                  <a:srgbClr val="000000"/>
                </a:solidFill>
                <a:latin typeface="Comic Sans MS" panose="030F0702030302020204" pitchFamily="66" charset="0"/>
              </a:rPr>
              <a:t>As the glucose starts to run out growth of the population slows down.</a:t>
            </a:r>
          </a:p>
          <a:p>
            <a:pPr defTabSz="685800" fontAlgn="base">
              <a:spcBef>
                <a:spcPct val="0"/>
              </a:spcBef>
              <a:spcAft>
                <a:spcPct val="0"/>
              </a:spcAft>
              <a:buNone/>
            </a:pPr>
            <a:endParaRPr lang="en-GB" altLang="en-US" sz="1650">
              <a:solidFill>
                <a:srgbClr val="000000"/>
              </a:solidFill>
              <a:latin typeface="Comic Sans MS" panose="030F0702030302020204" pitchFamily="66" charset="0"/>
            </a:endParaRPr>
          </a:p>
          <a:p>
            <a:pPr defTabSz="685800" fontAlgn="base">
              <a:spcBef>
                <a:spcPct val="0"/>
              </a:spcBef>
              <a:spcAft>
                <a:spcPct val="0"/>
              </a:spcAft>
              <a:buNone/>
            </a:pPr>
            <a:r>
              <a:rPr lang="en-GB" altLang="en-US" sz="1650">
                <a:solidFill>
                  <a:srgbClr val="000000"/>
                </a:solidFill>
                <a:latin typeface="Comic Sans MS" panose="030F0702030302020204" pitchFamily="66" charset="0"/>
              </a:rPr>
              <a:t>Only a few yeast cells so the population increases slowly</a:t>
            </a:r>
          </a:p>
          <a:p>
            <a:pPr defTabSz="685800" fontAlgn="base">
              <a:spcBef>
                <a:spcPct val="0"/>
              </a:spcBef>
              <a:spcAft>
                <a:spcPct val="0"/>
              </a:spcAft>
              <a:buNone/>
            </a:pPr>
            <a:endParaRPr lang="en-GB" altLang="en-US" sz="1650">
              <a:solidFill>
                <a:srgbClr val="000000"/>
              </a:solidFill>
              <a:latin typeface="Comic Sans MS" panose="030F0702030302020204" pitchFamily="66" charset="0"/>
            </a:endParaRPr>
          </a:p>
          <a:p>
            <a:pPr defTabSz="685800" fontAlgn="base">
              <a:spcBef>
                <a:spcPct val="0"/>
              </a:spcBef>
              <a:spcAft>
                <a:spcPct val="0"/>
              </a:spcAft>
              <a:buNone/>
            </a:pPr>
            <a:r>
              <a:rPr lang="en-GB" altLang="en-US" sz="1650">
                <a:solidFill>
                  <a:srgbClr val="000000"/>
                </a:solidFill>
                <a:latin typeface="Comic Sans MS" panose="030F0702030302020204" pitchFamily="66" charset="0"/>
              </a:rPr>
              <a:t>Many more yeast cells &amp; so the population grows very quickly</a:t>
            </a:r>
          </a:p>
        </p:txBody>
      </p:sp>
      <p:sp>
        <p:nvSpPr>
          <p:cNvPr id="8" name="Rectangle 7"/>
          <p:cNvSpPr/>
          <p:nvPr/>
        </p:nvSpPr>
        <p:spPr>
          <a:xfrm>
            <a:off x="1860947" y="2128838"/>
            <a:ext cx="1294209" cy="840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GB" sz="1800">
              <a:solidFill>
                <a:srgbClr val="FFFFFF"/>
              </a:solidFill>
              <a:latin typeface="Arial"/>
            </a:endParaRPr>
          </a:p>
        </p:txBody>
      </p:sp>
      <p:sp>
        <p:nvSpPr>
          <p:cNvPr id="9" name="Rectangle 8"/>
          <p:cNvSpPr/>
          <p:nvPr/>
        </p:nvSpPr>
        <p:spPr>
          <a:xfrm>
            <a:off x="3618310" y="2955132"/>
            <a:ext cx="1387078" cy="840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GB" sz="1800">
              <a:solidFill>
                <a:srgbClr val="FFFFFF"/>
              </a:solidFill>
              <a:latin typeface="Arial"/>
            </a:endParaRPr>
          </a:p>
        </p:txBody>
      </p:sp>
      <p:sp>
        <p:nvSpPr>
          <p:cNvPr id="10" name="Rectangle 9"/>
          <p:cNvSpPr/>
          <p:nvPr/>
        </p:nvSpPr>
        <p:spPr>
          <a:xfrm>
            <a:off x="3952875" y="869156"/>
            <a:ext cx="2049066" cy="1272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GB" sz="1800">
              <a:solidFill>
                <a:srgbClr val="FFFFFF"/>
              </a:solidFill>
              <a:latin typeface="Arial"/>
            </a:endParaRPr>
          </a:p>
        </p:txBody>
      </p:sp>
    </p:spTree>
    <p:extLst>
      <p:ext uri="{BB962C8B-B14F-4D97-AF65-F5344CB8AC3E}">
        <p14:creationId xmlns:p14="http://schemas.microsoft.com/office/powerpoint/2010/main" val="2982464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2000"/>
                                        <p:tgtEl>
                                          <p:spTgt spid="10"/>
                                        </p:tgtEl>
                                      </p:cBhvr>
                                    </p:animEffect>
                                    <p:set>
                                      <p:cBhvr>
                                        <p:cTn id="1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279" t="10344" r="15869" b="14106"/>
          <a:stretch/>
        </p:blipFill>
        <p:spPr>
          <a:xfrm>
            <a:off x="1012371" y="245323"/>
            <a:ext cx="6727371" cy="4898177"/>
          </a:xfrm>
          <a:prstGeom prst="rect">
            <a:avLst/>
          </a:prstGeom>
        </p:spPr>
      </p:pic>
    </p:spTree>
    <p:extLst>
      <p:ext uri="{BB962C8B-B14F-4D97-AF65-F5344CB8AC3E}">
        <p14:creationId xmlns:p14="http://schemas.microsoft.com/office/powerpoint/2010/main" val="1778434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a:xfrm>
            <a:off x="1485900" y="303610"/>
            <a:ext cx="6172200" cy="857250"/>
          </a:xfrm>
        </p:spPr>
        <p:txBody>
          <a:bodyPr/>
          <a:lstStyle/>
          <a:p>
            <a:pPr eaLnBrk="1" hangingPunct="1"/>
            <a:r>
              <a:rPr lang="en-GB" altLang="en-US" sz="2100"/>
              <a:t>Mike the microbe is looking for somewhere to live where he can grow and reproduce quickly. Which house will he choose?</a:t>
            </a:r>
            <a:r>
              <a:rPr lang="en-GB" altLang="en-US" sz="3000"/>
              <a:t> </a:t>
            </a:r>
            <a:endParaRPr lang="en-GB" altLang="en-US" sz="2100" u="sng">
              <a:latin typeface="Lucida Sans Unicode" panose="020B0602030504020204" pitchFamily="34" charset="0"/>
            </a:endParaRPr>
          </a:p>
        </p:txBody>
      </p:sp>
      <p:sp>
        <p:nvSpPr>
          <p:cNvPr id="4" name="Text Box 9"/>
          <p:cNvSpPr txBox="1">
            <a:spLocks noChangeArrowheads="1"/>
          </p:cNvSpPr>
          <p:nvPr/>
        </p:nvSpPr>
        <p:spPr bwMode="auto">
          <a:xfrm>
            <a:off x="1871663" y="1707356"/>
            <a:ext cx="1512094" cy="2793072"/>
          </a:xfrm>
          <a:prstGeom prst="rect">
            <a:avLst/>
          </a:prstGeom>
          <a:solidFill>
            <a:srgbClr val="FF0000"/>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50000"/>
              </a:spcBef>
              <a:spcAft>
                <a:spcPct val="0"/>
              </a:spcAft>
              <a:buNone/>
            </a:pPr>
            <a:r>
              <a:rPr lang="en-GB" altLang="en-US" sz="2700">
                <a:solidFill>
                  <a:srgbClr val="000066"/>
                </a:solidFill>
                <a:cs typeface="Arial" panose="020B0604020202020204" pitchFamily="34" charset="0"/>
              </a:rPr>
              <a:t>Cold</a:t>
            </a:r>
          </a:p>
          <a:p>
            <a:pPr algn="ctr" defTabSz="685800" fontAlgn="base">
              <a:spcBef>
                <a:spcPct val="50000"/>
              </a:spcBef>
              <a:spcAft>
                <a:spcPct val="0"/>
              </a:spcAft>
              <a:buNone/>
            </a:pPr>
            <a:r>
              <a:rPr lang="en-GB" altLang="en-US" sz="2700">
                <a:solidFill>
                  <a:srgbClr val="000066"/>
                </a:solidFill>
                <a:cs typeface="Arial" panose="020B0604020202020204" pitchFamily="34" charset="0"/>
              </a:rPr>
              <a:t>Moist</a:t>
            </a:r>
          </a:p>
          <a:p>
            <a:pPr algn="ctr" defTabSz="685800" fontAlgn="base">
              <a:spcBef>
                <a:spcPct val="50000"/>
              </a:spcBef>
              <a:spcAft>
                <a:spcPct val="0"/>
              </a:spcAft>
              <a:buNone/>
            </a:pPr>
            <a:r>
              <a:rPr lang="en-GB" altLang="en-US" sz="2700">
                <a:solidFill>
                  <a:srgbClr val="000066"/>
                </a:solidFill>
                <a:cs typeface="Arial" panose="020B0604020202020204" pitchFamily="34" charset="0"/>
              </a:rPr>
              <a:t>No sugar</a:t>
            </a:r>
          </a:p>
          <a:p>
            <a:pPr defTabSz="685800" fontAlgn="base">
              <a:spcBef>
                <a:spcPct val="50000"/>
              </a:spcBef>
              <a:spcAft>
                <a:spcPct val="0"/>
              </a:spcAft>
              <a:buNone/>
            </a:pPr>
            <a:endParaRPr lang="en-GB" altLang="en-US" sz="2700">
              <a:solidFill>
                <a:srgbClr val="000066"/>
              </a:solidFill>
              <a:cs typeface="Arial" panose="020B0604020202020204" pitchFamily="34" charset="0"/>
            </a:endParaRPr>
          </a:p>
        </p:txBody>
      </p:sp>
      <p:sp>
        <p:nvSpPr>
          <p:cNvPr id="5" name="Text Box 10"/>
          <p:cNvSpPr txBox="1">
            <a:spLocks noChangeArrowheads="1"/>
          </p:cNvSpPr>
          <p:nvPr/>
        </p:nvSpPr>
        <p:spPr bwMode="auto">
          <a:xfrm>
            <a:off x="3869532" y="1707356"/>
            <a:ext cx="1512094" cy="2793072"/>
          </a:xfrm>
          <a:prstGeom prst="rect">
            <a:avLst/>
          </a:prstGeom>
          <a:solidFill>
            <a:srgbClr val="FFFF00"/>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50000"/>
              </a:spcBef>
              <a:spcAft>
                <a:spcPct val="0"/>
              </a:spcAft>
              <a:buNone/>
            </a:pPr>
            <a:r>
              <a:rPr lang="en-GB" altLang="en-US" sz="2700">
                <a:solidFill>
                  <a:srgbClr val="000066"/>
                </a:solidFill>
                <a:cs typeface="Arial" panose="020B0604020202020204" pitchFamily="34" charset="0"/>
              </a:rPr>
              <a:t>Warm</a:t>
            </a:r>
          </a:p>
          <a:p>
            <a:pPr algn="ctr" defTabSz="685800" fontAlgn="base">
              <a:spcBef>
                <a:spcPct val="50000"/>
              </a:spcBef>
              <a:spcAft>
                <a:spcPct val="0"/>
              </a:spcAft>
              <a:buNone/>
            </a:pPr>
            <a:r>
              <a:rPr lang="en-GB" altLang="en-US" sz="2700">
                <a:solidFill>
                  <a:srgbClr val="000066"/>
                </a:solidFill>
                <a:cs typeface="Arial" panose="020B0604020202020204" pitchFamily="34" charset="0"/>
              </a:rPr>
              <a:t>Moist</a:t>
            </a:r>
          </a:p>
          <a:p>
            <a:pPr algn="ctr" defTabSz="685800" fontAlgn="base">
              <a:spcBef>
                <a:spcPct val="50000"/>
              </a:spcBef>
              <a:spcAft>
                <a:spcPct val="0"/>
              </a:spcAft>
              <a:buNone/>
            </a:pPr>
            <a:r>
              <a:rPr lang="en-GB" altLang="en-US" sz="2700">
                <a:solidFill>
                  <a:srgbClr val="000066"/>
                </a:solidFill>
                <a:cs typeface="Arial" panose="020B0604020202020204" pitchFamily="34" charset="0"/>
              </a:rPr>
              <a:t>No sugar</a:t>
            </a:r>
          </a:p>
          <a:p>
            <a:pPr defTabSz="685800" fontAlgn="base">
              <a:spcBef>
                <a:spcPct val="50000"/>
              </a:spcBef>
              <a:spcAft>
                <a:spcPct val="0"/>
              </a:spcAft>
              <a:buNone/>
            </a:pPr>
            <a:endParaRPr lang="en-GB" altLang="en-US" sz="2700">
              <a:solidFill>
                <a:srgbClr val="000066"/>
              </a:solidFill>
              <a:cs typeface="Arial" panose="020B0604020202020204" pitchFamily="34" charset="0"/>
            </a:endParaRPr>
          </a:p>
        </p:txBody>
      </p:sp>
      <p:sp>
        <p:nvSpPr>
          <p:cNvPr id="6" name="Text Box 12"/>
          <p:cNvSpPr txBox="1">
            <a:spLocks noChangeArrowheads="1"/>
          </p:cNvSpPr>
          <p:nvPr/>
        </p:nvSpPr>
        <p:spPr bwMode="auto">
          <a:xfrm>
            <a:off x="5868591" y="1707356"/>
            <a:ext cx="1512094" cy="2793072"/>
          </a:xfrm>
          <a:prstGeom prst="rect">
            <a:avLst/>
          </a:prstGeom>
          <a:solidFill>
            <a:srgbClr val="339966"/>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50000"/>
              </a:spcBef>
              <a:spcAft>
                <a:spcPct val="0"/>
              </a:spcAft>
              <a:buNone/>
            </a:pPr>
            <a:r>
              <a:rPr lang="en-GB" altLang="en-US" sz="2700">
                <a:solidFill>
                  <a:srgbClr val="000066"/>
                </a:solidFill>
                <a:cs typeface="Arial" panose="020B0604020202020204" pitchFamily="34" charset="0"/>
              </a:rPr>
              <a:t>Warm</a:t>
            </a:r>
          </a:p>
          <a:p>
            <a:pPr algn="ctr" defTabSz="685800" fontAlgn="base">
              <a:spcBef>
                <a:spcPct val="50000"/>
              </a:spcBef>
              <a:spcAft>
                <a:spcPct val="0"/>
              </a:spcAft>
              <a:buNone/>
            </a:pPr>
            <a:r>
              <a:rPr lang="en-GB" altLang="en-US" sz="2700">
                <a:solidFill>
                  <a:srgbClr val="000066"/>
                </a:solidFill>
                <a:cs typeface="Arial" panose="020B0604020202020204" pitchFamily="34" charset="0"/>
              </a:rPr>
              <a:t>Moist</a:t>
            </a:r>
          </a:p>
          <a:p>
            <a:pPr algn="ctr" defTabSz="685800" fontAlgn="base">
              <a:spcBef>
                <a:spcPct val="50000"/>
              </a:spcBef>
              <a:spcAft>
                <a:spcPct val="0"/>
              </a:spcAft>
              <a:buNone/>
            </a:pPr>
            <a:r>
              <a:rPr lang="en-GB" altLang="en-US" sz="2700">
                <a:solidFill>
                  <a:srgbClr val="000066"/>
                </a:solidFill>
                <a:cs typeface="Arial" panose="020B0604020202020204" pitchFamily="34" charset="0"/>
              </a:rPr>
              <a:t>Lots of sugar</a:t>
            </a:r>
          </a:p>
          <a:p>
            <a:pPr defTabSz="685800" fontAlgn="base">
              <a:spcBef>
                <a:spcPct val="50000"/>
              </a:spcBef>
              <a:spcAft>
                <a:spcPct val="0"/>
              </a:spcAft>
              <a:buNone/>
            </a:pPr>
            <a:endParaRPr lang="en-GB" altLang="en-US" sz="2700">
              <a:solidFill>
                <a:srgbClr val="000066"/>
              </a:solidFill>
              <a:cs typeface="Arial" panose="020B0604020202020204" pitchFamily="34" charset="0"/>
            </a:endParaRPr>
          </a:p>
        </p:txBody>
      </p:sp>
    </p:spTree>
    <p:extLst>
      <p:ext uri="{BB962C8B-B14F-4D97-AF65-F5344CB8AC3E}">
        <p14:creationId xmlns:p14="http://schemas.microsoft.com/office/powerpoint/2010/main" val="3906774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marL="0" marR="0" lvl="0" indent="0" algn="l" defTabSz="685732"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rgbClr val="FFFF00"/>
                </a:solidFill>
                <a:effectLst/>
                <a:uLnTx/>
                <a:uFillTx/>
                <a:latin typeface="Trebuchet MS" pitchFamily="34" charset="0"/>
                <a:ea typeface="+mn-ea"/>
                <a:cs typeface="+mn-cs"/>
              </a:rPr>
              <a:t>Learning Objectives</a:t>
            </a: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a:p>
            <a:pPr marL="198815" marR="0" lvl="0" indent="-198815" algn="l" defTabSz="685732"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p:txBody>
      </p:sp>
      <p:graphicFrame>
        <p:nvGraphicFramePr>
          <p:cNvPr id="10" name="Group 24"/>
          <p:cNvGraphicFramePr>
            <a:graphicFrameLocks noGrp="1"/>
          </p:cNvGraphicFramePr>
          <p:nvPr>
            <p:extLst/>
          </p:nvPr>
        </p:nvGraphicFramePr>
        <p:xfrm>
          <a:off x="101193" y="521121"/>
          <a:ext cx="8825948" cy="4638348"/>
        </p:xfrm>
        <a:graphic>
          <a:graphicData uri="http://schemas.openxmlformats.org/drawingml/2006/table">
            <a:tbl>
              <a:tblPr/>
              <a:tblGrid>
                <a:gridCol w="2941403">
                  <a:extLst>
                    <a:ext uri="{9D8B030D-6E8A-4147-A177-3AD203B41FA5}">
                      <a16:colId xmlns:a16="http://schemas.microsoft.com/office/drawing/2014/main" val="20000"/>
                    </a:ext>
                  </a:extLst>
                </a:gridCol>
                <a:gridCol w="2943141">
                  <a:extLst>
                    <a:ext uri="{9D8B030D-6E8A-4147-A177-3AD203B41FA5}">
                      <a16:colId xmlns:a16="http://schemas.microsoft.com/office/drawing/2014/main" val="20001"/>
                    </a:ext>
                  </a:extLst>
                </a:gridCol>
                <a:gridCol w="2941404">
                  <a:extLst>
                    <a:ext uri="{9D8B030D-6E8A-4147-A177-3AD203B41FA5}">
                      <a16:colId xmlns:a16="http://schemas.microsoft.com/office/drawing/2014/main" val="20002"/>
                    </a:ext>
                  </a:extLst>
                </a:gridCol>
              </a:tblGrid>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smtClean="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8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3586752">
                <a:tc>
                  <a:txBody>
                    <a:bodyPr/>
                    <a:lstStyle/>
                    <a:p>
                      <a:pPr marL="342900" lvl="0" indent="-342900">
                        <a:lnSpc>
                          <a:spcPct val="107000"/>
                        </a:lnSpc>
                        <a:spcAft>
                          <a:spcPts val="0"/>
                        </a:spcAft>
                        <a:buFont typeface="Symbol" panose="05050102010706020507" pitchFamily="18" charset="2"/>
                        <a:buChar char=""/>
                      </a:pPr>
                      <a:r>
                        <a:rPr lang="en-GB" sz="1400" dirty="0" smtClean="0">
                          <a:effectLst/>
                          <a:latin typeface="Verdana" panose="020B0604030504040204" pitchFamily="34" charset="0"/>
                          <a:ea typeface="SimSun" panose="02010600030101010101" pitchFamily="2" charset="-122"/>
                          <a:cs typeface="Helvetica" panose="020B0604020202020204" pitchFamily="34" charset="0"/>
                        </a:rPr>
                        <a:t>Recall that some foods, such as bread, beer and wine, are made using yeast.</a:t>
                      </a:r>
                      <a:endParaRPr lang="en-GB"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dirty="0" smtClean="0">
                          <a:effectLst/>
                          <a:latin typeface="Verdana" panose="020B0604030504040204" pitchFamily="34" charset="0"/>
                          <a:ea typeface="SimSun" panose="02010600030101010101" pitchFamily="2" charset="-122"/>
                          <a:cs typeface="Helvetica" panose="020B0604020202020204" pitchFamily="34" charset="0"/>
                        </a:rPr>
                        <a:t>Recall the conditions under which yeast grow quickly.</a:t>
                      </a:r>
                      <a:endParaRPr lang="en-GB"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dirty="0" smtClean="0">
                          <a:effectLst/>
                          <a:latin typeface="Verdana" panose="020B0604030504040204" pitchFamily="34" charset="0"/>
                          <a:ea typeface="SimSun" panose="02010600030101010101" pitchFamily="2" charset="-122"/>
                          <a:cs typeface="Helvetica" panose="020B0604020202020204" pitchFamily="34" charset="0"/>
                        </a:rPr>
                        <a:t>Recall what happens in aerobic and anaerobic respiration in yeast.</a:t>
                      </a:r>
                      <a:endParaRPr lang="en-GB"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dirty="0" smtClean="0">
                          <a:effectLst/>
                          <a:latin typeface="Verdana" panose="020B0604030504040204" pitchFamily="34" charset="0"/>
                          <a:ea typeface="SimSun" panose="02010600030101010101" pitchFamily="2" charset="-122"/>
                          <a:cs typeface="Helvetica" panose="020B0604020202020204" pitchFamily="34" charset="0"/>
                        </a:rPr>
                        <a:t>Explain what happens in fermentation.</a:t>
                      </a:r>
                      <a:endParaRPr lang="en-GB"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dirty="0" smtClean="0">
                          <a:effectLst/>
                          <a:latin typeface="Verdana" panose="020B0604030504040204" pitchFamily="34" charset="0"/>
                          <a:ea typeface="SimSun" panose="02010600030101010101" pitchFamily="2" charset="-122"/>
                          <a:cs typeface="Helvetica" panose="020B0604020202020204" pitchFamily="34" charset="0"/>
                        </a:rPr>
                        <a:t>Explain how yeast can be used to make both alcoholic drinks and bread.</a:t>
                      </a:r>
                      <a:endParaRPr lang="en-GB"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285750" lvl="0" indent="-285750">
                        <a:buFont typeface="Arial" panose="020B0604020202020204" pitchFamily="34" charset="0"/>
                        <a:buChar char="•"/>
                      </a:pPr>
                      <a:endParaRPr lang="en-GB" sz="1400" kern="1200" dirty="0" smtClean="0">
                        <a:solidFill>
                          <a:schemeClr val="tx1"/>
                        </a:solidFill>
                        <a:effectLst/>
                        <a:latin typeface="+mn-lt"/>
                        <a:ea typeface="+mn-ea"/>
                        <a:cs typeface="+mn-cs"/>
                      </a:endParaRP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342900" lvl="0" indent="-342900">
                        <a:lnSpc>
                          <a:spcPct val="107000"/>
                        </a:lnSpc>
                        <a:spcAft>
                          <a:spcPts val="0"/>
                        </a:spcAft>
                        <a:buFont typeface="Symbol" panose="05050102010706020507" pitchFamily="18" charset="2"/>
                        <a:buChar char=""/>
                      </a:pPr>
                      <a:r>
                        <a:rPr lang="en-GB" sz="1600" dirty="0" smtClean="0">
                          <a:effectLst/>
                          <a:latin typeface="Verdana" panose="020B0604030504040204" pitchFamily="34" charset="0"/>
                          <a:ea typeface="SimSun" panose="02010600030101010101" pitchFamily="2" charset="-122"/>
                          <a:cs typeface="Helvetica" panose="020B0604020202020204" pitchFamily="34" charset="0"/>
                        </a:rPr>
                        <a:t>Describe how yeast multiply by budding.</a:t>
                      </a:r>
                    </a:p>
                    <a:p>
                      <a:pPr marL="0" lvl="0" indent="0">
                        <a:lnSpc>
                          <a:spcPct val="107000"/>
                        </a:lnSpc>
                        <a:spcAft>
                          <a:spcPts val="0"/>
                        </a:spcAft>
                        <a:buFont typeface="Symbol" panose="05050102010706020507" pitchFamily="18" charset="2"/>
                        <a:buNone/>
                      </a:pPr>
                      <a:endParaRPr lang="en-GB" sz="24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600" dirty="0" smtClean="0">
                          <a:effectLst/>
                          <a:latin typeface="Verdana" panose="020B0604030504040204" pitchFamily="34" charset="0"/>
                          <a:ea typeface="SimSun" panose="02010600030101010101" pitchFamily="2" charset="-122"/>
                          <a:cs typeface="Helvetica" panose="020B0604020202020204" pitchFamily="34" charset="0"/>
                        </a:rPr>
                        <a:t>Describe what is happening in the different parts of a growth curve.</a:t>
                      </a:r>
                      <a:endParaRPr lang="en-GB" sz="2400" dirty="0" smtClean="0">
                        <a:effectLst/>
                        <a:latin typeface="Calibri" panose="020F0502020204030204" pitchFamily="34" charset="0"/>
                        <a:ea typeface="SimSun" panose="02010600030101010101" pitchFamily="2" charset="-122"/>
                        <a:cs typeface="Times New Roman" panose="02020603050405020304" pitchFamily="18" charset="0"/>
                      </a:endParaRPr>
                    </a:p>
                    <a:p>
                      <a:pPr marL="285750" lvl="0" indent="-285750">
                        <a:buFont typeface="Arial" panose="020B0604020202020204" pitchFamily="34" charset="0"/>
                        <a:buChar char="•"/>
                      </a:pPr>
                      <a:endParaRPr kumimoji="0" lang="en-GB" sz="16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lvl="0" indent="-342900">
                        <a:lnSpc>
                          <a:spcPct val="107000"/>
                        </a:lnSpc>
                        <a:spcAft>
                          <a:spcPts val="0"/>
                        </a:spcAft>
                        <a:buFont typeface="Symbol" panose="05050102010706020507" pitchFamily="18" charset="2"/>
                        <a:buChar char=""/>
                      </a:pPr>
                      <a:r>
                        <a:rPr lang="en-GB" sz="1600" dirty="0" smtClean="0">
                          <a:effectLst/>
                          <a:latin typeface="Verdana" panose="020B0604030504040204" pitchFamily="34" charset="0"/>
                          <a:ea typeface="SimSun" panose="02010600030101010101" pitchFamily="2" charset="-122"/>
                          <a:cs typeface="Helvetica" panose="020B0604020202020204" pitchFamily="34" charset="0"/>
                        </a:rPr>
                        <a:t>Use graphs to calculate population growth rates.</a:t>
                      </a:r>
                    </a:p>
                    <a:p>
                      <a:pPr marL="0" lvl="0" indent="0">
                        <a:lnSpc>
                          <a:spcPct val="107000"/>
                        </a:lnSpc>
                        <a:spcAft>
                          <a:spcPts val="0"/>
                        </a:spcAft>
                        <a:buFont typeface="Symbol" panose="05050102010706020507" pitchFamily="18" charset="2"/>
                        <a:buNone/>
                      </a:pPr>
                      <a:endParaRPr lang="en-GB" sz="16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GB" sz="1600" dirty="0" smtClean="0">
                          <a:effectLst/>
                          <a:latin typeface="Verdana" panose="020B0604030504040204" pitchFamily="34" charset="0"/>
                          <a:ea typeface="Times New Roman" panose="02020603050405020304" pitchFamily="18" charset="0"/>
                          <a:cs typeface="Helvetica" panose="020B0604020202020204" pitchFamily="34" charset="0"/>
                        </a:rPr>
                        <a:t>Apply microbial growth rates to growth curves of other organisms.</a:t>
                      </a: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L-Shape 1"/>
          <p:cNvSpPr/>
          <p:nvPr/>
        </p:nvSpPr>
        <p:spPr>
          <a:xfrm rot="18995630">
            <a:off x="2550253" y="2063691"/>
            <a:ext cx="310392" cy="12583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6" name="L-Shape 15"/>
          <p:cNvSpPr/>
          <p:nvPr/>
        </p:nvSpPr>
        <p:spPr>
          <a:xfrm rot="18995630">
            <a:off x="2723804" y="2761457"/>
            <a:ext cx="310392" cy="12583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8" name="L-Shape 17"/>
          <p:cNvSpPr/>
          <p:nvPr/>
        </p:nvSpPr>
        <p:spPr>
          <a:xfrm rot="18995630">
            <a:off x="5345626" y="2878892"/>
            <a:ext cx="310392" cy="12583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9" name="L-Shape 18"/>
          <p:cNvSpPr/>
          <p:nvPr/>
        </p:nvSpPr>
        <p:spPr>
          <a:xfrm rot="18995630">
            <a:off x="2530947" y="3255720"/>
            <a:ext cx="310392" cy="12583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0" name="L-Shape 19"/>
          <p:cNvSpPr/>
          <p:nvPr/>
        </p:nvSpPr>
        <p:spPr>
          <a:xfrm rot="18995630">
            <a:off x="2695411" y="4447749"/>
            <a:ext cx="310392" cy="12583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1" name="L-Shape 20"/>
          <p:cNvSpPr/>
          <p:nvPr/>
        </p:nvSpPr>
        <p:spPr>
          <a:xfrm rot="18995630">
            <a:off x="2723804" y="3728586"/>
            <a:ext cx="310392" cy="12583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60346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fontAlgn="base">
              <a:spcBef>
                <a:spcPct val="0"/>
              </a:spcBef>
              <a:spcAft>
                <a:spcPct val="0"/>
              </a:spcAft>
              <a:defRPr/>
            </a:pPr>
            <a:r>
              <a:rPr lang="en-GB" sz="2400" kern="0" dirty="0" smtClean="0">
                <a:solidFill>
                  <a:srgbClr val="FFFF00"/>
                </a:solidFill>
                <a:latin typeface="Trebuchet MS" pitchFamily="34" charset="0"/>
              </a:rPr>
              <a:t>Learning Objectives</a:t>
            </a:r>
            <a:endParaRPr lang="en-GB" sz="2400" kern="0" dirty="0">
              <a:solidFill>
                <a:srgbClr val="FFFF00"/>
              </a:solidFill>
              <a:latin typeface="Trebuchet MS" pitchFamily="34" charset="0"/>
            </a:endParaRPr>
          </a:p>
          <a:p>
            <a:pPr marL="198815" indent="-198815" fontAlgn="base">
              <a:spcBef>
                <a:spcPct val="0"/>
              </a:spcBef>
              <a:spcAft>
                <a:spcPct val="0"/>
              </a:spcAft>
              <a:defRPr/>
            </a:pPr>
            <a:endParaRPr lang="en-GB" sz="2400" kern="0" dirty="0">
              <a:solidFill>
                <a:srgbClr val="FFFF00"/>
              </a:solidFill>
              <a:latin typeface="Trebuchet MS" pitchFamily="34" charset="0"/>
            </a:endParaRPr>
          </a:p>
        </p:txBody>
      </p:sp>
      <p:graphicFrame>
        <p:nvGraphicFramePr>
          <p:cNvPr id="10" name="Group 24"/>
          <p:cNvGraphicFramePr>
            <a:graphicFrameLocks noGrp="1"/>
          </p:cNvGraphicFramePr>
          <p:nvPr>
            <p:extLst>
              <p:ext uri="{D42A27DB-BD31-4B8C-83A1-F6EECF244321}">
                <p14:modId xmlns:p14="http://schemas.microsoft.com/office/powerpoint/2010/main" val="3638085445"/>
              </p:ext>
            </p:extLst>
          </p:nvPr>
        </p:nvGraphicFramePr>
        <p:xfrm>
          <a:off x="101193" y="521121"/>
          <a:ext cx="8825948" cy="4638348"/>
        </p:xfrm>
        <a:graphic>
          <a:graphicData uri="http://schemas.openxmlformats.org/drawingml/2006/table">
            <a:tbl>
              <a:tblPr/>
              <a:tblGrid>
                <a:gridCol w="2941403">
                  <a:extLst>
                    <a:ext uri="{9D8B030D-6E8A-4147-A177-3AD203B41FA5}">
                      <a16:colId xmlns:a16="http://schemas.microsoft.com/office/drawing/2014/main" val="20000"/>
                    </a:ext>
                  </a:extLst>
                </a:gridCol>
                <a:gridCol w="2943141">
                  <a:extLst>
                    <a:ext uri="{9D8B030D-6E8A-4147-A177-3AD203B41FA5}">
                      <a16:colId xmlns:a16="http://schemas.microsoft.com/office/drawing/2014/main" val="20001"/>
                    </a:ext>
                  </a:extLst>
                </a:gridCol>
                <a:gridCol w="2941404">
                  <a:extLst>
                    <a:ext uri="{9D8B030D-6E8A-4147-A177-3AD203B41FA5}">
                      <a16:colId xmlns:a16="http://schemas.microsoft.com/office/drawing/2014/main" val="20002"/>
                    </a:ext>
                  </a:extLst>
                </a:gridCol>
              </a:tblGrid>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smtClean="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8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3586752">
                <a:tc>
                  <a:txBody>
                    <a:bodyPr/>
                    <a:lstStyle/>
                    <a:p>
                      <a:pPr marL="342900" lvl="0" indent="-342900">
                        <a:lnSpc>
                          <a:spcPct val="107000"/>
                        </a:lnSpc>
                        <a:spcAft>
                          <a:spcPts val="0"/>
                        </a:spcAft>
                        <a:buFont typeface="Symbol" panose="05050102010706020507" pitchFamily="18" charset="2"/>
                        <a:buChar char=""/>
                      </a:pPr>
                      <a:r>
                        <a:rPr lang="en-GB" sz="1400" dirty="0" smtClean="0">
                          <a:effectLst/>
                          <a:latin typeface="Verdana" panose="020B0604030504040204" pitchFamily="34" charset="0"/>
                          <a:ea typeface="SimSun" panose="02010600030101010101" pitchFamily="2" charset="-122"/>
                          <a:cs typeface="Helvetica" panose="020B0604020202020204" pitchFamily="34" charset="0"/>
                        </a:rPr>
                        <a:t>Recall that some foods, such as bread, beer and wine, are made using yeast.</a:t>
                      </a:r>
                      <a:endParaRPr lang="en-GB"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dirty="0" smtClean="0">
                          <a:effectLst/>
                          <a:latin typeface="Verdana" panose="020B0604030504040204" pitchFamily="34" charset="0"/>
                          <a:ea typeface="SimSun" panose="02010600030101010101" pitchFamily="2" charset="-122"/>
                          <a:cs typeface="Helvetica" panose="020B0604020202020204" pitchFamily="34" charset="0"/>
                        </a:rPr>
                        <a:t>Recall the conditions under which yeast grow quickly.</a:t>
                      </a:r>
                      <a:endParaRPr lang="en-GB"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dirty="0" smtClean="0">
                          <a:effectLst/>
                          <a:latin typeface="Verdana" panose="020B0604030504040204" pitchFamily="34" charset="0"/>
                          <a:ea typeface="SimSun" panose="02010600030101010101" pitchFamily="2" charset="-122"/>
                          <a:cs typeface="Helvetica" panose="020B0604020202020204" pitchFamily="34" charset="0"/>
                        </a:rPr>
                        <a:t>Recall what happens in aerobic and anaerobic respiration in yeast.</a:t>
                      </a:r>
                      <a:endParaRPr lang="en-GB"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dirty="0" smtClean="0">
                          <a:effectLst/>
                          <a:latin typeface="Verdana" panose="020B0604030504040204" pitchFamily="34" charset="0"/>
                          <a:ea typeface="SimSun" panose="02010600030101010101" pitchFamily="2" charset="-122"/>
                          <a:cs typeface="Helvetica" panose="020B0604020202020204" pitchFamily="34" charset="0"/>
                        </a:rPr>
                        <a:t>Explain what happens in fermentation.</a:t>
                      </a:r>
                      <a:endParaRPr lang="en-GB"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dirty="0" smtClean="0">
                          <a:effectLst/>
                          <a:latin typeface="Verdana" panose="020B0604030504040204" pitchFamily="34" charset="0"/>
                          <a:ea typeface="SimSun" panose="02010600030101010101" pitchFamily="2" charset="-122"/>
                          <a:cs typeface="Helvetica" panose="020B0604020202020204" pitchFamily="34" charset="0"/>
                        </a:rPr>
                        <a:t>Explain how yeast can be used to make both alcoholic drinks and bread.</a:t>
                      </a:r>
                      <a:endParaRPr lang="en-GB"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285750" lvl="0" indent="-285750">
                        <a:buFont typeface="Arial" panose="020B0604020202020204" pitchFamily="34" charset="0"/>
                        <a:buChar char="•"/>
                      </a:pPr>
                      <a:endParaRPr lang="en-GB" sz="1400" kern="1200" dirty="0" smtClean="0">
                        <a:solidFill>
                          <a:schemeClr val="tx1"/>
                        </a:solidFill>
                        <a:effectLst/>
                        <a:latin typeface="+mn-lt"/>
                        <a:ea typeface="+mn-ea"/>
                        <a:cs typeface="+mn-cs"/>
                      </a:endParaRP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342900" lvl="0" indent="-342900">
                        <a:lnSpc>
                          <a:spcPct val="107000"/>
                        </a:lnSpc>
                        <a:spcAft>
                          <a:spcPts val="0"/>
                        </a:spcAft>
                        <a:buFont typeface="Symbol" panose="05050102010706020507" pitchFamily="18" charset="2"/>
                        <a:buChar char=""/>
                      </a:pPr>
                      <a:r>
                        <a:rPr lang="en-GB" sz="1600" dirty="0" smtClean="0">
                          <a:effectLst/>
                          <a:latin typeface="Verdana" panose="020B0604030504040204" pitchFamily="34" charset="0"/>
                          <a:ea typeface="SimSun" panose="02010600030101010101" pitchFamily="2" charset="-122"/>
                          <a:cs typeface="Helvetica" panose="020B0604020202020204" pitchFamily="34" charset="0"/>
                        </a:rPr>
                        <a:t>Describe how yeast multiply by budding.</a:t>
                      </a:r>
                    </a:p>
                    <a:p>
                      <a:pPr marL="0" lvl="0" indent="0">
                        <a:lnSpc>
                          <a:spcPct val="107000"/>
                        </a:lnSpc>
                        <a:spcAft>
                          <a:spcPts val="0"/>
                        </a:spcAft>
                        <a:buFont typeface="Symbol" panose="05050102010706020507" pitchFamily="18" charset="2"/>
                        <a:buNone/>
                      </a:pPr>
                      <a:endParaRPr lang="en-GB" sz="24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600" dirty="0" smtClean="0">
                          <a:effectLst/>
                          <a:latin typeface="Verdana" panose="020B0604030504040204" pitchFamily="34" charset="0"/>
                          <a:ea typeface="SimSun" panose="02010600030101010101" pitchFamily="2" charset="-122"/>
                          <a:cs typeface="Helvetica" panose="020B0604020202020204" pitchFamily="34" charset="0"/>
                        </a:rPr>
                        <a:t>Describe what is happening in the different parts of a growth curve.</a:t>
                      </a:r>
                      <a:endParaRPr lang="en-GB" sz="2400" dirty="0" smtClean="0">
                        <a:effectLst/>
                        <a:latin typeface="Calibri" panose="020F0502020204030204" pitchFamily="34" charset="0"/>
                        <a:ea typeface="SimSun" panose="02010600030101010101" pitchFamily="2" charset="-122"/>
                        <a:cs typeface="Times New Roman" panose="02020603050405020304" pitchFamily="18" charset="0"/>
                      </a:endParaRPr>
                    </a:p>
                    <a:p>
                      <a:pPr marL="285750" lvl="0" indent="-285750">
                        <a:buFont typeface="Arial" panose="020B0604020202020204" pitchFamily="34" charset="0"/>
                        <a:buChar char="•"/>
                      </a:pPr>
                      <a:endParaRPr kumimoji="0" lang="en-GB" sz="16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lvl="0" indent="-342900">
                        <a:lnSpc>
                          <a:spcPct val="107000"/>
                        </a:lnSpc>
                        <a:spcAft>
                          <a:spcPts val="0"/>
                        </a:spcAft>
                        <a:buFont typeface="Symbol" panose="05050102010706020507" pitchFamily="18" charset="2"/>
                        <a:buChar char=""/>
                      </a:pPr>
                      <a:r>
                        <a:rPr lang="en-GB" sz="1600" dirty="0" smtClean="0">
                          <a:effectLst/>
                          <a:latin typeface="Verdana" panose="020B0604030504040204" pitchFamily="34" charset="0"/>
                          <a:ea typeface="SimSun" panose="02010600030101010101" pitchFamily="2" charset="-122"/>
                          <a:cs typeface="Helvetica" panose="020B0604020202020204" pitchFamily="34" charset="0"/>
                        </a:rPr>
                        <a:t>Use graphs to calculate population growth rates.</a:t>
                      </a:r>
                    </a:p>
                    <a:p>
                      <a:pPr marL="0" lvl="0" indent="0">
                        <a:lnSpc>
                          <a:spcPct val="107000"/>
                        </a:lnSpc>
                        <a:spcAft>
                          <a:spcPts val="0"/>
                        </a:spcAft>
                        <a:buFont typeface="Symbol" panose="05050102010706020507" pitchFamily="18" charset="2"/>
                        <a:buNone/>
                      </a:pPr>
                      <a:endParaRPr lang="en-GB" sz="16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GB" sz="1600" dirty="0" smtClean="0">
                          <a:effectLst/>
                          <a:latin typeface="Verdana" panose="020B0604030504040204" pitchFamily="34" charset="0"/>
                          <a:ea typeface="Times New Roman" panose="02020603050405020304" pitchFamily="18" charset="0"/>
                          <a:cs typeface="Helvetica" panose="020B0604020202020204" pitchFamily="34" charset="0"/>
                        </a:rPr>
                        <a:t>Apply microbial growth rates to growth curves of other organisms.</a:t>
                      </a: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sz="1800" kern="0">
                  <a:solidFill>
                    <a:srgbClr val="000000"/>
                  </a:solidFill>
                  <a:latin typeface="Comic Sans MS" panose="030F0702030302020204" pitchFamily="66" charset="0"/>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sz="1800" kern="0">
                  <a:solidFill>
                    <a:srgbClr val="000000"/>
                  </a:solidFill>
                  <a:latin typeface="Comic Sans MS" panose="030F0702030302020204" pitchFamily="66" charset="0"/>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81228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6699FF"/>
                </a:solidFill>
              </a:rPr>
              <a:t>How can a single yeast cell go from </a:t>
            </a:r>
            <a:endParaRPr lang="en-GB" dirty="0">
              <a:solidFill>
                <a:srgbClr val="6699FF"/>
              </a:solidFill>
            </a:endParaRPr>
          </a:p>
        </p:txBody>
      </p:sp>
      <p:pic>
        <p:nvPicPr>
          <p:cNvPr id="4" name="Picture 3"/>
          <p:cNvPicPr>
            <a:picLocks noChangeAspect="1"/>
          </p:cNvPicPr>
          <p:nvPr/>
        </p:nvPicPr>
        <p:blipFill rotWithShape="1">
          <a:blip r:embed="rId2"/>
          <a:srcRect l="25895" t="23184" r="27920" b="27127"/>
          <a:stretch/>
        </p:blipFill>
        <p:spPr>
          <a:xfrm>
            <a:off x="5318298" y="1585519"/>
            <a:ext cx="3368502" cy="2265028"/>
          </a:xfrm>
          <a:prstGeom prst="rect">
            <a:avLst/>
          </a:prstGeom>
        </p:spPr>
      </p:pic>
      <p:sp>
        <p:nvSpPr>
          <p:cNvPr id="5" name="TextBox 4"/>
          <p:cNvSpPr txBox="1"/>
          <p:nvPr/>
        </p:nvSpPr>
        <p:spPr>
          <a:xfrm>
            <a:off x="369116" y="1063229"/>
            <a:ext cx="8774884" cy="584775"/>
          </a:xfrm>
          <a:prstGeom prst="rect">
            <a:avLst/>
          </a:prstGeom>
          <a:noFill/>
        </p:spPr>
        <p:txBody>
          <a:bodyPr wrap="square" rtlCol="0">
            <a:spAutoFit/>
          </a:bodyPr>
          <a:lstStyle/>
          <a:p>
            <a:r>
              <a:rPr lang="en-GB" sz="3200" dirty="0" smtClean="0"/>
              <a:t>This                         to                         This</a:t>
            </a:r>
            <a:endParaRPr lang="en-GB" sz="3200" dirty="0"/>
          </a:p>
        </p:txBody>
      </p:sp>
      <p:pic>
        <p:nvPicPr>
          <p:cNvPr id="6" name="Picture 5"/>
          <p:cNvPicPr>
            <a:picLocks noChangeAspect="1"/>
          </p:cNvPicPr>
          <p:nvPr/>
        </p:nvPicPr>
        <p:blipFill>
          <a:blip r:embed="rId3"/>
          <a:stretch>
            <a:fillRect/>
          </a:stretch>
        </p:blipFill>
        <p:spPr>
          <a:xfrm>
            <a:off x="119412" y="1648004"/>
            <a:ext cx="2428875" cy="1581150"/>
          </a:xfrm>
          <a:prstGeom prst="rect">
            <a:avLst/>
          </a:prstGeom>
        </p:spPr>
      </p:pic>
      <p:sp>
        <p:nvSpPr>
          <p:cNvPr id="7" name="Right Arrow 6"/>
          <p:cNvSpPr/>
          <p:nvPr/>
        </p:nvSpPr>
        <p:spPr>
          <a:xfrm>
            <a:off x="2897252" y="1969099"/>
            <a:ext cx="2072080" cy="780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9269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u="sng" dirty="0" smtClean="0"/>
              <a:t>Budding</a:t>
            </a:r>
            <a:endParaRPr lang="en-GB" u="sng" dirty="0"/>
          </a:p>
        </p:txBody>
      </p:sp>
      <p:sp>
        <p:nvSpPr>
          <p:cNvPr id="3" name="Content Placeholder 2"/>
          <p:cNvSpPr>
            <a:spLocks noGrp="1"/>
          </p:cNvSpPr>
          <p:nvPr>
            <p:ph idx="1"/>
          </p:nvPr>
        </p:nvSpPr>
        <p:spPr>
          <a:xfrm>
            <a:off x="3053592" y="922790"/>
            <a:ext cx="4957894" cy="3394472"/>
          </a:xfrm>
        </p:spPr>
        <p:txBody>
          <a:bodyPr/>
          <a:lstStyle/>
          <a:p>
            <a:r>
              <a:rPr lang="en-GB" dirty="0" smtClean="0"/>
              <a:t>Budding is a type of asexual reproduction in which a daughter cell grows out of a parent cell.</a:t>
            </a:r>
            <a:endParaRPr lang="en-GB" dirty="0"/>
          </a:p>
        </p:txBody>
      </p:sp>
      <p:pic>
        <p:nvPicPr>
          <p:cNvPr id="4" name="Picture 3"/>
          <p:cNvPicPr>
            <a:picLocks noChangeAspect="1"/>
          </p:cNvPicPr>
          <p:nvPr/>
        </p:nvPicPr>
        <p:blipFill rotWithShape="1">
          <a:blip r:embed="rId2"/>
          <a:srcRect l="33390" t="13717" r="32809" b="16985"/>
          <a:stretch/>
        </p:blipFill>
        <p:spPr>
          <a:xfrm>
            <a:off x="327170" y="922790"/>
            <a:ext cx="1892088" cy="2424418"/>
          </a:xfrm>
          <a:prstGeom prst="rect">
            <a:avLst/>
          </a:prstGeom>
        </p:spPr>
      </p:pic>
      <p:sp>
        <p:nvSpPr>
          <p:cNvPr id="5" name="AutoShape 18"/>
          <p:cNvSpPr>
            <a:spLocks noChangeArrowheads="1"/>
          </p:cNvSpPr>
          <p:nvPr/>
        </p:nvSpPr>
        <p:spPr bwMode="auto">
          <a:xfrm>
            <a:off x="4055058" y="2300053"/>
            <a:ext cx="2954961" cy="2094310"/>
          </a:xfrm>
          <a:prstGeom prst="cloudCallout">
            <a:avLst>
              <a:gd name="adj1" fmla="val 47352"/>
              <a:gd name="adj2" fmla="val 64509"/>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None/>
            </a:pPr>
            <a:r>
              <a:rPr lang="en-GB" altLang="en-US" sz="1800" dirty="0" smtClean="0">
                <a:solidFill>
                  <a:srgbClr val="000000"/>
                </a:solidFill>
              </a:rPr>
              <a:t>Why is budding a form of asexual reproduction?</a:t>
            </a:r>
            <a:endParaRPr lang="en-GB" altLang="en-US" sz="1800" dirty="0">
              <a:solidFill>
                <a:srgbClr val="000000"/>
              </a:solidFill>
            </a:endParaRPr>
          </a:p>
        </p:txBody>
      </p:sp>
      <p:sp>
        <p:nvSpPr>
          <p:cNvPr id="6" name="Rectangle 5"/>
          <p:cNvSpPr/>
          <p:nvPr/>
        </p:nvSpPr>
        <p:spPr>
          <a:xfrm>
            <a:off x="288578" y="3894147"/>
            <a:ext cx="3766480" cy="523220"/>
          </a:xfrm>
          <a:prstGeom prst="rect">
            <a:avLst/>
          </a:prstGeom>
        </p:spPr>
        <p:txBody>
          <a:bodyPr wrap="none">
            <a:spAutoFit/>
          </a:bodyPr>
          <a:lstStyle/>
          <a:p>
            <a:r>
              <a:rPr lang="en-GB" dirty="0">
                <a:hlinkClick r:id="rId3"/>
              </a:rPr>
              <a:t>https://</a:t>
            </a:r>
            <a:r>
              <a:rPr lang="en-GB" dirty="0" smtClean="0">
                <a:hlinkClick r:id="rId3"/>
              </a:rPr>
              <a:t>www.youtube.com/watch?v=cjK4yCo-xEk</a:t>
            </a:r>
            <a:endParaRPr lang="en-GB" dirty="0" smtClean="0"/>
          </a:p>
          <a:p>
            <a:endParaRPr lang="en-GB" dirty="0"/>
          </a:p>
        </p:txBody>
      </p:sp>
    </p:spTree>
    <p:extLst>
      <p:ext uri="{BB962C8B-B14F-4D97-AF65-F5344CB8AC3E}">
        <p14:creationId xmlns:p14="http://schemas.microsoft.com/office/powerpoint/2010/main" val="422768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2872" y="663179"/>
            <a:ext cx="3837214" cy="857250"/>
          </a:xfrm>
        </p:spPr>
        <p:txBody>
          <a:bodyPr>
            <a:normAutofit fontScale="90000"/>
          </a:bodyPr>
          <a:lstStyle/>
          <a:p>
            <a:r>
              <a:rPr lang="en-GB" dirty="0" smtClean="0"/>
              <a:t>Complete worksheet 8db 8 </a:t>
            </a:r>
            <a:endParaRPr lang="en-GB" dirty="0"/>
          </a:p>
        </p:txBody>
      </p:sp>
      <p:pic>
        <p:nvPicPr>
          <p:cNvPr id="4" name="Picture 3"/>
          <p:cNvPicPr>
            <a:picLocks noChangeAspect="1"/>
          </p:cNvPicPr>
          <p:nvPr/>
        </p:nvPicPr>
        <p:blipFill rotWithShape="1">
          <a:blip r:embed="rId2"/>
          <a:srcRect l="31231" t="9423" r="32295" b="7296"/>
          <a:stretch/>
        </p:blipFill>
        <p:spPr>
          <a:xfrm>
            <a:off x="555172" y="0"/>
            <a:ext cx="3722914" cy="5312909"/>
          </a:xfrm>
          <a:prstGeom prst="rect">
            <a:avLst/>
          </a:prstGeom>
        </p:spPr>
      </p:pic>
    </p:spTree>
    <p:extLst>
      <p:ext uri="{BB962C8B-B14F-4D97-AF65-F5344CB8AC3E}">
        <p14:creationId xmlns:p14="http://schemas.microsoft.com/office/powerpoint/2010/main" val="2668647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marL="0" marR="0" lvl="0" indent="0" algn="l" defTabSz="685732"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rgbClr val="FFFF00"/>
                </a:solidFill>
                <a:effectLst/>
                <a:uLnTx/>
                <a:uFillTx/>
                <a:latin typeface="Trebuchet MS" pitchFamily="34" charset="0"/>
                <a:ea typeface="+mn-ea"/>
                <a:cs typeface="+mn-cs"/>
              </a:rPr>
              <a:t>Learning Objectives</a:t>
            </a: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a:p>
            <a:pPr marL="198815" marR="0" lvl="0" indent="-198815" algn="l" defTabSz="685732"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p:txBody>
      </p:sp>
      <p:graphicFrame>
        <p:nvGraphicFramePr>
          <p:cNvPr id="10" name="Group 24"/>
          <p:cNvGraphicFramePr>
            <a:graphicFrameLocks noGrp="1"/>
          </p:cNvGraphicFramePr>
          <p:nvPr>
            <p:extLst/>
          </p:nvPr>
        </p:nvGraphicFramePr>
        <p:xfrm>
          <a:off x="101193" y="521121"/>
          <a:ext cx="8825948" cy="4638348"/>
        </p:xfrm>
        <a:graphic>
          <a:graphicData uri="http://schemas.openxmlformats.org/drawingml/2006/table">
            <a:tbl>
              <a:tblPr/>
              <a:tblGrid>
                <a:gridCol w="2941403">
                  <a:extLst>
                    <a:ext uri="{9D8B030D-6E8A-4147-A177-3AD203B41FA5}">
                      <a16:colId xmlns:a16="http://schemas.microsoft.com/office/drawing/2014/main" val="20000"/>
                    </a:ext>
                  </a:extLst>
                </a:gridCol>
                <a:gridCol w="2943141">
                  <a:extLst>
                    <a:ext uri="{9D8B030D-6E8A-4147-A177-3AD203B41FA5}">
                      <a16:colId xmlns:a16="http://schemas.microsoft.com/office/drawing/2014/main" val="20001"/>
                    </a:ext>
                  </a:extLst>
                </a:gridCol>
                <a:gridCol w="2941404">
                  <a:extLst>
                    <a:ext uri="{9D8B030D-6E8A-4147-A177-3AD203B41FA5}">
                      <a16:colId xmlns:a16="http://schemas.microsoft.com/office/drawing/2014/main" val="20002"/>
                    </a:ext>
                  </a:extLst>
                </a:gridCol>
              </a:tblGrid>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smtClean="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8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3586752">
                <a:tc>
                  <a:txBody>
                    <a:bodyPr/>
                    <a:lstStyle/>
                    <a:p>
                      <a:pPr marL="342900" lvl="0" indent="-342900">
                        <a:lnSpc>
                          <a:spcPct val="107000"/>
                        </a:lnSpc>
                        <a:spcAft>
                          <a:spcPts val="0"/>
                        </a:spcAft>
                        <a:buFont typeface="Symbol" panose="05050102010706020507" pitchFamily="18" charset="2"/>
                        <a:buChar char=""/>
                      </a:pPr>
                      <a:r>
                        <a:rPr lang="en-GB" sz="1400" dirty="0" smtClean="0">
                          <a:effectLst/>
                          <a:latin typeface="Verdana" panose="020B0604030504040204" pitchFamily="34" charset="0"/>
                          <a:ea typeface="SimSun" panose="02010600030101010101" pitchFamily="2" charset="-122"/>
                          <a:cs typeface="Helvetica" panose="020B0604020202020204" pitchFamily="34" charset="0"/>
                        </a:rPr>
                        <a:t>Recall that some foods, such as bread, beer and wine, are made using yeast.</a:t>
                      </a:r>
                      <a:endParaRPr lang="en-GB"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dirty="0" smtClean="0">
                          <a:effectLst/>
                          <a:latin typeface="Verdana" panose="020B0604030504040204" pitchFamily="34" charset="0"/>
                          <a:ea typeface="SimSun" panose="02010600030101010101" pitchFamily="2" charset="-122"/>
                          <a:cs typeface="Helvetica" panose="020B0604020202020204" pitchFamily="34" charset="0"/>
                        </a:rPr>
                        <a:t>Recall the conditions under which yeast grow quickly.</a:t>
                      </a:r>
                      <a:endParaRPr lang="en-GB"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dirty="0" smtClean="0">
                          <a:effectLst/>
                          <a:latin typeface="Verdana" panose="020B0604030504040204" pitchFamily="34" charset="0"/>
                          <a:ea typeface="SimSun" panose="02010600030101010101" pitchFamily="2" charset="-122"/>
                          <a:cs typeface="Helvetica" panose="020B0604020202020204" pitchFamily="34" charset="0"/>
                        </a:rPr>
                        <a:t>Recall what happens in aerobic and anaerobic respiration in yeast.</a:t>
                      </a:r>
                      <a:endParaRPr lang="en-GB"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dirty="0" smtClean="0">
                          <a:effectLst/>
                          <a:latin typeface="Verdana" panose="020B0604030504040204" pitchFamily="34" charset="0"/>
                          <a:ea typeface="SimSun" panose="02010600030101010101" pitchFamily="2" charset="-122"/>
                          <a:cs typeface="Helvetica" panose="020B0604020202020204" pitchFamily="34" charset="0"/>
                        </a:rPr>
                        <a:t>Explain what happens in fermentation.</a:t>
                      </a:r>
                      <a:endParaRPr lang="en-GB"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dirty="0" smtClean="0">
                          <a:effectLst/>
                          <a:latin typeface="Verdana" panose="020B0604030504040204" pitchFamily="34" charset="0"/>
                          <a:ea typeface="SimSun" panose="02010600030101010101" pitchFamily="2" charset="-122"/>
                          <a:cs typeface="Helvetica" panose="020B0604020202020204" pitchFamily="34" charset="0"/>
                        </a:rPr>
                        <a:t>Explain how yeast can be used to make both alcoholic drinks and bread.</a:t>
                      </a:r>
                      <a:endParaRPr lang="en-GB"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285750" lvl="0" indent="-285750">
                        <a:buFont typeface="Arial" panose="020B0604020202020204" pitchFamily="34" charset="0"/>
                        <a:buChar char="•"/>
                      </a:pPr>
                      <a:endParaRPr lang="en-GB" sz="1400" kern="1200" dirty="0" smtClean="0">
                        <a:solidFill>
                          <a:schemeClr val="tx1"/>
                        </a:solidFill>
                        <a:effectLst/>
                        <a:latin typeface="+mn-lt"/>
                        <a:ea typeface="+mn-ea"/>
                        <a:cs typeface="+mn-cs"/>
                      </a:endParaRP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342900" lvl="0" indent="-342900">
                        <a:lnSpc>
                          <a:spcPct val="107000"/>
                        </a:lnSpc>
                        <a:spcAft>
                          <a:spcPts val="0"/>
                        </a:spcAft>
                        <a:buFont typeface="Symbol" panose="05050102010706020507" pitchFamily="18" charset="2"/>
                        <a:buChar char=""/>
                      </a:pPr>
                      <a:r>
                        <a:rPr lang="en-GB" sz="1600" dirty="0" smtClean="0">
                          <a:effectLst/>
                          <a:latin typeface="Verdana" panose="020B0604030504040204" pitchFamily="34" charset="0"/>
                          <a:ea typeface="SimSun" panose="02010600030101010101" pitchFamily="2" charset="-122"/>
                          <a:cs typeface="Helvetica" panose="020B0604020202020204" pitchFamily="34" charset="0"/>
                        </a:rPr>
                        <a:t>Describe how yeast multiply by budding.</a:t>
                      </a:r>
                    </a:p>
                    <a:p>
                      <a:pPr marL="0" lvl="0" indent="0">
                        <a:lnSpc>
                          <a:spcPct val="107000"/>
                        </a:lnSpc>
                        <a:spcAft>
                          <a:spcPts val="0"/>
                        </a:spcAft>
                        <a:buFont typeface="Symbol" panose="05050102010706020507" pitchFamily="18" charset="2"/>
                        <a:buNone/>
                      </a:pPr>
                      <a:endParaRPr lang="en-GB" sz="24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600" dirty="0" smtClean="0">
                          <a:effectLst/>
                          <a:latin typeface="Verdana" panose="020B0604030504040204" pitchFamily="34" charset="0"/>
                          <a:ea typeface="SimSun" panose="02010600030101010101" pitchFamily="2" charset="-122"/>
                          <a:cs typeface="Helvetica" panose="020B0604020202020204" pitchFamily="34" charset="0"/>
                        </a:rPr>
                        <a:t>Describe what is happening in the different parts of a growth curve.</a:t>
                      </a:r>
                      <a:endParaRPr lang="en-GB" sz="2400" dirty="0" smtClean="0">
                        <a:effectLst/>
                        <a:latin typeface="Calibri" panose="020F0502020204030204" pitchFamily="34" charset="0"/>
                        <a:ea typeface="SimSun" panose="02010600030101010101" pitchFamily="2" charset="-122"/>
                        <a:cs typeface="Times New Roman" panose="02020603050405020304" pitchFamily="18" charset="0"/>
                      </a:endParaRPr>
                    </a:p>
                    <a:p>
                      <a:pPr marL="285750" lvl="0" indent="-285750">
                        <a:buFont typeface="Arial" panose="020B0604020202020204" pitchFamily="34" charset="0"/>
                        <a:buChar char="•"/>
                      </a:pPr>
                      <a:endParaRPr kumimoji="0" lang="en-GB" sz="16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lvl="0" indent="-342900">
                        <a:lnSpc>
                          <a:spcPct val="107000"/>
                        </a:lnSpc>
                        <a:spcAft>
                          <a:spcPts val="0"/>
                        </a:spcAft>
                        <a:buFont typeface="Symbol" panose="05050102010706020507" pitchFamily="18" charset="2"/>
                        <a:buChar char=""/>
                      </a:pPr>
                      <a:r>
                        <a:rPr lang="en-GB" sz="1600" dirty="0" smtClean="0">
                          <a:effectLst/>
                          <a:latin typeface="Verdana" panose="020B0604030504040204" pitchFamily="34" charset="0"/>
                          <a:ea typeface="SimSun" panose="02010600030101010101" pitchFamily="2" charset="-122"/>
                          <a:cs typeface="Helvetica" panose="020B0604020202020204" pitchFamily="34" charset="0"/>
                        </a:rPr>
                        <a:t>Use graphs to calculate population growth rates.</a:t>
                      </a:r>
                    </a:p>
                    <a:p>
                      <a:pPr marL="0" lvl="0" indent="0">
                        <a:lnSpc>
                          <a:spcPct val="107000"/>
                        </a:lnSpc>
                        <a:spcAft>
                          <a:spcPts val="0"/>
                        </a:spcAft>
                        <a:buFont typeface="Symbol" panose="05050102010706020507" pitchFamily="18" charset="2"/>
                        <a:buNone/>
                      </a:pPr>
                      <a:endParaRPr lang="en-GB" sz="16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GB" sz="1600" dirty="0" smtClean="0">
                          <a:effectLst/>
                          <a:latin typeface="Verdana" panose="020B0604030504040204" pitchFamily="34" charset="0"/>
                          <a:ea typeface="Times New Roman" panose="02020603050405020304" pitchFamily="18" charset="0"/>
                          <a:cs typeface="Helvetica" panose="020B0604020202020204" pitchFamily="34" charset="0"/>
                        </a:rPr>
                        <a:t>Apply microbial growth rates to growth curves of other organisms.</a:t>
                      </a: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L-Shape 1"/>
          <p:cNvSpPr/>
          <p:nvPr/>
        </p:nvSpPr>
        <p:spPr>
          <a:xfrm rot="18995630">
            <a:off x="2550253" y="2063691"/>
            <a:ext cx="310392" cy="12583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6" name="L-Shape 15"/>
          <p:cNvSpPr/>
          <p:nvPr/>
        </p:nvSpPr>
        <p:spPr>
          <a:xfrm rot="18995630">
            <a:off x="2723804" y="2761457"/>
            <a:ext cx="310392" cy="12583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8" name="L-Shape 17"/>
          <p:cNvSpPr/>
          <p:nvPr/>
        </p:nvSpPr>
        <p:spPr>
          <a:xfrm rot="18995630">
            <a:off x="5345626" y="2878892"/>
            <a:ext cx="310392" cy="12583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9" name="L-Shape 18"/>
          <p:cNvSpPr/>
          <p:nvPr/>
        </p:nvSpPr>
        <p:spPr>
          <a:xfrm rot="18995630">
            <a:off x="2530947" y="3255720"/>
            <a:ext cx="310392" cy="12583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0" name="L-Shape 19"/>
          <p:cNvSpPr/>
          <p:nvPr/>
        </p:nvSpPr>
        <p:spPr>
          <a:xfrm rot="18995630">
            <a:off x="2695411" y="4447749"/>
            <a:ext cx="310392" cy="12583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1" name="L-Shape 20"/>
          <p:cNvSpPr/>
          <p:nvPr/>
        </p:nvSpPr>
        <p:spPr>
          <a:xfrm rot="18995630">
            <a:off x="2723804" y="3728586"/>
            <a:ext cx="310392" cy="12583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7" name="L-Shape 16"/>
          <p:cNvSpPr/>
          <p:nvPr/>
        </p:nvSpPr>
        <p:spPr>
          <a:xfrm rot="18995630">
            <a:off x="5501611" y="1920255"/>
            <a:ext cx="310392" cy="12583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2" name="L-Shape 21"/>
          <p:cNvSpPr/>
          <p:nvPr/>
        </p:nvSpPr>
        <p:spPr>
          <a:xfrm rot="18995630">
            <a:off x="7449200" y="2216046"/>
            <a:ext cx="310392" cy="12583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3" name="L-Shape 22"/>
          <p:cNvSpPr/>
          <p:nvPr/>
        </p:nvSpPr>
        <p:spPr>
          <a:xfrm rot="18995630">
            <a:off x="7701437" y="3593852"/>
            <a:ext cx="248878" cy="151528"/>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26604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GB" altLang="en-US" sz="3600" b="1">
                <a:latin typeface="Berlin Sans FB" panose="020E0602020502020306" pitchFamily="34" charset="0"/>
              </a:rPr>
              <a:t>Question One</a:t>
            </a:r>
          </a:p>
        </p:txBody>
      </p:sp>
      <p:sp>
        <p:nvSpPr>
          <p:cNvPr id="53251" name="Content Placeholder 2"/>
          <p:cNvSpPr>
            <a:spLocks noGrp="1"/>
          </p:cNvSpPr>
          <p:nvPr>
            <p:ph idx="1"/>
          </p:nvPr>
        </p:nvSpPr>
        <p:spPr/>
        <p:txBody>
          <a:bodyPr/>
          <a:lstStyle/>
          <a:p>
            <a:pPr algn="ctr">
              <a:buFontTx/>
              <a:buNone/>
            </a:pPr>
            <a:r>
              <a:rPr lang="en-GB" altLang="en-US" smtClean="0">
                <a:latin typeface="Berlin Sans FB" panose="020E0602020502020306" pitchFamily="34" charset="0"/>
              </a:rPr>
              <a:t>Which of these foods is made using microbes?</a:t>
            </a:r>
          </a:p>
          <a:p>
            <a:pPr>
              <a:buFontTx/>
              <a:buNone/>
            </a:pPr>
            <a:endParaRPr lang="en-GB" altLang="en-US" smtClean="0">
              <a:latin typeface="Berlin Sans FB" panose="020E0602020502020306" pitchFamily="34" charset="0"/>
            </a:endParaRPr>
          </a:p>
          <a:p>
            <a:pPr>
              <a:buFontTx/>
              <a:buAutoNum type="alphaLcPeriod"/>
            </a:pPr>
            <a:r>
              <a:rPr lang="en-GB" altLang="en-US" smtClean="0">
                <a:latin typeface="Berlin Sans FB" panose="020E0602020502020306" pitchFamily="34" charset="0"/>
              </a:rPr>
              <a:t>Beer</a:t>
            </a:r>
          </a:p>
          <a:p>
            <a:pPr>
              <a:buFontTx/>
              <a:buAutoNum type="alphaLcPeriod"/>
            </a:pPr>
            <a:r>
              <a:rPr lang="en-GB" altLang="en-US" smtClean="0">
                <a:latin typeface="Berlin Sans FB" panose="020E0602020502020306" pitchFamily="34" charset="0"/>
              </a:rPr>
              <a:t>Bananas</a:t>
            </a:r>
          </a:p>
          <a:p>
            <a:pPr>
              <a:buFontTx/>
              <a:buAutoNum type="alphaLcPeriod"/>
            </a:pPr>
            <a:endParaRPr lang="en-GB" altLang="en-US" smtClean="0">
              <a:latin typeface="Berlin Sans FB" panose="020E0602020502020306" pitchFamily="34" charset="0"/>
            </a:endParaRPr>
          </a:p>
        </p:txBody>
      </p:sp>
    </p:spTree>
    <p:extLst>
      <p:ext uri="{BB962C8B-B14F-4D97-AF65-F5344CB8AC3E}">
        <p14:creationId xmlns:p14="http://schemas.microsoft.com/office/powerpoint/2010/main" val="843048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altLang="en-US" sz="3600" b="1">
                <a:latin typeface="Berlin Sans FB" panose="020E0602020502020306" pitchFamily="34" charset="0"/>
              </a:rPr>
              <a:t>Question Two</a:t>
            </a:r>
          </a:p>
        </p:txBody>
      </p:sp>
      <p:sp>
        <p:nvSpPr>
          <p:cNvPr id="54275" name="Content Placeholder 2"/>
          <p:cNvSpPr>
            <a:spLocks noGrp="1"/>
          </p:cNvSpPr>
          <p:nvPr>
            <p:ph idx="1"/>
          </p:nvPr>
        </p:nvSpPr>
        <p:spPr>
          <a:xfrm>
            <a:off x="1439466" y="1200150"/>
            <a:ext cx="6218634" cy="3586163"/>
          </a:xfrm>
        </p:spPr>
        <p:txBody>
          <a:bodyPr/>
          <a:lstStyle/>
          <a:p>
            <a:pPr marL="385763" indent="-385763" algn="ctr">
              <a:buNone/>
            </a:pPr>
            <a:r>
              <a:rPr lang="en-GB" altLang="en-US" smtClean="0">
                <a:latin typeface="Berlin Sans FB" panose="020E0602020502020306" pitchFamily="34" charset="0"/>
              </a:rPr>
              <a:t>Which of these foods is made using microbes?</a:t>
            </a:r>
          </a:p>
          <a:p>
            <a:pPr marL="385763" indent="-385763">
              <a:buNone/>
            </a:pPr>
            <a:endParaRPr lang="en-GB" altLang="en-US" smtClean="0">
              <a:latin typeface="Berlin Sans FB" panose="020E0602020502020306" pitchFamily="34" charset="0"/>
            </a:endParaRPr>
          </a:p>
          <a:p>
            <a:pPr marL="385763" indent="-385763">
              <a:buFontTx/>
              <a:buAutoNum type="alphaLcPeriod"/>
            </a:pPr>
            <a:r>
              <a:rPr lang="en-GB" altLang="en-US" smtClean="0">
                <a:latin typeface="Berlin Sans FB" panose="020E0602020502020306" pitchFamily="34" charset="0"/>
              </a:rPr>
              <a:t>Marmite</a:t>
            </a:r>
          </a:p>
          <a:p>
            <a:pPr marL="385763" indent="-385763">
              <a:buFontTx/>
              <a:buAutoNum type="alphaLcPeriod"/>
            </a:pPr>
            <a:r>
              <a:rPr lang="en-GB" altLang="en-US" smtClean="0">
                <a:latin typeface="Berlin Sans FB" panose="020E0602020502020306" pitchFamily="34" charset="0"/>
              </a:rPr>
              <a:t>Cheese</a:t>
            </a:r>
          </a:p>
          <a:p>
            <a:pPr marL="385763" indent="-385763">
              <a:buNone/>
            </a:pPr>
            <a:endParaRPr lang="en-GB" altLang="en-US" smtClean="0">
              <a:latin typeface="Berlin Sans FB" panose="020E0602020502020306" pitchFamily="34" charset="0"/>
            </a:endParaRPr>
          </a:p>
          <a:p>
            <a:pPr marL="385763" indent="-385763">
              <a:buNone/>
            </a:pPr>
            <a:endParaRPr lang="en-GB" altLang="en-US" b="1" smtClean="0">
              <a:solidFill>
                <a:srgbClr val="FF0000"/>
              </a:solidFill>
              <a:latin typeface="Berlin Sans FB" panose="020E0602020502020306" pitchFamily="34" charset="0"/>
            </a:endParaRPr>
          </a:p>
        </p:txBody>
      </p:sp>
    </p:spTree>
    <p:extLst>
      <p:ext uri="{BB962C8B-B14F-4D97-AF65-F5344CB8AC3E}">
        <p14:creationId xmlns:p14="http://schemas.microsoft.com/office/powerpoint/2010/main" val="2528091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altLang="en-US" sz="3600" b="1">
                <a:latin typeface="Berlin Sans FB" panose="020E0602020502020306" pitchFamily="34" charset="0"/>
              </a:rPr>
              <a:t>Question Three</a:t>
            </a:r>
          </a:p>
        </p:txBody>
      </p:sp>
      <p:sp>
        <p:nvSpPr>
          <p:cNvPr id="55299" name="Content Placeholder 2"/>
          <p:cNvSpPr>
            <a:spLocks noGrp="1"/>
          </p:cNvSpPr>
          <p:nvPr>
            <p:ph idx="1"/>
          </p:nvPr>
        </p:nvSpPr>
        <p:spPr>
          <a:xfrm>
            <a:off x="1439466" y="1200150"/>
            <a:ext cx="6218634" cy="3586163"/>
          </a:xfrm>
        </p:spPr>
        <p:txBody>
          <a:bodyPr/>
          <a:lstStyle/>
          <a:p>
            <a:pPr marL="385763" indent="-385763" algn="ctr">
              <a:buNone/>
            </a:pPr>
            <a:r>
              <a:rPr lang="en-GB" altLang="en-US" smtClean="0">
                <a:latin typeface="Berlin Sans FB" panose="020E0602020502020306" pitchFamily="34" charset="0"/>
              </a:rPr>
              <a:t>Which of these microbes is used in the production of bread?</a:t>
            </a:r>
          </a:p>
          <a:p>
            <a:pPr marL="385763" indent="-385763">
              <a:buNone/>
            </a:pPr>
            <a:endParaRPr lang="en-GB" altLang="en-US" smtClean="0">
              <a:latin typeface="Berlin Sans FB" panose="020E0602020502020306" pitchFamily="34" charset="0"/>
            </a:endParaRPr>
          </a:p>
          <a:p>
            <a:pPr marL="385763" indent="-385763">
              <a:buFontTx/>
              <a:buAutoNum type="alphaLcPeriod"/>
            </a:pPr>
            <a:r>
              <a:rPr lang="en-GB" altLang="en-US" smtClean="0">
                <a:latin typeface="Berlin Sans FB" panose="020E0602020502020306" pitchFamily="34" charset="0"/>
              </a:rPr>
              <a:t>Bacteria</a:t>
            </a:r>
          </a:p>
          <a:p>
            <a:pPr marL="385763" indent="-385763">
              <a:buFontTx/>
              <a:buAutoNum type="alphaLcPeriod"/>
            </a:pPr>
            <a:r>
              <a:rPr lang="en-GB" altLang="en-US" smtClean="0">
                <a:latin typeface="Berlin Sans FB" panose="020E0602020502020306" pitchFamily="34" charset="0"/>
              </a:rPr>
              <a:t>Fungi</a:t>
            </a:r>
          </a:p>
          <a:p>
            <a:pPr marL="385763" indent="-385763">
              <a:buNone/>
            </a:pPr>
            <a:endParaRPr lang="en-GB" altLang="en-US" smtClean="0">
              <a:latin typeface="Berlin Sans FB" panose="020E0602020502020306" pitchFamily="34" charset="0"/>
            </a:endParaRPr>
          </a:p>
        </p:txBody>
      </p:sp>
    </p:spTree>
    <p:extLst>
      <p:ext uri="{BB962C8B-B14F-4D97-AF65-F5344CB8AC3E}">
        <p14:creationId xmlns:p14="http://schemas.microsoft.com/office/powerpoint/2010/main" val="1826061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GB" altLang="en-US" sz="3600" b="1">
                <a:latin typeface="Berlin Sans FB" panose="020E0602020502020306" pitchFamily="34" charset="0"/>
              </a:rPr>
              <a:t>Question Four</a:t>
            </a:r>
          </a:p>
        </p:txBody>
      </p:sp>
      <p:sp>
        <p:nvSpPr>
          <p:cNvPr id="56323" name="Content Placeholder 2"/>
          <p:cNvSpPr>
            <a:spLocks noGrp="1"/>
          </p:cNvSpPr>
          <p:nvPr>
            <p:ph idx="1"/>
          </p:nvPr>
        </p:nvSpPr>
        <p:spPr>
          <a:xfrm>
            <a:off x="1439466" y="1200150"/>
            <a:ext cx="6218634" cy="3586163"/>
          </a:xfrm>
        </p:spPr>
        <p:txBody>
          <a:bodyPr/>
          <a:lstStyle/>
          <a:p>
            <a:pPr marL="385763" indent="-385763" algn="ctr">
              <a:buNone/>
            </a:pPr>
            <a:r>
              <a:rPr lang="en-GB" altLang="en-US" smtClean="0">
                <a:latin typeface="Berlin Sans FB" panose="020E0602020502020306" pitchFamily="34" charset="0"/>
              </a:rPr>
              <a:t>Which of these conditions help  microbes to grow?</a:t>
            </a:r>
          </a:p>
          <a:p>
            <a:pPr marL="385763" indent="-385763">
              <a:buNone/>
            </a:pPr>
            <a:endParaRPr lang="en-GB" altLang="en-US" smtClean="0">
              <a:latin typeface="Berlin Sans FB" panose="020E0602020502020306" pitchFamily="34" charset="0"/>
            </a:endParaRPr>
          </a:p>
          <a:p>
            <a:pPr marL="385763" indent="-385763">
              <a:buFontTx/>
              <a:buAutoNum type="alphaLcPeriod"/>
            </a:pPr>
            <a:r>
              <a:rPr lang="en-GB" altLang="en-US" smtClean="0">
                <a:latin typeface="Berlin Sans FB" panose="020E0602020502020306" pitchFamily="34" charset="0"/>
              </a:rPr>
              <a:t>Cold with lots of sugar</a:t>
            </a:r>
          </a:p>
          <a:p>
            <a:pPr marL="385763" indent="-385763">
              <a:buFontTx/>
              <a:buAutoNum type="alphaLcPeriod"/>
            </a:pPr>
            <a:r>
              <a:rPr lang="en-GB" altLang="en-US" smtClean="0">
                <a:latin typeface="Berlin Sans FB" panose="020E0602020502020306" pitchFamily="34" charset="0"/>
              </a:rPr>
              <a:t>Warm with lots of sugar</a:t>
            </a:r>
          </a:p>
          <a:p>
            <a:pPr marL="385763" indent="-385763">
              <a:buNone/>
            </a:pPr>
            <a:endParaRPr lang="en-GB" altLang="en-US" smtClean="0">
              <a:latin typeface="Berlin Sans FB" panose="020E0602020502020306" pitchFamily="34" charset="0"/>
            </a:endParaRPr>
          </a:p>
        </p:txBody>
      </p:sp>
    </p:spTree>
    <p:extLst>
      <p:ext uri="{BB962C8B-B14F-4D97-AF65-F5344CB8AC3E}">
        <p14:creationId xmlns:p14="http://schemas.microsoft.com/office/powerpoint/2010/main" val="2989541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1" y="2505787"/>
            <a:ext cx="3039926" cy="2637716"/>
          </a:xfrm>
          <a:prstGeom prst="rect">
            <a:avLst/>
          </a:prstGeom>
        </p:spPr>
      </p:pic>
      <p:sp>
        <p:nvSpPr>
          <p:cNvPr id="2" name="TextBox 1"/>
          <p:cNvSpPr txBox="1"/>
          <p:nvPr/>
        </p:nvSpPr>
        <p:spPr>
          <a:xfrm>
            <a:off x="7242545" y="-1"/>
            <a:ext cx="1901467" cy="523220"/>
          </a:xfrm>
          <a:prstGeom prst="rect">
            <a:avLst/>
          </a:prstGeom>
          <a:noFill/>
        </p:spPr>
        <p:txBody>
          <a:bodyPr wrap="square" lIns="91432" tIns="45716" rIns="91432" bIns="45716" rtlCol="0">
            <a:spAutoFit/>
          </a:bodyPr>
          <a:lstStyle/>
          <a:p>
            <a:pPr algn="r"/>
            <a:r>
              <a:rPr lang="en-GB" sz="2800" dirty="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81"/>
            <a:ext cx="6073796" cy="484457"/>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ebdings"/>
              </a:rPr>
              <a:t> Give a clue or definition for these keywords.</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Tree>
    <p:extLst>
      <p:ext uri="{BB962C8B-B14F-4D97-AF65-F5344CB8AC3E}">
        <p14:creationId xmlns:p14="http://schemas.microsoft.com/office/powerpoint/2010/main" val="351230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ctrTitle" idx="4294967295"/>
          </p:nvPr>
        </p:nvSpPr>
        <p:spPr bwMode="auto">
          <a:xfrm>
            <a:off x="467544" y="735546"/>
            <a:ext cx="7772400" cy="857250"/>
          </a:xfrm>
          <a:extLst/>
        </p:spPr>
        <p:txBody>
          <a:bodyPr/>
          <a:lstStyle/>
          <a:p>
            <a:pPr eaLnBrk="1" hangingPunct="1">
              <a:defRPr/>
            </a:pPr>
            <a:r>
              <a:rPr lang="en-US" sz="3600"/>
              <a:t>And finally . . .</a:t>
            </a:r>
            <a:endParaRPr lang="en-GB" sz="3600"/>
          </a:p>
        </p:txBody>
      </p:sp>
      <p:sp>
        <p:nvSpPr>
          <p:cNvPr id="25603" name="Rectangle 3"/>
          <p:cNvSpPr>
            <a:spLocks noGrp="1"/>
          </p:cNvSpPr>
          <p:nvPr>
            <p:ph type="subTitle" idx="4294967295"/>
          </p:nvPr>
        </p:nvSpPr>
        <p:spPr>
          <a:xfrm>
            <a:off x="1187452" y="1869281"/>
            <a:ext cx="7264400" cy="1314450"/>
          </a:xfrm>
        </p:spPr>
        <p:txBody>
          <a:bodyPr>
            <a:noAutofit/>
          </a:bodyPr>
          <a:lstStyle/>
          <a:p>
            <a:pPr marL="82152" indent="0" algn="ctr">
              <a:buNone/>
            </a:pPr>
            <a:r>
              <a:rPr lang="en-US" dirty="0" smtClean="0">
                <a:latin typeface="+mj-lt"/>
              </a:rPr>
              <a:t>What part of today’s lesson do you think you’ll remember the most?</a:t>
            </a:r>
          </a:p>
          <a:p>
            <a:pPr marL="82152" indent="0" algn="r">
              <a:buNone/>
            </a:pPr>
            <a:endParaRPr lang="en-US" dirty="0" smtClean="0">
              <a:latin typeface="+mj-lt"/>
            </a:endParaRPr>
          </a:p>
          <a:p>
            <a:pPr marL="82152" indent="0">
              <a:buNone/>
            </a:pPr>
            <a:r>
              <a:rPr lang="en-US" b="1" dirty="0" smtClean="0">
                <a:solidFill>
                  <a:srgbClr val="92D050"/>
                </a:solidFill>
                <a:latin typeface="+mj-lt"/>
              </a:rPr>
              <a:t>Can you explain why?</a:t>
            </a:r>
            <a:endParaRPr lang="en-GB" b="1" dirty="0" smtClean="0">
              <a:solidFill>
                <a:srgbClr val="92D050"/>
              </a:solidFill>
              <a:latin typeface="+mj-lt"/>
            </a:endParaRPr>
          </a:p>
        </p:txBody>
      </p:sp>
      <p:pic>
        <p:nvPicPr>
          <p:cNvPr id="25604" name="Picture 2" descr="C:\Users\Richard\Documents\Hummersknott 2011-12\Presentations\Presenter Media Powerpoints\stick_figure_wearing_glasses_800_clr.png"/>
          <p:cNvPicPr>
            <a:picLocks noChangeAspect="1" noChangeArrowheads="1"/>
          </p:cNvPicPr>
          <p:nvPr/>
        </p:nvPicPr>
        <p:blipFill>
          <a:blip r:embed="rId2" cstate="print"/>
          <a:srcRect/>
          <a:stretch>
            <a:fillRect/>
          </a:stretch>
        </p:blipFill>
        <p:spPr bwMode="auto">
          <a:xfrm>
            <a:off x="7019967" y="2680097"/>
            <a:ext cx="1516063" cy="2599134"/>
          </a:xfrm>
          <a:prstGeom prst="rect">
            <a:avLst/>
          </a:prstGeom>
          <a:noFill/>
          <a:ln w="9525">
            <a:noFill/>
            <a:miter lim="800000"/>
            <a:headEnd/>
            <a:tailEnd/>
          </a:ln>
        </p:spPr>
      </p:pic>
    </p:spTree>
    <p:extLst>
      <p:ext uri="{BB962C8B-B14F-4D97-AF65-F5344CB8AC3E}">
        <p14:creationId xmlns:p14="http://schemas.microsoft.com/office/powerpoint/2010/main" val="1547898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147581"/>
            <a:ext cx="7134836" cy="595619"/>
          </a:xfrm>
        </p:spPr>
        <p:txBody>
          <a:bodyPr/>
          <a:lstStyle/>
          <a:p>
            <a:pPr marL="0" lvl="0" indent="0">
              <a:buNone/>
            </a:pPr>
            <a:r>
              <a:rPr lang="en-GB" dirty="0" smtClean="0">
                <a:latin typeface="Verdana" panose="020B0604030504040204" pitchFamily="34" charset="0"/>
                <a:ea typeface="SimSun" panose="02010600030101010101" pitchFamily="2" charset="-122"/>
                <a:cs typeface="Helvetica" panose="020B0604020202020204" pitchFamily="34" charset="0"/>
              </a:rPr>
              <a:t>Bread</a:t>
            </a:r>
            <a:r>
              <a:rPr lang="en-GB" dirty="0">
                <a:latin typeface="Verdana" panose="020B0604030504040204" pitchFamily="34" charset="0"/>
                <a:ea typeface="SimSun" panose="02010600030101010101" pitchFamily="2" charset="-122"/>
                <a:cs typeface="Helvetica" panose="020B0604020202020204" pitchFamily="34" charset="0"/>
              </a:rPr>
              <a:t>, beer and wine, are made using yeast.</a:t>
            </a:r>
            <a:endParaRPr lang="en-GB" sz="3600" dirty="0">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GB" dirty="0"/>
          </a:p>
        </p:txBody>
      </p:sp>
      <p:pic>
        <p:nvPicPr>
          <p:cNvPr id="4" name="Picture 3"/>
          <p:cNvPicPr>
            <a:picLocks noChangeAspect="1"/>
          </p:cNvPicPr>
          <p:nvPr/>
        </p:nvPicPr>
        <p:blipFill>
          <a:blip r:embed="rId2"/>
          <a:stretch>
            <a:fillRect/>
          </a:stretch>
        </p:blipFill>
        <p:spPr>
          <a:xfrm>
            <a:off x="234893" y="133798"/>
            <a:ext cx="1996622" cy="1328661"/>
          </a:xfrm>
          <a:prstGeom prst="rect">
            <a:avLst/>
          </a:prstGeom>
        </p:spPr>
      </p:pic>
      <p:pic>
        <p:nvPicPr>
          <p:cNvPr id="5" name="Picture 4"/>
          <p:cNvPicPr>
            <a:picLocks noChangeAspect="1"/>
          </p:cNvPicPr>
          <p:nvPr/>
        </p:nvPicPr>
        <p:blipFill>
          <a:blip r:embed="rId3"/>
          <a:stretch>
            <a:fillRect/>
          </a:stretch>
        </p:blipFill>
        <p:spPr>
          <a:xfrm>
            <a:off x="2278081" y="214869"/>
            <a:ext cx="2109361" cy="1702830"/>
          </a:xfrm>
          <a:prstGeom prst="rect">
            <a:avLst/>
          </a:prstGeom>
        </p:spPr>
      </p:pic>
      <p:pic>
        <p:nvPicPr>
          <p:cNvPr id="6" name="Picture 5"/>
          <p:cNvPicPr>
            <a:picLocks noChangeAspect="1"/>
          </p:cNvPicPr>
          <p:nvPr/>
        </p:nvPicPr>
        <p:blipFill>
          <a:blip r:embed="rId4"/>
          <a:stretch>
            <a:fillRect/>
          </a:stretch>
        </p:blipFill>
        <p:spPr>
          <a:xfrm>
            <a:off x="4401520" y="274102"/>
            <a:ext cx="1843439" cy="1578253"/>
          </a:xfrm>
          <a:prstGeom prst="rect">
            <a:avLst/>
          </a:prstGeom>
        </p:spPr>
      </p:pic>
      <p:sp>
        <p:nvSpPr>
          <p:cNvPr id="7" name="AutoShape 18"/>
          <p:cNvSpPr>
            <a:spLocks noChangeArrowheads="1"/>
          </p:cNvSpPr>
          <p:nvPr/>
        </p:nvSpPr>
        <p:spPr bwMode="auto">
          <a:xfrm>
            <a:off x="6299085" y="205979"/>
            <a:ext cx="2844915" cy="1564463"/>
          </a:xfrm>
          <a:prstGeom prst="cloudCallout">
            <a:avLst>
              <a:gd name="adj1" fmla="val -70229"/>
              <a:gd name="adj2" fmla="val 24356"/>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sz="1800" dirty="0"/>
              <a:t>What is the connection between the foods? </a:t>
            </a:r>
            <a:endParaRPr lang="en-GB" altLang="en-US" sz="1800" dirty="0">
              <a:solidFill>
                <a:srgbClr val="000000"/>
              </a:solidFill>
              <a:latin typeface="Arial" panose="020B0604020202020204" pitchFamily="34" charset="0"/>
            </a:endParaRPr>
          </a:p>
        </p:txBody>
      </p:sp>
      <p:sp>
        <p:nvSpPr>
          <p:cNvPr id="9" name="AutoShape 18"/>
          <p:cNvSpPr>
            <a:spLocks noChangeArrowheads="1"/>
          </p:cNvSpPr>
          <p:nvPr/>
        </p:nvSpPr>
        <p:spPr bwMode="auto">
          <a:xfrm>
            <a:off x="1910303" y="2869151"/>
            <a:ext cx="2844915" cy="1564463"/>
          </a:xfrm>
          <a:prstGeom prst="cloudCallout">
            <a:avLst>
              <a:gd name="adj1" fmla="val -70229"/>
              <a:gd name="adj2" fmla="val 24356"/>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smtClean="0">
                <a:solidFill>
                  <a:srgbClr val="000000"/>
                </a:solidFill>
                <a:latin typeface="Arial" panose="020B0604020202020204" pitchFamily="34" charset="0"/>
              </a:rPr>
              <a:t>What type of organism is yeast?</a:t>
            </a:r>
            <a:endParaRPr lang="en-GB" altLang="en-US" sz="1800" dirty="0">
              <a:solidFill>
                <a:srgbClr val="000000"/>
              </a:solidFill>
              <a:latin typeface="Arial" panose="020B0604020202020204" pitchFamily="34" charset="0"/>
            </a:endParaRPr>
          </a:p>
        </p:txBody>
      </p:sp>
      <p:sp>
        <p:nvSpPr>
          <p:cNvPr id="10" name="TextBox 9"/>
          <p:cNvSpPr txBox="1"/>
          <p:nvPr/>
        </p:nvSpPr>
        <p:spPr>
          <a:xfrm>
            <a:off x="5100505" y="3431097"/>
            <a:ext cx="1937857" cy="584775"/>
          </a:xfrm>
          <a:prstGeom prst="rect">
            <a:avLst/>
          </a:prstGeom>
          <a:solidFill>
            <a:srgbClr val="66FF66"/>
          </a:solidFill>
        </p:spPr>
        <p:txBody>
          <a:bodyPr wrap="square" rtlCol="0">
            <a:spAutoFit/>
          </a:bodyPr>
          <a:lstStyle/>
          <a:p>
            <a:r>
              <a:rPr lang="en-GB" sz="3200" dirty="0" smtClean="0"/>
              <a:t>FUNGUS</a:t>
            </a:r>
            <a:r>
              <a:rPr lang="en-GB" dirty="0" smtClean="0"/>
              <a:t> </a:t>
            </a:r>
            <a:endParaRPr lang="en-GB" dirty="0"/>
          </a:p>
        </p:txBody>
      </p:sp>
      <p:pic>
        <p:nvPicPr>
          <p:cNvPr id="11" name="Picture 2" descr="http://ts2.mm.bing.net/th?id=H.4633828210115697&amp;pid=1.7&amp;w=121&amp;h=143&amp;c=7&amp;r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3649" y="2854794"/>
            <a:ext cx="1495280" cy="176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23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792088"/>
          </a:xfrm>
        </p:spPr>
        <p:txBody>
          <a:bodyPr>
            <a:normAutofit/>
          </a:bodyPr>
          <a:lstStyle/>
          <a:p>
            <a:r>
              <a:rPr lang="en-GB" u="sng" dirty="0" smtClean="0"/>
              <a:t>Requisitions</a:t>
            </a:r>
            <a:endParaRPr lang="en-GB" u="sng" dirty="0"/>
          </a:p>
        </p:txBody>
      </p:sp>
      <p:sp>
        <p:nvSpPr>
          <p:cNvPr id="3" name="TextBox 2"/>
          <p:cNvSpPr txBox="1"/>
          <p:nvPr/>
        </p:nvSpPr>
        <p:spPr>
          <a:xfrm>
            <a:off x="1409350" y="1333850"/>
            <a:ext cx="4504889" cy="2462213"/>
          </a:xfrm>
          <a:prstGeom prst="rect">
            <a:avLst/>
          </a:prstGeom>
          <a:noFill/>
        </p:spPr>
        <p:txBody>
          <a:bodyPr wrap="square" rtlCol="0">
            <a:spAutoFit/>
          </a:bodyPr>
          <a:lstStyle/>
          <a:p>
            <a:pPr marL="285750" indent="-285750">
              <a:buFontTx/>
              <a:buChar char="-"/>
            </a:pPr>
            <a:r>
              <a:rPr lang="en-GB" dirty="0" smtClean="0"/>
              <a:t>8db 8 worksheet</a:t>
            </a:r>
          </a:p>
          <a:p>
            <a:pPr marL="285750" indent="-285750">
              <a:buFontTx/>
              <a:buChar char="-"/>
            </a:pPr>
            <a:r>
              <a:rPr lang="en-GB" dirty="0" smtClean="0"/>
              <a:t>8Cb2</a:t>
            </a:r>
          </a:p>
          <a:p>
            <a:r>
              <a:rPr lang="en-GB" dirty="0"/>
              <a:t>• </a:t>
            </a:r>
            <a:r>
              <a:rPr lang="en-GB" dirty="0" smtClean="0"/>
              <a:t>measuring </a:t>
            </a:r>
            <a:r>
              <a:rPr lang="en-GB" dirty="0"/>
              <a:t>cylinders</a:t>
            </a:r>
          </a:p>
          <a:p>
            <a:r>
              <a:rPr lang="en-GB" dirty="0"/>
              <a:t>• bread </a:t>
            </a:r>
            <a:r>
              <a:rPr lang="en-GB" dirty="0" err="1"/>
              <a:t>fl</a:t>
            </a:r>
            <a:r>
              <a:rPr lang="en-GB" dirty="0"/>
              <a:t> our</a:t>
            </a:r>
          </a:p>
          <a:p>
            <a:r>
              <a:rPr lang="en-GB" dirty="0"/>
              <a:t>• dried yeast</a:t>
            </a:r>
          </a:p>
          <a:p>
            <a:r>
              <a:rPr lang="en-GB" dirty="0"/>
              <a:t>• large beaker</a:t>
            </a:r>
          </a:p>
          <a:p>
            <a:r>
              <a:rPr lang="en-GB" dirty="0"/>
              <a:t>• stirring rod</a:t>
            </a:r>
          </a:p>
          <a:p>
            <a:r>
              <a:rPr lang="en-GB" dirty="0"/>
              <a:t>• sugar</a:t>
            </a:r>
          </a:p>
          <a:p>
            <a:r>
              <a:rPr lang="en-GB" dirty="0"/>
              <a:t>• tablespoon</a:t>
            </a:r>
          </a:p>
          <a:p>
            <a:r>
              <a:rPr lang="en-GB" dirty="0"/>
              <a:t>• thermometer</a:t>
            </a:r>
          </a:p>
          <a:p>
            <a:r>
              <a:rPr lang="en-GB" dirty="0"/>
              <a:t>• water</a:t>
            </a:r>
            <a:endParaRPr lang="en-GB" dirty="0" smtClean="0"/>
          </a:p>
        </p:txBody>
      </p:sp>
    </p:spTree>
    <p:extLst>
      <p:ext uri="{BB962C8B-B14F-4D97-AF65-F5344CB8AC3E}">
        <p14:creationId xmlns:p14="http://schemas.microsoft.com/office/powerpoint/2010/main" val="24698342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GB" altLang="en-US" smtClean="0"/>
              <a:t>Objectives</a:t>
            </a:r>
          </a:p>
        </p:txBody>
      </p:sp>
      <p:sp>
        <p:nvSpPr>
          <p:cNvPr id="55298" name="Rectangle 3"/>
          <p:cNvSpPr>
            <a:spLocks noGrp="1" noChangeArrowheads="1"/>
          </p:cNvSpPr>
          <p:nvPr>
            <p:ph idx="1"/>
          </p:nvPr>
        </p:nvSpPr>
        <p:spPr>
          <a:xfrm>
            <a:off x="1494235" y="1491854"/>
            <a:ext cx="6101953" cy="2672953"/>
          </a:xfrm>
        </p:spPr>
        <p:txBody>
          <a:bodyPr/>
          <a:lstStyle/>
          <a:p>
            <a:pPr marL="403622" lvl="1" indent="-269081">
              <a:buFont typeface="Arial" panose="020B0604020202020204" pitchFamily="34" charset="0"/>
              <a:buChar char="•"/>
            </a:pPr>
            <a:r>
              <a:rPr lang="en-GB" altLang="en-US" sz="2100"/>
              <a:t>Recall the life processes (MRS GREN).</a:t>
            </a:r>
          </a:p>
          <a:p>
            <a:pPr marL="403622" lvl="1" indent="-269081">
              <a:buFont typeface="Arial" panose="020B0604020202020204" pitchFamily="34" charset="0"/>
              <a:buChar char="•"/>
            </a:pPr>
            <a:r>
              <a:rPr lang="en-GB" altLang="en-US" sz="2100"/>
              <a:t>Recall the five kingdoms of organisms. </a:t>
            </a:r>
          </a:p>
          <a:p>
            <a:pPr marL="403622" lvl="1" indent="-269081">
              <a:buFont typeface="Arial" panose="020B0604020202020204" pitchFamily="34" charset="0"/>
              <a:buChar char="•"/>
            </a:pPr>
            <a:r>
              <a:rPr lang="en-GB" altLang="en-US" sz="2100"/>
              <a:t>State the meaning of: </a:t>
            </a:r>
            <a:r>
              <a:rPr lang="en-GB" altLang="en-US" sz="2100">
                <a:solidFill>
                  <a:srgbClr val="636825"/>
                </a:solidFill>
              </a:rPr>
              <a:t>multicellular, unicellular</a:t>
            </a:r>
            <a:r>
              <a:rPr lang="en-GB" altLang="en-US" sz="2100"/>
              <a:t>. </a:t>
            </a:r>
          </a:p>
          <a:p>
            <a:pPr marL="403622" lvl="1" indent="-269081">
              <a:buFont typeface="Arial" panose="020B0604020202020204" pitchFamily="34" charset="0"/>
              <a:buChar char="•"/>
            </a:pPr>
            <a:r>
              <a:rPr lang="en-GB" altLang="en-US" sz="2100"/>
              <a:t>Identify organisms that are unicellular and those that are multicellular. </a:t>
            </a:r>
          </a:p>
        </p:txBody>
      </p:sp>
      <p:sp>
        <p:nvSpPr>
          <p:cNvPr id="55299"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862641315"/>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29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52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p:txBody>
          <a:bodyPr/>
          <a:lstStyle/>
          <a:p>
            <a:pPr eaLnBrk="1" hangingPunct="1"/>
            <a:r>
              <a:rPr lang="en-GB" altLang="en-US" smtClean="0"/>
              <a:t>Objectives</a:t>
            </a:r>
          </a:p>
        </p:txBody>
      </p:sp>
      <p:sp>
        <p:nvSpPr>
          <p:cNvPr id="95235" name="Rectangle 3"/>
          <p:cNvSpPr>
            <a:spLocks noGrp="1" noChangeArrowheads="1"/>
          </p:cNvSpPr>
          <p:nvPr>
            <p:ph idx="4294967295"/>
          </p:nvPr>
        </p:nvSpPr>
        <p:spPr>
          <a:xfrm>
            <a:off x="1494235" y="1491854"/>
            <a:ext cx="6101953" cy="2672953"/>
          </a:xfrm>
        </p:spPr>
        <p:txBody>
          <a:bodyPr/>
          <a:lstStyle/>
          <a:p>
            <a:pPr marL="403622" lvl="1" indent="-269081">
              <a:buFont typeface="Arial" panose="020B0604020202020204" pitchFamily="34" charset="0"/>
              <a:buChar char="•"/>
            </a:pPr>
            <a:r>
              <a:rPr lang="en-GB" altLang="en-US" sz="2100"/>
              <a:t>Explain why multicellular organisms need efficient transport systems. </a:t>
            </a:r>
          </a:p>
          <a:p>
            <a:pPr marL="403622" lvl="1" indent="-269081">
              <a:buFont typeface="Arial" panose="020B0604020202020204" pitchFamily="34" charset="0"/>
              <a:buChar char="•"/>
            </a:pPr>
            <a:r>
              <a:rPr lang="en-GB" altLang="en-US" sz="2100"/>
              <a:t>Use a knowledge of diffusion to explain how materials enter and leave unicellular organisms. </a:t>
            </a:r>
          </a:p>
        </p:txBody>
      </p:sp>
      <p:sp>
        <p:nvSpPr>
          <p:cNvPr id="95236"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42175912"/>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GB" altLang="en-US" smtClean="0"/>
              <a:t>Objectives</a:t>
            </a:r>
          </a:p>
        </p:txBody>
      </p:sp>
      <p:sp>
        <p:nvSpPr>
          <p:cNvPr id="56322" name="Rectangle 3"/>
          <p:cNvSpPr>
            <a:spLocks noGrp="1" noChangeArrowheads="1"/>
          </p:cNvSpPr>
          <p:nvPr>
            <p:ph idx="1"/>
          </p:nvPr>
        </p:nvSpPr>
        <p:spPr>
          <a:xfrm>
            <a:off x="1494235" y="1491853"/>
            <a:ext cx="6155531" cy="1241822"/>
          </a:xfrm>
        </p:spPr>
        <p:txBody>
          <a:bodyPr/>
          <a:lstStyle/>
          <a:p>
            <a:pPr marL="403622" lvl="1" indent="-269081">
              <a:buFont typeface="Arial" panose="020B0604020202020204" pitchFamily="34" charset="0"/>
              <a:buChar char="•"/>
            </a:pPr>
            <a:r>
              <a:rPr lang="en-GB" altLang="ja-JP" sz="2100">
                <a:ea typeface="MS PGothic" panose="020B0600070205080204" pitchFamily="34" charset="-128"/>
              </a:rPr>
              <a:t>Use the key characteristics of microorganism cell structure to classify microorganisms. </a:t>
            </a:r>
          </a:p>
          <a:p>
            <a:pPr marL="403622" lvl="1" indent="-269081">
              <a:buFont typeface="Arial" panose="020B0604020202020204" pitchFamily="34" charset="0"/>
              <a:buChar char="•"/>
            </a:pPr>
            <a:r>
              <a:rPr lang="en-GB" altLang="ja-JP" sz="2100">
                <a:ea typeface="MS PGothic" panose="020B0600070205080204" pitchFamily="34" charset="-128"/>
              </a:rPr>
              <a:t>Justify the lack of a virus kingdom. </a:t>
            </a:r>
            <a:endParaRPr lang="en-GB" altLang="en-US" sz="2100"/>
          </a:p>
        </p:txBody>
      </p:sp>
      <p:sp>
        <p:nvSpPr>
          <p:cNvPr id="5632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001891968"/>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GB" altLang="en-US" smtClean="0"/>
              <a:t>Objectives</a:t>
            </a:r>
          </a:p>
        </p:txBody>
      </p:sp>
      <p:sp>
        <p:nvSpPr>
          <p:cNvPr id="57346" name="Rectangle 3"/>
          <p:cNvSpPr>
            <a:spLocks noGrp="1" noChangeArrowheads="1"/>
          </p:cNvSpPr>
          <p:nvPr>
            <p:ph idx="1"/>
          </p:nvPr>
        </p:nvSpPr>
        <p:spPr>
          <a:xfrm>
            <a:off x="1494235" y="1491853"/>
            <a:ext cx="6318647" cy="1728788"/>
          </a:xfrm>
        </p:spPr>
        <p:txBody>
          <a:bodyPr/>
          <a:lstStyle/>
          <a:p>
            <a:pPr marL="403622" lvl="1" indent="-269081" eaLnBrk="1" hangingPunct="1">
              <a:buFont typeface="Arial" panose="020B0604020202020204" pitchFamily="34" charset="0"/>
              <a:buChar char="•"/>
            </a:pPr>
            <a:r>
              <a:rPr lang="en-GB" altLang="en-US" sz="2100"/>
              <a:t>Explain the importance of surface area : volume ratio for organisms. </a:t>
            </a:r>
          </a:p>
        </p:txBody>
      </p:sp>
      <p:sp>
        <p:nvSpPr>
          <p:cNvPr id="57347"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828593343"/>
      </p:ext>
    </p:extLst>
  </p:cSld>
  <p:clrMapOvr>
    <a:masterClrMapping/>
  </p:clrMapOvr>
  <p:transition>
    <p:sndAc>
      <p:stSnd>
        <p:snd r:embed="rId2" name="click.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52"/>
          <p:cNvGraphicFramePr>
            <a:graphicFrameLocks/>
          </p:cNvGraphicFramePr>
          <p:nvPr>
            <p:extLst>
              <p:ext uri="{D42A27DB-BD31-4B8C-83A1-F6EECF244321}">
                <p14:modId xmlns:p14="http://schemas.microsoft.com/office/powerpoint/2010/main" val="1305118297"/>
              </p:ext>
            </p:extLst>
          </p:nvPr>
        </p:nvGraphicFramePr>
        <p:xfrm>
          <a:off x="214847" y="205979"/>
          <a:ext cx="8241256" cy="4005295"/>
        </p:xfrm>
        <a:graphic>
          <a:graphicData uri="http://schemas.openxmlformats.org/drawingml/2006/table">
            <a:tbl>
              <a:tblPr/>
              <a:tblGrid>
                <a:gridCol w="1735002">
                  <a:extLst>
                    <a:ext uri="{9D8B030D-6E8A-4147-A177-3AD203B41FA5}">
                      <a16:colId xmlns:a16="http://schemas.microsoft.com/office/drawing/2014/main" val="3362138069"/>
                    </a:ext>
                  </a:extLst>
                </a:gridCol>
                <a:gridCol w="1447325">
                  <a:extLst>
                    <a:ext uri="{9D8B030D-6E8A-4147-A177-3AD203B41FA5}">
                      <a16:colId xmlns:a16="http://schemas.microsoft.com/office/drawing/2014/main" val="707224746"/>
                    </a:ext>
                  </a:extLst>
                </a:gridCol>
                <a:gridCol w="1517380">
                  <a:extLst>
                    <a:ext uri="{9D8B030D-6E8A-4147-A177-3AD203B41FA5}">
                      <a16:colId xmlns:a16="http://schemas.microsoft.com/office/drawing/2014/main" val="2943981235"/>
                    </a:ext>
                  </a:extLst>
                </a:gridCol>
                <a:gridCol w="1228214">
                  <a:extLst>
                    <a:ext uri="{9D8B030D-6E8A-4147-A177-3AD203B41FA5}">
                      <a16:colId xmlns:a16="http://schemas.microsoft.com/office/drawing/2014/main" val="3243256135"/>
                    </a:ext>
                  </a:extLst>
                </a:gridCol>
                <a:gridCol w="1158158">
                  <a:extLst>
                    <a:ext uri="{9D8B030D-6E8A-4147-A177-3AD203B41FA5}">
                      <a16:colId xmlns:a16="http://schemas.microsoft.com/office/drawing/2014/main" val="4239643105"/>
                    </a:ext>
                  </a:extLst>
                </a:gridCol>
                <a:gridCol w="1155177">
                  <a:extLst>
                    <a:ext uri="{9D8B030D-6E8A-4147-A177-3AD203B41FA5}">
                      <a16:colId xmlns:a16="http://schemas.microsoft.com/office/drawing/2014/main" val="2740003599"/>
                    </a:ext>
                  </a:extLst>
                </a:gridCol>
              </a:tblGrid>
              <a:tr h="813582">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prokaryotes</a:t>
                      </a: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protoctists</a:t>
                      </a:r>
                      <a:endParaRPr kumimoji="0" lang="en-US" altLang="en-US"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fungi</a:t>
                      </a: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plants</a:t>
                      </a: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animals</a:t>
                      </a: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207074515"/>
                  </a:ext>
                </a:extLst>
              </a:tr>
              <a:tr h="485626">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GB" altLang="en-US"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cytoplasm</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3851029"/>
                  </a:ext>
                </a:extLst>
              </a:tr>
              <a:tr h="813582">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cell membrane</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21952281"/>
                  </a:ext>
                </a:extLst>
              </a:tr>
              <a:tr h="509906">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nucleus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7203402"/>
                  </a:ext>
                </a:extLst>
              </a:tr>
              <a:tr h="461343">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mitochondria</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6168027"/>
                  </a:ext>
                </a:extLst>
              </a:tr>
              <a:tr h="459913">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cell wall</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3067"/>
                  </a:ext>
                </a:extLst>
              </a:tr>
              <a:tr h="461343">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en-US" sz="15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chloroplasts</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1pPr>
                      <a:lvl2pPr marL="742950" indent="-28575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2pPr>
                      <a:lvl3pPr marL="11430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3pPr>
                      <a:lvl4pPr marL="16002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4pPr>
                      <a:lvl5pPr marL="2057400" indent="-228600" algn="l" defTabSz="914400" rtl="0" eaLnBrk="0" latinLnBrk="0" hangingPunct="0">
                        <a:spcBef>
                          <a:spcPct val="20000"/>
                        </a:spcBef>
                        <a:buFont typeface="Wingdings" panose="05000000000000000000" pitchFamily="2" charset="2"/>
                        <a:defRPr sz="2000" kern="1200">
                          <a:solidFill>
                            <a:schemeClr val="tx1"/>
                          </a:solidFill>
                          <a:latin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defRPr sz="2000" kern="12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5407241"/>
                  </a:ext>
                </a:extLst>
              </a:tr>
            </a:tbl>
          </a:graphicData>
        </a:graphic>
      </p:graphicFrame>
    </p:spTree>
    <p:extLst>
      <p:ext uri="{BB962C8B-B14F-4D97-AF65-F5344CB8AC3E}">
        <p14:creationId xmlns:p14="http://schemas.microsoft.com/office/powerpoint/2010/main" val="3799722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0547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87474"/>
            <a:ext cx="8928992" cy="2123658"/>
          </a:xfrm>
          <a:prstGeom prst="rect">
            <a:avLst/>
          </a:prstGeom>
          <a:noFill/>
        </p:spPr>
        <p:txBody>
          <a:bodyPr wrap="square" rtlCol="0">
            <a:spAutoFit/>
          </a:bodyPr>
          <a:lstStyle/>
          <a:p>
            <a:pPr defTabSz="914400"/>
            <a:r>
              <a:rPr lang="en-GB" sz="4400" b="1" u="sng" dirty="0" smtClean="0">
                <a:solidFill>
                  <a:prstClr val="black"/>
                </a:solidFill>
              </a:rPr>
              <a:t>Practicals</a:t>
            </a:r>
          </a:p>
          <a:p>
            <a:pPr defTabSz="914400"/>
            <a:endParaRPr lang="en-GB" sz="4400" b="1" u="sng" dirty="0">
              <a:solidFill>
                <a:prstClr val="black"/>
              </a:solidFill>
            </a:endParaRPr>
          </a:p>
          <a:p>
            <a:pPr defTabSz="914400"/>
            <a:r>
              <a:rPr lang="en-GB" sz="4400" dirty="0" smtClean="0">
                <a:solidFill>
                  <a:prstClr val="black"/>
                </a:solidFill>
              </a:rPr>
              <a:t>n/a</a:t>
            </a:r>
          </a:p>
        </p:txBody>
      </p:sp>
    </p:spTree>
    <p:extLst>
      <p:ext uri="{BB962C8B-B14F-4D97-AF65-F5344CB8AC3E}">
        <p14:creationId xmlns:p14="http://schemas.microsoft.com/office/powerpoint/2010/main" val="40947705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title" idx="4294967295"/>
          </p:nvPr>
        </p:nvSpPr>
        <p:spPr/>
        <p:txBody>
          <a:bodyPr/>
          <a:lstStyle/>
          <a:p>
            <a:r>
              <a:rPr lang="en-GB" altLang="en-US"/>
              <a:t>Glossary</a:t>
            </a:r>
          </a:p>
        </p:txBody>
      </p:sp>
      <p:pic>
        <p:nvPicPr>
          <p:cNvPr id="46083" name="Picture 7"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93" y="4625581"/>
            <a:ext cx="630237"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21" descr="flash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32" y="86916"/>
            <a:ext cx="385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13" descr="notes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3890" y="113115"/>
            <a:ext cx="442912" cy="29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26560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762267" y="3187979"/>
            <a:ext cx="2232025" cy="769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5" name="AutoShape 20"/>
          <p:cNvSpPr>
            <a:spLocks noChangeArrowheads="1"/>
          </p:cNvSpPr>
          <p:nvPr/>
        </p:nvSpPr>
        <p:spPr bwMode="auto">
          <a:xfrm>
            <a:off x="1339081" y="1102915"/>
            <a:ext cx="3168449" cy="910526"/>
          </a:xfrm>
          <a:prstGeom prst="roundRect">
            <a:avLst>
              <a:gd name="adj" fmla="val 13342"/>
            </a:avLst>
          </a:prstGeom>
          <a:solidFill>
            <a:srgbClr val="009242"/>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6" name="AutoShape 20"/>
          <p:cNvSpPr>
            <a:spLocks noChangeArrowheads="1"/>
          </p:cNvSpPr>
          <p:nvPr/>
        </p:nvSpPr>
        <p:spPr bwMode="auto">
          <a:xfrm>
            <a:off x="4630327" y="1111708"/>
            <a:ext cx="3188966" cy="910526"/>
          </a:xfrm>
          <a:prstGeom prst="roundRect">
            <a:avLst>
              <a:gd name="adj" fmla="val 13342"/>
            </a:avLst>
          </a:prstGeom>
          <a:solidFill>
            <a:srgbClr val="CC0000"/>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7" name="Rectangle 6"/>
          <p:cNvSpPr/>
          <p:nvPr/>
        </p:nvSpPr>
        <p:spPr>
          <a:xfrm>
            <a:off x="423665" y="2179321"/>
            <a:ext cx="1729155" cy="7502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sp>
        <p:nvSpPr>
          <p:cNvPr id="8" name="Rectangle 7"/>
          <p:cNvSpPr/>
          <p:nvPr/>
        </p:nvSpPr>
        <p:spPr>
          <a:xfrm>
            <a:off x="406077" y="2167598"/>
            <a:ext cx="1764324" cy="779585"/>
          </a:xfrm>
          <a:prstGeom prst="rect">
            <a:avLst/>
          </a:prstGeom>
          <a:noFill/>
          <a:ln w="4762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sp>
        <p:nvSpPr>
          <p:cNvPr id="9" name="Text Box 26"/>
          <p:cNvSpPr txBox="1">
            <a:spLocks noChangeArrowheads="1"/>
          </p:cNvSpPr>
          <p:nvPr/>
        </p:nvSpPr>
        <p:spPr bwMode="auto">
          <a:xfrm>
            <a:off x="429524" y="2357458"/>
            <a:ext cx="1711569" cy="461665"/>
          </a:xfrm>
          <a:prstGeom prst="rect">
            <a:avLst/>
          </a:prstGeom>
          <a:noFill/>
          <a:ln w="38100">
            <a:noFill/>
            <a:miter lim="800000"/>
            <a:headEnd/>
            <a:tailEnd/>
          </a:ln>
        </p:spPr>
        <p:txBody>
          <a:bodyPr wrap="square" lIns="91432" tIns="45716" rIns="91432" bIns="45716">
            <a:spAutoFit/>
          </a:bodyPr>
          <a:lstStyle/>
          <a:p>
            <a:pPr algn="ctr">
              <a:spcBef>
                <a:spcPct val="50000"/>
              </a:spcBef>
            </a:pPr>
            <a:r>
              <a:rPr lang="en-GB" sz="2400" dirty="0">
                <a:solidFill>
                  <a:srgbClr val="000000"/>
                </a:solidFill>
                <a:latin typeface="Comic Sans MS" pitchFamily="66" charset="0"/>
              </a:rPr>
              <a:t>=</a:t>
            </a:r>
            <a:endParaRPr lang="en-US" sz="2400" dirty="0">
              <a:solidFill>
                <a:srgbClr val="000000"/>
              </a:solidFill>
              <a:latin typeface="Comic Sans MS" pitchFamily="66" charset="0"/>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709125242"/>
              </p:ext>
            </p:extLst>
          </p:nvPr>
        </p:nvGraphicFramePr>
        <p:xfrm>
          <a:off x="2531359" y="2167589"/>
          <a:ext cx="902677" cy="789567"/>
        </p:xfrm>
        <a:graphic>
          <a:graphicData uri="http://schemas.openxmlformats.org/presentationml/2006/ole">
            <mc:AlternateContent xmlns:mc="http://schemas.openxmlformats.org/markup-compatibility/2006">
              <mc:Choice xmlns:v="urn:schemas-microsoft-com:vml" Requires="v">
                <p:oleObj spid="_x0000_s1142" name="Equation" r:id="rId4" imgW="380880" imgH="406080" progId="Equation.3">
                  <p:embed/>
                </p:oleObj>
              </mc:Choice>
              <mc:Fallback>
                <p:oleObj name="Equation" r:id="rId4" imgW="380880" imgH="406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1359" y="2167589"/>
                        <a:ext cx="902677" cy="789567"/>
                      </a:xfrm>
                      <a:prstGeom prst="rect">
                        <a:avLst/>
                      </a:prstGeom>
                      <a:solidFill>
                        <a:srgbClr val="FFFF00"/>
                      </a:solidFill>
                      <a:ln w="38100">
                        <a:solidFill>
                          <a:srgbClr val="FF0000"/>
                        </a:solidFill>
                        <a:miter lim="800000"/>
                        <a:headEnd/>
                        <a:tailEnd/>
                      </a:ln>
                    </p:spPr>
                  </p:pic>
                </p:oleObj>
              </mc:Fallback>
            </mc:AlternateContent>
          </a:graphicData>
        </a:graphic>
      </p:graphicFrame>
      <p:sp>
        <p:nvSpPr>
          <p:cNvPr id="13" name="5-Point Star 12"/>
          <p:cNvSpPr/>
          <p:nvPr/>
        </p:nvSpPr>
        <p:spPr>
          <a:xfrm>
            <a:off x="3765309" y="2053028"/>
            <a:ext cx="1096108" cy="1072661"/>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grpSp>
        <p:nvGrpSpPr>
          <p:cNvPr id="18" name="Group 17"/>
          <p:cNvGrpSpPr/>
          <p:nvPr/>
        </p:nvGrpSpPr>
        <p:grpSpPr>
          <a:xfrm>
            <a:off x="707964" y="3140160"/>
            <a:ext cx="737819" cy="767044"/>
            <a:chOff x="196365" y="4260475"/>
            <a:chExt cx="1487507" cy="1487507"/>
          </a:xfrm>
        </p:grpSpPr>
        <p:pic>
          <p:nvPicPr>
            <p:cNvPr id="15" name="Picture 4" descr="http://daletedder.files.wordpress.com/2011/07/no-sign.png"/>
            <p:cNvPicPr>
              <a:picLocks noChangeAspect="1" noChangeArrowheads="1"/>
            </p:cNvPicPr>
            <p:nvPr/>
          </p:nvPicPr>
          <p:blipFill>
            <a:blip r:embed="rId6" cstate="print"/>
            <a:srcRect/>
            <a:stretch>
              <a:fillRect/>
            </a:stretch>
          </p:blipFill>
          <p:spPr bwMode="auto">
            <a:xfrm>
              <a:off x="196365" y="4260475"/>
              <a:ext cx="1487507" cy="1487507"/>
            </a:xfrm>
            <a:prstGeom prst="rect">
              <a:avLst/>
            </a:prstGeom>
            <a:noFill/>
          </p:spPr>
        </p:pic>
        <p:pic>
          <p:nvPicPr>
            <p:cNvPr id="17" name="Picture 4" descr="http://daletedder.files.wordpress.com/2011/07/no-sign.png"/>
            <p:cNvPicPr>
              <a:picLocks noChangeAspect="1" noChangeArrowheads="1"/>
            </p:cNvPicPr>
            <p:nvPr/>
          </p:nvPicPr>
          <p:blipFill>
            <a:blip r:embed="rId6" cstate="print"/>
            <a:srcRect t="17386" r="17640"/>
            <a:stretch>
              <a:fillRect/>
            </a:stretch>
          </p:blipFill>
          <p:spPr bwMode="auto">
            <a:xfrm>
              <a:off x="205538" y="4518015"/>
              <a:ext cx="1225111" cy="1228895"/>
            </a:xfrm>
            <a:prstGeom prst="rect">
              <a:avLst/>
            </a:prstGeom>
            <a:noFill/>
          </p:spPr>
        </p:pic>
      </p:grpSp>
      <p:pic>
        <p:nvPicPr>
          <p:cNvPr id="1029" name="Picture 5" descr="New PhET Logo"/>
          <p:cNvPicPr>
            <a:picLocks noChangeAspect="1" noChangeArrowheads="1"/>
          </p:cNvPicPr>
          <p:nvPr/>
        </p:nvPicPr>
        <p:blipFill>
          <a:blip r:embed="rId7" cstate="print"/>
          <a:srcRect/>
          <a:stretch>
            <a:fillRect/>
          </a:stretch>
        </p:blipFill>
        <p:spPr bwMode="auto">
          <a:xfrm>
            <a:off x="1863274" y="3125348"/>
            <a:ext cx="1382957" cy="917015"/>
          </a:xfrm>
          <a:prstGeom prst="rect">
            <a:avLst/>
          </a:prstGeom>
          <a:noFill/>
        </p:spPr>
      </p:pic>
      <p:pic>
        <p:nvPicPr>
          <p:cNvPr id="1033" name="Picture 9" descr="http://www.r-e-m.co.uk/logo/companion/iLOGstudio/sensors/small/EasyS_qadvanced_SM.jpg"/>
          <p:cNvPicPr>
            <a:picLocks noChangeAspect="1" noChangeArrowheads="1"/>
          </p:cNvPicPr>
          <p:nvPr/>
        </p:nvPicPr>
        <p:blipFill>
          <a:blip r:embed="rId8" cstate="print"/>
          <a:srcRect/>
          <a:stretch>
            <a:fillRect/>
          </a:stretch>
        </p:blipFill>
        <p:spPr bwMode="auto">
          <a:xfrm>
            <a:off x="3605579" y="3312596"/>
            <a:ext cx="892266" cy="538437"/>
          </a:xfrm>
          <a:prstGeom prst="rect">
            <a:avLst/>
          </a:prstGeom>
          <a:noFill/>
        </p:spPr>
      </p:pic>
      <p:pic>
        <p:nvPicPr>
          <p:cNvPr id="1035" name="Picture 11" descr="https://encrypted-tbn2.gstatic.com/images?q=tbn:ANd9GcQmN4Hz1m2z4hoqhQtyywvPl7GkxDHUNt9OJDZZvBN7_uNmBZFw">
            <a:hlinkClick r:id="rId9"/>
          </p:cNvPr>
          <p:cNvPicPr>
            <a:picLocks noChangeAspect="1" noChangeArrowheads="1"/>
          </p:cNvPicPr>
          <p:nvPr/>
        </p:nvPicPr>
        <p:blipFill>
          <a:blip r:embed="rId10" cstate="print"/>
          <a:srcRect/>
          <a:stretch>
            <a:fillRect/>
          </a:stretch>
        </p:blipFill>
        <p:spPr bwMode="auto">
          <a:xfrm>
            <a:off x="4635759" y="3319747"/>
            <a:ext cx="627917" cy="510353"/>
          </a:xfrm>
          <a:prstGeom prst="rect">
            <a:avLst/>
          </a:prstGeom>
          <a:noFill/>
        </p:spPr>
      </p:pic>
      <p:grpSp>
        <p:nvGrpSpPr>
          <p:cNvPr id="34" name="Group 33"/>
          <p:cNvGrpSpPr/>
          <p:nvPr/>
        </p:nvGrpSpPr>
        <p:grpSpPr>
          <a:xfrm>
            <a:off x="3765314" y="4618885"/>
            <a:ext cx="1809015" cy="415498"/>
            <a:chOff x="253025" y="5447323"/>
            <a:chExt cx="2412020" cy="553997"/>
          </a:xfrm>
        </p:grpSpPr>
        <p:pic>
          <p:nvPicPr>
            <p:cNvPr id="24" name="Picture 11" descr="https://encrypted-tbn2.gstatic.com/images?q=tbn:ANd9GcQmN4Hz1m2z4hoqhQtyywvPl7GkxDHUNt9OJDZZvBN7_uNmBZFw">
              <a:hlinkClick r:id="rId9"/>
            </p:cNvPr>
            <p:cNvPicPr>
              <a:picLocks noChangeAspect="1" noChangeArrowheads="1"/>
            </p:cNvPicPr>
            <p:nvPr/>
          </p:nvPicPr>
          <p:blipFill>
            <a:blip r:embed="rId11" cstate="print"/>
            <a:srcRect/>
            <a:stretch>
              <a:fillRect/>
            </a:stretch>
          </p:blipFill>
          <p:spPr bwMode="auto">
            <a:xfrm>
              <a:off x="253025" y="5547825"/>
              <a:ext cx="450360" cy="366040"/>
            </a:xfrm>
            <a:prstGeom prst="rect">
              <a:avLst/>
            </a:prstGeom>
            <a:noFill/>
          </p:spPr>
        </p:pic>
        <p:sp>
          <p:nvSpPr>
            <p:cNvPr id="25" name="TextBox 24"/>
            <p:cNvSpPr txBox="1"/>
            <p:nvPr/>
          </p:nvSpPr>
          <p:spPr>
            <a:xfrm>
              <a:off x="656492" y="5447323"/>
              <a:ext cx="2008553" cy="553997"/>
            </a:xfrm>
            <a:prstGeom prst="rect">
              <a:avLst/>
            </a:prstGeom>
            <a:noFill/>
          </p:spPr>
          <p:txBody>
            <a:bodyPr wrap="square" rtlCol="0">
              <a:spAutoFit/>
            </a:bodyPr>
            <a:lstStyle/>
            <a:p>
              <a:r>
                <a:rPr lang="en-GB" sz="2100" dirty="0">
                  <a:latin typeface="Trebuchet MS" pitchFamily="34" charset="0"/>
                </a:rPr>
                <a:t>@</a:t>
              </a:r>
              <a:r>
                <a:rPr lang="en-GB" sz="2100" b="1" dirty="0" err="1"/>
                <a:t>HPphysics</a:t>
              </a:r>
              <a:endParaRPr lang="en-GB" sz="2100" b="1" dirty="0"/>
            </a:p>
          </p:txBody>
        </p:sp>
      </p:grpSp>
      <p:grpSp>
        <p:nvGrpSpPr>
          <p:cNvPr id="35" name="Group 34"/>
          <p:cNvGrpSpPr/>
          <p:nvPr/>
        </p:nvGrpSpPr>
        <p:grpSpPr>
          <a:xfrm>
            <a:off x="3029684" y="4100140"/>
            <a:ext cx="1809015" cy="415498"/>
            <a:chOff x="2765671" y="5474677"/>
            <a:chExt cx="2412020" cy="553997"/>
          </a:xfrm>
        </p:grpSpPr>
        <p:pic>
          <p:nvPicPr>
            <p:cNvPr id="26" name="Picture 11" descr="https://encrypted-tbn2.gstatic.com/images?q=tbn:ANd9GcQmN4Hz1m2z4hoqhQtyywvPl7GkxDHUNt9OJDZZvBN7_uNmBZFw">
              <a:hlinkClick r:id="rId9"/>
            </p:cNvPr>
            <p:cNvPicPr>
              <a:picLocks noChangeAspect="1" noChangeArrowheads="1"/>
            </p:cNvPicPr>
            <p:nvPr/>
          </p:nvPicPr>
          <p:blipFill>
            <a:blip r:embed="rId11" cstate="print"/>
            <a:srcRect/>
            <a:stretch>
              <a:fillRect/>
            </a:stretch>
          </p:blipFill>
          <p:spPr bwMode="auto">
            <a:xfrm>
              <a:off x="2765671" y="5575179"/>
              <a:ext cx="450360" cy="366040"/>
            </a:xfrm>
            <a:prstGeom prst="rect">
              <a:avLst/>
            </a:prstGeom>
            <a:noFill/>
          </p:spPr>
        </p:pic>
        <p:sp>
          <p:nvSpPr>
            <p:cNvPr id="27" name="TextBox 26"/>
            <p:cNvSpPr txBox="1"/>
            <p:nvPr/>
          </p:nvSpPr>
          <p:spPr>
            <a:xfrm>
              <a:off x="3169138" y="5474677"/>
              <a:ext cx="2008553" cy="553997"/>
            </a:xfrm>
            <a:prstGeom prst="rect">
              <a:avLst/>
            </a:prstGeom>
            <a:noFill/>
          </p:spPr>
          <p:txBody>
            <a:bodyPr wrap="square" rtlCol="0">
              <a:spAutoFit/>
            </a:bodyPr>
            <a:lstStyle/>
            <a:p>
              <a:r>
                <a:rPr lang="en-GB" sz="2100" b="1" dirty="0"/>
                <a:t>#</a:t>
              </a:r>
              <a:r>
                <a:rPr lang="en-GB" sz="2100" b="1" dirty="0" err="1"/>
                <a:t>HPphysics</a:t>
              </a:r>
              <a:endParaRPr lang="en-GB" sz="2100" b="1" dirty="0"/>
            </a:p>
          </p:txBody>
        </p:sp>
      </p:grpSp>
      <p:pic>
        <p:nvPicPr>
          <p:cNvPr id="30" name="Picture 29" descr="yt-brand-standard-logo-95x40.png"/>
          <p:cNvPicPr>
            <a:picLocks noChangeAspect="1"/>
          </p:cNvPicPr>
          <p:nvPr/>
        </p:nvPicPr>
        <p:blipFill>
          <a:blip r:embed="rId12" cstate="print"/>
          <a:stretch>
            <a:fillRect/>
          </a:stretch>
        </p:blipFill>
        <p:spPr>
          <a:xfrm>
            <a:off x="4754363" y="4122870"/>
            <a:ext cx="857891" cy="361217"/>
          </a:xfrm>
          <a:prstGeom prst="rect">
            <a:avLst/>
          </a:prstGeom>
        </p:spPr>
      </p:pic>
      <p:pic>
        <p:nvPicPr>
          <p:cNvPr id="1037" name="Picture 13" descr="BBC_iPlayer_logo.png"/>
          <p:cNvPicPr>
            <a:picLocks noChangeAspect="1" noChangeArrowheads="1"/>
          </p:cNvPicPr>
          <p:nvPr/>
        </p:nvPicPr>
        <p:blipFill>
          <a:blip r:embed="rId13" cstate="print"/>
          <a:srcRect/>
          <a:stretch>
            <a:fillRect/>
          </a:stretch>
        </p:blipFill>
        <p:spPr bwMode="auto">
          <a:xfrm>
            <a:off x="6679743" y="4041074"/>
            <a:ext cx="702652" cy="526989"/>
          </a:xfrm>
          <a:prstGeom prst="rect">
            <a:avLst/>
          </a:prstGeom>
          <a:noFill/>
        </p:spPr>
      </p:pic>
      <p:pic>
        <p:nvPicPr>
          <p:cNvPr id="1039" name="Picture 15" descr="4oD Logo"/>
          <p:cNvPicPr>
            <a:picLocks noChangeAspect="1" noChangeArrowheads="1"/>
          </p:cNvPicPr>
          <p:nvPr/>
        </p:nvPicPr>
        <p:blipFill>
          <a:blip r:embed="rId14" cstate="print"/>
          <a:srcRect/>
          <a:stretch>
            <a:fillRect/>
          </a:stretch>
        </p:blipFill>
        <p:spPr bwMode="auto">
          <a:xfrm>
            <a:off x="7293997" y="4606437"/>
            <a:ext cx="488613" cy="351802"/>
          </a:xfrm>
          <a:prstGeom prst="rect">
            <a:avLst/>
          </a:prstGeom>
          <a:noFill/>
        </p:spPr>
      </p:pic>
      <p:pic>
        <p:nvPicPr>
          <p:cNvPr id="1041" name="Picture 17" descr="https://encrypted-tbn3.gstatic.com/images?q=tbn:ANd9GcTdwCims0JSnepaaaa6nBK9udraonX_Gk9NAi4BchkWt3S19Gn1Wg">
            <a:hlinkClick r:id="rId15"/>
          </p:cNvPr>
          <p:cNvPicPr>
            <a:picLocks noChangeAspect="1" noChangeArrowheads="1"/>
          </p:cNvPicPr>
          <p:nvPr/>
        </p:nvPicPr>
        <p:blipFill>
          <a:blip r:embed="rId16" cstate="print"/>
          <a:srcRect/>
          <a:stretch>
            <a:fillRect/>
          </a:stretch>
        </p:blipFill>
        <p:spPr bwMode="auto">
          <a:xfrm>
            <a:off x="7730302" y="4100143"/>
            <a:ext cx="686533" cy="411920"/>
          </a:xfrm>
          <a:prstGeom prst="rect">
            <a:avLst/>
          </a:prstGeom>
          <a:noFill/>
        </p:spPr>
      </p:pic>
      <p:pic>
        <p:nvPicPr>
          <p:cNvPr id="1043" name="Picture 19" descr="https://encrypted-tbn0.gstatic.com/images?q=tbn:ANd9GcRVwcrbc0YEhR_GPBcyK38WpsFijY0ecm6gNXlH5EOY4ud9wq7s">
            <a:hlinkClick r:id="rId17"/>
          </p:cNvPr>
          <p:cNvPicPr>
            <a:picLocks noChangeAspect="1" noChangeArrowheads="1"/>
          </p:cNvPicPr>
          <p:nvPr/>
        </p:nvPicPr>
        <p:blipFill>
          <a:blip r:embed="rId18" cstate="print"/>
          <a:srcRect/>
          <a:stretch>
            <a:fillRect/>
          </a:stretch>
        </p:blipFill>
        <p:spPr bwMode="auto">
          <a:xfrm>
            <a:off x="8107505" y="4606437"/>
            <a:ext cx="606669" cy="404446"/>
          </a:xfrm>
          <a:prstGeom prst="rect">
            <a:avLst/>
          </a:prstGeom>
          <a:noFill/>
        </p:spPr>
      </p:pic>
      <p:pic>
        <p:nvPicPr>
          <p:cNvPr id="1045" name="Picture 21" descr="http://adriancheok.info/wp-content/uploads/2014/02/new-scientist-logo.gif">
            <a:hlinkClick r:id="rId19"/>
          </p:cNvPr>
          <p:cNvPicPr>
            <a:picLocks noChangeAspect="1" noChangeArrowheads="1"/>
          </p:cNvPicPr>
          <p:nvPr/>
        </p:nvPicPr>
        <p:blipFill>
          <a:blip r:embed="rId20" cstate="print"/>
          <a:srcRect/>
          <a:stretch>
            <a:fillRect/>
          </a:stretch>
        </p:blipFill>
        <p:spPr bwMode="auto">
          <a:xfrm>
            <a:off x="5644667" y="4484361"/>
            <a:ext cx="1459523" cy="659140"/>
          </a:xfrm>
          <a:prstGeom prst="rect">
            <a:avLst/>
          </a:prstGeom>
          <a:noFill/>
        </p:spPr>
      </p:pic>
      <p:pic>
        <p:nvPicPr>
          <p:cNvPr id="1047" name="Picture 23" descr="Show-Me® SUPERTOUGH Gridded Drywipe Boards"/>
          <p:cNvPicPr>
            <a:picLocks noChangeAspect="1" noChangeArrowheads="1"/>
          </p:cNvPicPr>
          <p:nvPr/>
        </p:nvPicPr>
        <p:blipFill>
          <a:blip r:embed="rId21" cstate="print"/>
          <a:srcRect t="11323"/>
          <a:stretch>
            <a:fillRect/>
          </a:stretch>
        </p:blipFill>
        <p:spPr bwMode="auto">
          <a:xfrm>
            <a:off x="423667" y="4116617"/>
            <a:ext cx="832339" cy="1028700"/>
          </a:xfrm>
          <a:prstGeom prst="rect">
            <a:avLst/>
          </a:prstGeom>
          <a:noFill/>
        </p:spPr>
      </p:pic>
      <p:pic>
        <p:nvPicPr>
          <p:cNvPr id="1053" name="Picture 29" descr="http://pixabay.com/static/uploads/photo/2013/07/12/15/04/paint-149371_640.png">
            <a:hlinkClick r:id="rId22"/>
          </p:cNvPr>
          <p:cNvPicPr>
            <a:picLocks noChangeAspect="1" noChangeArrowheads="1"/>
          </p:cNvPicPr>
          <p:nvPr/>
        </p:nvPicPr>
        <p:blipFill>
          <a:blip r:embed="rId23" cstate="print"/>
          <a:srcRect/>
          <a:stretch>
            <a:fillRect/>
          </a:stretch>
        </p:blipFill>
        <p:spPr bwMode="auto">
          <a:xfrm>
            <a:off x="1732861" y="4242940"/>
            <a:ext cx="362762" cy="724358"/>
          </a:xfrm>
          <a:prstGeom prst="rect">
            <a:avLst/>
          </a:prstGeom>
          <a:noFill/>
        </p:spPr>
      </p:pic>
      <p:sp>
        <p:nvSpPr>
          <p:cNvPr id="4" name="AutoShape 20"/>
          <p:cNvSpPr>
            <a:spLocks noChangeArrowheads="1"/>
          </p:cNvSpPr>
          <p:nvPr/>
        </p:nvSpPr>
        <p:spPr bwMode="auto">
          <a:xfrm>
            <a:off x="1330281" y="121108"/>
            <a:ext cx="6483150" cy="910526"/>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43" name="5-Point Star 42"/>
          <p:cNvSpPr/>
          <p:nvPr/>
        </p:nvSpPr>
        <p:spPr>
          <a:xfrm>
            <a:off x="1400909" y="648878"/>
            <a:ext cx="287214" cy="281070"/>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pic>
        <p:nvPicPr>
          <p:cNvPr id="46" name="Picture 26"/>
          <p:cNvPicPr>
            <a:picLocks noChangeAspect="1" noChangeArrowheads="1"/>
          </p:cNvPicPr>
          <p:nvPr/>
        </p:nvPicPr>
        <p:blipFill>
          <a:blip r:embed="rId24" cstate="print">
            <a:clrChange>
              <a:clrFrom>
                <a:srgbClr val="FFFFFF"/>
              </a:clrFrom>
              <a:clrTo>
                <a:srgbClr val="FFFFFF">
                  <a:alpha val="0"/>
                </a:srgbClr>
              </a:clrTo>
            </a:clrChange>
            <a:lum bright="6000" contrast="12000"/>
          </a:blip>
          <a:srcRect t="7083" r="72884" b="-2083"/>
          <a:stretch>
            <a:fillRect/>
          </a:stretch>
        </p:blipFill>
        <p:spPr bwMode="auto">
          <a:xfrm>
            <a:off x="3058544" y="4606436"/>
            <a:ext cx="370467" cy="412032"/>
          </a:xfrm>
          <a:prstGeom prst="rect">
            <a:avLst/>
          </a:prstGeom>
          <a:noFill/>
          <a:ln w="9525">
            <a:noFill/>
            <a:miter lim="800000"/>
            <a:headEnd/>
            <a:tailEnd/>
          </a:ln>
          <a:effectLst/>
        </p:spPr>
      </p:pic>
      <p:pic>
        <p:nvPicPr>
          <p:cNvPr id="50" name="Picture 36"/>
          <p:cNvPicPr>
            <a:picLocks noChangeAspect="1" noChangeArrowheads="1"/>
          </p:cNvPicPr>
          <p:nvPr/>
        </p:nvPicPr>
        <p:blipFill>
          <a:blip r:embed="rId25" cstate="print"/>
          <a:srcRect/>
          <a:stretch>
            <a:fillRect/>
          </a:stretch>
        </p:blipFill>
        <p:spPr bwMode="auto">
          <a:xfrm>
            <a:off x="2345639" y="4449554"/>
            <a:ext cx="491547" cy="491547"/>
          </a:xfrm>
          <a:prstGeom prst="rect">
            <a:avLst/>
          </a:prstGeom>
          <a:noFill/>
          <a:ln w="9525">
            <a:noFill/>
            <a:miter lim="800000"/>
            <a:headEnd/>
            <a:tailEnd/>
          </a:ln>
          <a:effectLst/>
        </p:spPr>
      </p:pic>
      <p:pic>
        <p:nvPicPr>
          <p:cNvPr id="51" name="Picture 6" descr="Excel 2013 Logo"/>
          <p:cNvPicPr>
            <a:picLocks noChangeAspect="1" noChangeArrowheads="1"/>
          </p:cNvPicPr>
          <p:nvPr/>
        </p:nvPicPr>
        <p:blipFill>
          <a:blip r:embed="rId26" cstate="print"/>
          <a:srcRect/>
          <a:stretch>
            <a:fillRect/>
          </a:stretch>
        </p:blipFill>
        <p:spPr bwMode="auto">
          <a:xfrm>
            <a:off x="5462405" y="3299496"/>
            <a:ext cx="498780" cy="498780"/>
          </a:xfrm>
          <a:prstGeom prst="rect">
            <a:avLst/>
          </a:prstGeom>
          <a:noFill/>
        </p:spPr>
      </p:pic>
      <p:pic>
        <p:nvPicPr>
          <p:cNvPr id="1059" name="Picture 35" descr="Mobile Apps">
            <a:hlinkClick r:id="rId27"/>
          </p:cNvPr>
          <p:cNvPicPr>
            <a:picLocks noChangeAspect="1" noChangeArrowheads="1"/>
          </p:cNvPicPr>
          <p:nvPr/>
        </p:nvPicPr>
        <p:blipFill>
          <a:blip r:embed="rId28" cstate="print"/>
          <a:srcRect/>
          <a:stretch>
            <a:fillRect/>
          </a:stretch>
        </p:blipFill>
        <p:spPr bwMode="auto">
          <a:xfrm>
            <a:off x="6061564" y="3261946"/>
            <a:ext cx="559778" cy="559778"/>
          </a:xfrm>
          <a:prstGeom prst="rect">
            <a:avLst/>
          </a:prstGeom>
          <a:noFill/>
        </p:spPr>
      </p:pic>
      <p:pic>
        <p:nvPicPr>
          <p:cNvPr id="36" name="Picture 35" descr="YouTube White dark background.png"/>
          <p:cNvPicPr>
            <a:picLocks noChangeAspect="1"/>
          </p:cNvPicPr>
          <p:nvPr/>
        </p:nvPicPr>
        <p:blipFill>
          <a:blip r:embed="rId29" cstate="print"/>
          <a:stretch>
            <a:fillRect/>
          </a:stretch>
        </p:blipFill>
        <p:spPr>
          <a:xfrm>
            <a:off x="5712365" y="4104231"/>
            <a:ext cx="759396" cy="347922"/>
          </a:xfrm>
          <a:prstGeom prst="rect">
            <a:avLst/>
          </a:prstGeom>
        </p:spPr>
      </p:pic>
      <p:sp>
        <p:nvSpPr>
          <p:cNvPr id="2" name="Isosceles Triangle 1"/>
          <p:cNvSpPr/>
          <p:nvPr/>
        </p:nvSpPr>
        <p:spPr>
          <a:xfrm>
            <a:off x="4900230" y="2069532"/>
            <a:ext cx="1324708" cy="1134208"/>
          </a:xfrm>
          <a:prstGeom prst="triangl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sp>
        <p:nvSpPr>
          <p:cNvPr id="12" name="AutoShape 18"/>
          <p:cNvSpPr>
            <a:spLocks noChangeArrowheads="1"/>
          </p:cNvSpPr>
          <p:nvPr/>
        </p:nvSpPr>
        <p:spPr bwMode="auto">
          <a:xfrm>
            <a:off x="5531198" y="387508"/>
            <a:ext cx="1793631" cy="1265084"/>
          </a:xfrm>
          <a:prstGeom prst="cloudCallout">
            <a:avLst>
              <a:gd name="adj1" fmla="val 71446"/>
              <a:gd name="adj2" fmla="val 48926"/>
            </a:avLst>
          </a:prstGeom>
          <a:solidFill>
            <a:srgbClr val="DDDDFF"/>
          </a:solidFill>
          <a:ln w="9525">
            <a:noFill/>
            <a:round/>
            <a:headEnd/>
            <a:tailEnd/>
          </a:ln>
          <a:effectLst/>
        </p:spPr>
        <p:txBody>
          <a:bodyPr lIns="91432" tIns="45716" rIns="91432" bIns="45716" anchor="ctr" anchorCtr="1"/>
          <a:lstStyle/>
          <a:p>
            <a:pPr algn="ctr">
              <a:defRPr/>
            </a:pPr>
            <a:endParaRPr lang="en-GB" sz="2400" kern="0" dirty="0">
              <a:solidFill>
                <a:sysClr val="windowText" lastClr="000000"/>
              </a:solidFill>
              <a:latin typeface="Trebuchet MS" pitchFamily="34" charset="0"/>
            </a:endParaRPr>
          </a:p>
        </p:txBody>
      </p:sp>
      <p:cxnSp>
        <p:nvCxnSpPr>
          <p:cNvPr id="10" name="Straight Connector 9"/>
          <p:cNvCxnSpPr/>
          <p:nvPr/>
        </p:nvCxnSpPr>
        <p:spPr>
          <a:xfrm>
            <a:off x="5231407" y="2636634"/>
            <a:ext cx="662354"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556721" y="2631263"/>
            <a:ext cx="5862" cy="57247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0" cstate="print">
            <a:extLst>
              <a:ext uri="{28A0092B-C50C-407E-A947-70E740481C1C}">
                <a14:useLocalDpi xmlns:a14="http://schemas.microsoft.com/office/drawing/2010/main" val="0"/>
              </a:ext>
            </a:extLst>
          </a:blip>
          <a:srcRect/>
          <a:stretch/>
        </p:blipFill>
        <p:spPr>
          <a:xfrm>
            <a:off x="6144320" y="2198419"/>
            <a:ext cx="2696307" cy="309830"/>
          </a:xfrm>
          <a:prstGeom prst="rect">
            <a:avLst/>
          </a:prstGeom>
        </p:spPr>
      </p:pic>
      <p:pic>
        <p:nvPicPr>
          <p:cNvPr id="41" name="Picture 2" descr="https://firefly.archbishoptemple.lancs.sch.uk/Templates/lib/core/login/images/school-logo.png">
            <a:hlinkClick r:id="rId31"/>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529503" y="2694884"/>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rotWithShape="1">
          <a:blip r:embed="rId33" cstate="print">
            <a:extLst>
              <a:ext uri="{28A0092B-C50C-407E-A947-70E740481C1C}">
                <a14:useLocalDpi xmlns:a14="http://schemas.microsoft.com/office/drawing/2010/main" val="0"/>
              </a:ext>
            </a:extLst>
          </a:blip>
          <a:srcRect l="7700" t="24811" r="9341" b="30218"/>
          <a:stretch/>
        </p:blipFill>
        <p:spPr>
          <a:xfrm>
            <a:off x="7044048" y="3283388"/>
            <a:ext cx="1667299" cy="5375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marL="0" marR="0" lvl="0" indent="0" algn="l" defTabSz="685732"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rgbClr val="FFFF00"/>
                </a:solidFill>
                <a:effectLst/>
                <a:uLnTx/>
                <a:uFillTx/>
                <a:latin typeface="Trebuchet MS" pitchFamily="34" charset="0"/>
                <a:ea typeface="+mn-ea"/>
                <a:cs typeface="+mn-cs"/>
              </a:rPr>
              <a:t>Learning Objectives</a:t>
            </a: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a:p>
            <a:pPr marL="198815" marR="0" lvl="0" indent="-198815" algn="l" defTabSz="685732"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p:txBody>
      </p:sp>
      <p:graphicFrame>
        <p:nvGraphicFramePr>
          <p:cNvPr id="10" name="Group 24"/>
          <p:cNvGraphicFramePr>
            <a:graphicFrameLocks noGrp="1"/>
          </p:cNvGraphicFramePr>
          <p:nvPr>
            <p:extLst/>
          </p:nvPr>
        </p:nvGraphicFramePr>
        <p:xfrm>
          <a:off x="101193" y="521121"/>
          <a:ext cx="8825948" cy="4638348"/>
        </p:xfrm>
        <a:graphic>
          <a:graphicData uri="http://schemas.openxmlformats.org/drawingml/2006/table">
            <a:tbl>
              <a:tblPr/>
              <a:tblGrid>
                <a:gridCol w="2941403">
                  <a:extLst>
                    <a:ext uri="{9D8B030D-6E8A-4147-A177-3AD203B41FA5}">
                      <a16:colId xmlns:a16="http://schemas.microsoft.com/office/drawing/2014/main" val="20000"/>
                    </a:ext>
                  </a:extLst>
                </a:gridCol>
                <a:gridCol w="2943141">
                  <a:extLst>
                    <a:ext uri="{9D8B030D-6E8A-4147-A177-3AD203B41FA5}">
                      <a16:colId xmlns:a16="http://schemas.microsoft.com/office/drawing/2014/main" val="20001"/>
                    </a:ext>
                  </a:extLst>
                </a:gridCol>
                <a:gridCol w="2941404">
                  <a:extLst>
                    <a:ext uri="{9D8B030D-6E8A-4147-A177-3AD203B41FA5}">
                      <a16:colId xmlns:a16="http://schemas.microsoft.com/office/drawing/2014/main" val="20002"/>
                    </a:ext>
                  </a:extLst>
                </a:gridCol>
              </a:tblGrid>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smtClean="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5257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8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0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3586752">
                <a:tc>
                  <a:txBody>
                    <a:bodyPr/>
                    <a:lstStyle/>
                    <a:p>
                      <a:pPr marL="342900" lvl="0" indent="-342900">
                        <a:lnSpc>
                          <a:spcPct val="107000"/>
                        </a:lnSpc>
                        <a:spcAft>
                          <a:spcPts val="0"/>
                        </a:spcAft>
                        <a:buFont typeface="Symbol" panose="05050102010706020507" pitchFamily="18" charset="2"/>
                        <a:buChar char=""/>
                      </a:pPr>
                      <a:r>
                        <a:rPr lang="en-GB" sz="1400" dirty="0" smtClean="0">
                          <a:effectLst/>
                          <a:latin typeface="Verdana" panose="020B0604030504040204" pitchFamily="34" charset="0"/>
                          <a:ea typeface="SimSun" panose="02010600030101010101" pitchFamily="2" charset="-122"/>
                          <a:cs typeface="Helvetica" panose="020B0604020202020204" pitchFamily="34" charset="0"/>
                        </a:rPr>
                        <a:t>Recall that some foods, such as bread, beer and wine, are made using yeast.</a:t>
                      </a:r>
                      <a:endParaRPr lang="en-GB"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dirty="0" smtClean="0">
                          <a:effectLst/>
                          <a:latin typeface="Verdana" panose="020B0604030504040204" pitchFamily="34" charset="0"/>
                          <a:ea typeface="SimSun" panose="02010600030101010101" pitchFamily="2" charset="-122"/>
                          <a:cs typeface="Helvetica" panose="020B0604020202020204" pitchFamily="34" charset="0"/>
                        </a:rPr>
                        <a:t>Recall the conditions under which yeast grow quickly.</a:t>
                      </a:r>
                      <a:endParaRPr lang="en-GB"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dirty="0" smtClean="0">
                          <a:effectLst/>
                          <a:latin typeface="Verdana" panose="020B0604030504040204" pitchFamily="34" charset="0"/>
                          <a:ea typeface="SimSun" panose="02010600030101010101" pitchFamily="2" charset="-122"/>
                          <a:cs typeface="Helvetica" panose="020B0604020202020204" pitchFamily="34" charset="0"/>
                        </a:rPr>
                        <a:t>Recall what happens in aerobic and anaerobic respiration in yeast.</a:t>
                      </a:r>
                      <a:endParaRPr lang="en-GB"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dirty="0" smtClean="0">
                          <a:effectLst/>
                          <a:latin typeface="Verdana" panose="020B0604030504040204" pitchFamily="34" charset="0"/>
                          <a:ea typeface="SimSun" panose="02010600030101010101" pitchFamily="2" charset="-122"/>
                          <a:cs typeface="Helvetica" panose="020B0604020202020204" pitchFamily="34" charset="0"/>
                        </a:rPr>
                        <a:t>Explain what happens in fermentation.</a:t>
                      </a:r>
                      <a:endParaRPr lang="en-GB"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dirty="0" smtClean="0">
                          <a:effectLst/>
                          <a:latin typeface="Verdana" panose="020B0604030504040204" pitchFamily="34" charset="0"/>
                          <a:ea typeface="SimSun" panose="02010600030101010101" pitchFamily="2" charset="-122"/>
                          <a:cs typeface="Helvetica" panose="020B0604020202020204" pitchFamily="34" charset="0"/>
                        </a:rPr>
                        <a:t>Explain how yeast can be used to make both alcoholic drinks and bread.</a:t>
                      </a:r>
                      <a:endParaRPr lang="en-GB" sz="2000" dirty="0" smtClean="0">
                        <a:effectLst/>
                        <a:latin typeface="Calibri" panose="020F0502020204030204" pitchFamily="34" charset="0"/>
                        <a:ea typeface="SimSun" panose="02010600030101010101" pitchFamily="2" charset="-122"/>
                        <a:cs typeface="Times New Roman" panose="02020603050405020304" pitchFamily="18" charset="0"/>
                      </a:endParaRPr>
                    </a:p>
                    <a:p>
                      <a:pPr marL="285750" lvl="0" indent="-285750">
                        <a:buFont typeface="Arial" panose="020B0604020202020204" pitchFamily="34" charset="0"/>
                        <a:buChar char="•"/>
                      </a:pPr>
                      <a:endParaRPr lang="en-GB" sz="1400" kern="1200" dirty="0" smtClean="0">
                        <a:solidFill>
                          <a:schemeClr val="tx1"/>
                        </a:solidFill>
                        <a:effectLst/>
                        <a:latin typeface="+mn-lt"/>
                        <a:ea typeface="+mn-ea"/>
                        <a:cs typeface="+mn-cs"/>
                      </a:endParaRP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342900" lvl="0" indent="-342900">
                        <a:lnSpc>
                          <a:spcPct val="107000"/>
                        </a:lnSpc>
                        <a:spcAft>
                          <a:spcPts val="0"/>
                        </a:spcAft>
                        <a:buFont typeface="Symbol" panose="05050102010706020507" pitchFamily="18" charset="2"/>
                        <a:buChar char=""/>
                      </a:pPr>
                      <a:r>
                        <a:rPr lang="en-GB" sz="1600" dirty="0" smtClean="0">
                          <a:effectLst/>
                          <a:latin typeface="Verdana" panose="020B0604030504040204" pitchFamily="34" charset="0"/>
                          <a:ea typeface="SimSun" panose="02010600030101010101" pitchFamily="2" charset="-122"/>
                          <a:cs typeface="Helvetica" panose="020B0604020202020204" pitchFamily="34" charset="0"/>
                        </a:rPr>
                        <a:t>Describe how yeast multiply by budding.</a:t>
                      </a:r>
                    </a:p>
                    <a:p>
                      <a:pPr marL="0" lvl="0" indent="0">
                        <a:lnSpc>
                          <a:spcPct val="107000"/>
                        </a:lnSpc>
                        <a:spcAft>
                          <a:spcPts val="0"/>
                        </a:spcAft>
                        <a:buFont typeface="Symbol" panose="05050102010706020507" pitchFamily="18" charset="2"/>
                        <a:buNone/>
                      </a:pPr>
                      <a:endParaRPr lang="en-GB" sz="24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600" dirty="0" smtClean="0">
                          <a:effectLst/>
                          <a:latin typeface="Verdana" panose="020B0604030504040204" pitchFamily="34" charset="0"/>
                          <a:ea typeface="SimSun" panose="02010600030101010101" pitchFamily="2" charset="-122"/>
                          <a:cs typeface="Helvetica" panose="020B0604020202020204" pitchFamily="34" charset="0"/>
                        </a:rPr>
                        <a:t>Describe what is happening in the different parts of a growth curve.</a:t>
                      </a:r>
                      <a:endParaRPr lang="en-GB" sz="2400" dirty="0" smtClean="0">
                        <a:effectLst/>
                        <a:latin typeface="Calibri" panose="020F0502020204030204" pitchFamily="34" charset="0"/>
                        <a:ea typeface="SimSun" panose="02010600030101010101" pitchFamily="2" charset="-122"/>
                        <a:cs typeface="Times New Roman" panose="02020603050405020304" pitchFamily="18" charset="0"/>
                      </a:endParaRPr>
                    </a:p>
                    <a:p>
                      <a:pPr marL="285750" lvl="0" indent="-285750">
                        <a:buFont typeface="Arial" panose="020B0604020202020204" pitchFamily="34" charset="0"/>
                        <a:buChar char="•"/>
                      </a:pPr>
                      <a:endParaRPr kumimoji="0" lang="en-GB" sz="16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lvl="0" indent="-342900">
                        <a:lnSpc>
                          <a:spcPct val="107000"/>
                        </a:lnSpc>
                        <a:spcAft>
                          <a:spcPts val="0"/>
                        </a:spcAft>
                        <a:buFont typeface="Symbol" panose="05050102010706020507" pitchFamily="18" charset="2"/>
                        <a:buChar char=""/>
                      </a:pPr>
                      <a:r>
                        <a:rPr lang="en-GB" sz="1600" dirty="0" smtClean="0">
                          <a:effectLst/>
                          <a:latin typeface="Verdana" panose="020B0604030504040204" pitchFamily="34" charset="0"/>
                          <a:ea typeface="SimSun" panose="02010600030101010101" pitchFamily="2" charset="-122"/>
                          <a:cs typeface="Helvetica" panose="020B0604020202020204" pitchFamily="34" charset="0"/>
                        </a:rPr>
                        <a:t>Use graphs to calculate population growth rates.</a:t>
                      </a:r>
                    </a:p>
                    <a:p>
                      <a:pPr marL="0" lvl="0" indent="0">
                        <a:lnSpc>
                          <a:spcPct val="107000"/>
                        </a:lnSpc>
                        <a:spcAft>
                          <a:spcPts val="0"/>
                        </a:spcAft>
                        <a:buFont typeface="Symbol" panose="05050102010706020507" pitchFamily="18" charset="2"/>
                        <a:buNone/>
                      </a:pPr>
                      <a:endParaRPr lang="en-GB" sz="16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GB" sz="1600" dirty="0" smtClean="0">
                          <a:effectLst/>
                          <a:latin typeface="Verdana" panose="020B0604030504040204" pitchFamily="34" charset="0"/>
                          <a:ea typeface="Times New Roman" panose="02020603050405020304" pitchFamily="18" charset="0"/>
                          <a:cs typeface="Helvetica" panose="020B0604020202020204" pitchFamily="34" charset="0"/>
                        </a:rPr>
                        <a:t>Apply microbial growth rates to growth curves of other organisms.</a:t>
                      </a: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L-Shape 1"/>
          <p:cNvSpPr/>
          <p:nvPr/>
        </p:nvSpPr>
        <p:spPr>
          <a:xfrm rot="18995630">
            <a:off x="2550253" y="2063691"/>
            <a:ext cx="310392" cy="12583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8453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0"/>
          <p:cNvSpPr>
            <a:spLocks noChangeArrowheads="1"/>
          </p:cNvSpPr>
          <p:nvPr/>
        </p:nvSpPr>
        <p:spPr bwMode="auto">
          <a:xfrm>
            <a:off x="1233576" y="71284"/>
            <a:ext cx="3168449" cy="910526"/>
          </a:xfrm>
          <a:prstGeom prst="roundRect">
            <a:avLst>
              <a:gd name="adj" fmla="val 13342"/>
            </a:avLst>
          </a:prstGeom>
          <a:solidFill>
            <a:srgbClr val="009242"/>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ebdings"/>
              </a:rPr>
              <a:t>	</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3" name="AutoShape 20"/>
          <p:cNvSpPr>
            <a:spLocks noChangeArrowheads="1"/>
          </p:cNvSpPr>
          <p:nvPr/>
        </p:nvSpPr>
        <p:spPr bwMode="auto">
          <a:xfrm>
            <a:off x="1224775" y="1053091"/>
            <a:ext cx="3188966" cy="910526"/>
          </a:xfrm>
          <a:prstGeom prst="roundRect">
            <a:avLst>
              <a:gd name="adj" fmla="val 13342"/>
            </a:avLst>
          </a:prstGeom>
          <a:solidFill>
            <a:srgbClr val="CC0000"/>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ebdings"/>
              </a:rPr>
              <a:t>	</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4" name="AutoShape 20"/>
          <p:cNvSpPr>
            <a:spLocks noChangeArrowheads="1"/>
          </p:cNvSpPr>
          <p:nvPr/>
        </p:nvSpPr>
        <p:spPr bwMode="auto">
          <a:xfrm>
            <a:off x="4583725" y="80077"/>
            <a:ext cx="3329354" cy="910526"/>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b="1" kern="0" dirty="0">
                <a:solidFill>
                  <a:srgbClr val="FFFFFF"/>
                </a:solidFill>
                <a:latin typeface="Calibri" pitchFamily="34" charset="0"/>
                <a:sym typeface="Webdings"/>
              </a:rPr>
              <a:t> </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5" name="AutoShape 20"/>
          <p:cNvSpPr>
            <a:spLocks noChangeArrowheads="1"/>
          </p:cNvSpPr>
          <p:nvPr/>
        </p:nvSpPr>
        <p:spPr bwMode="auto">
          <a:xfrm>
            <a:off x="4574932" y="1091191"/>
            <a:ext cx="3329354" cy="910526"/>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pic>
        <p:nvPicPr>
          <p:cNvPr id="6" name="Picture 31" descr="https://encrypted-tbn0.gstatic.com/images?q=tbn:ANd9GcRZW-ACb79V_8AThgy2Kf1QAsq2YYOiEQmjX_oIwzNPGhuHBehbRA">
            <a:hlinkClick r:id="rId2"/>
          </p:cNvPr>
          <p:cNvPicPr>
            <a:picLocks noChangeAspect="1" noChangeArrowheads="1"/>
          </p:cNvPicPr>
          <p:nvPr/>
        </p:nvPicPr>
        <p:blipFill>
          <a:blip r:embed="rId3" cstate="print">
            <a:clrChange>
              <a:clrFrom>
                <a:srgbClr val="F8E4C1"/>
              </a:clrFrom>
              <a:clrTo>
                <a:srgbClr val="F8E4C1">
                  <a:alpha val="0"/>
                </a:srgbClr>
              </a:clrTo>
            </a:clrChange>
          </a:blip>
          <a:srcRect/>
          <a:stretch>
            <a:fillRect/>
          </a:stretch>
        </p:blipFill>
        <p:spPr bwMode="auto">
          <a:xfrm>
            <a:off x="1300530" y="2118123"/>
            <a:ext cx="1204690" cy="1703602"/>
          </a:xfrm>
          <a:prstGeom prst="rect">
            <a:avLst/>
          </a:prstGeom>
          <a:noFill/>
        </p:spPr>
      </p:pic>
      <p:sp>
        <p:nvSpPr>
          <p:cNvPr id="44034" name="AutoShape 2" descr="data:image/jpeg;base64,/9j/4AAQSkZJRgABAQAAAQABAAD/2wCEAAkGBxMHBhUSBxAVFRUWGR0bFxgYFR0XIRscIB0iHxcWHRUcJSggGxonHR4XJjEtJykrLi4uISA0ODMsNygtLysBCgoKDg0OGxAQGzUlICQvLiwtLCwtLSwsLCwuNjcsLCwsLC0uLCwsLCwsLCwsLCwsLDQsLCwsLCwsLCwsLCwsLP/AABEIAMwAzAMBEQACEQEDEQH/xAAcAAEAAwEBAQEBAAAAAAAAAAAABQYHBAMCAQj/xABJEAABAwICAgoOBwgCAwAAAAABAAIDBBEFBgcSITE2QVFTcXORkxMVFyIyM1RhgZKhs8LRFBY0crHS0yNCUmJ0lMHDJPBEgqL/xAAZAQEAAwEBAAAAAAAAAAAAAAAAAQMFAgT/xAAwEQEAAgAEAggHAQEAAwAAAAAAAQIDBBExEjMUIUFRUnGB8BORobHB0eFhQiMyRP/aAAwDAQACEQMRAD8Aq6pYIgICAgICAgICAgICAgICAgICAgICAgICAgICAgICAgICAgICAgICAgICAgICAgICAgICAgICAgICAgICAgICAgXRAiRAQEBAQEBAQEBAQEBAQEBAQEC6Ie9NRS1TrUsUjz/IxzvwCOorM7QmqTJFfVeDSuaOF5DfYTf2KeGVtcviz2Jqk0XVUn2mWJnJd3yU8ErYyV+2UzSaKYm/bKqR3mY1rPadZTwLYyNe2U3SaPqCm24S8/zvLvZtexTwwtrlcKOxN0mC01GP+LTxN5GD8VOkLow6xtDGdI27ap5Y/dMVdt2Vmebb0+ytqFIgICAgICAgICAgICD6ijdNIGwtLnHaABJPmAGyUN03R5OrqvxdJIBwvAj9jrH2KeGVtcDEn/lN0mjCrl+0vij9Jd+AU8Erq5O87ymaTRQwfbKt54Qxgb7XX/BTwLYyMdspqj0c0FN4cb5DwvefwbYexTwwtrlMOE3SZfpaP7NTRN/9B/lTpC2uFSu0JJrQ0WaLBSsfqAgICAgwrSPu3qeWP3TFVbdkZnm29PsrahQICAgICAgICAgICAgnMjbr6bnPhKmu63A5tfNvqtbIgICAgICAgICAgymro46/TG+OtY17HEXa4XBtTAjY5QFX/wBM6axbMzE++pevqhQeRQ+oF3pD19HwvDHyPqhQeRQ+oE0g6PheGPkfVCg8ih9QJpB0fC8MfI+qFB5FD6gTSDo+F4Y+R9UKDyKH1AmkHR8Lwx8j6oUHkUPqBNIOj4Xhj5H1QoPIofUCaQdHwvDHyQ2csrUdNlieSlpo2PYwua5o1SCPON5RMRoqx8DDjDmYhjarZggICAgnMjbr6bnPhKmu63A5tfNvqtbIgICAgICAgICAgxTOeIyYVpFnmoXBr2lliQDtwMB2DsbRKqmdJZWNeaY82j31PPuh4hx7eqZ8k4pR0vF7zuh4hx7eqZ8k4pOl4vetGjrNdVjmPOixKQOYIXOADGt2Q9gBuBwOK6rMzL0ZbHve+lu5wZxzpWYXmaaGilaGMLdUGNp22NJ2SL7ZKibTq4xsxiVxJrCG7oeIce3qmfJRxSq6Xi953Q8Q49vVM+ScUnS8XvXXRnmOox+SoGKPDuxiPVs0Ntra99rb8ELuszL15XGtia8XZonc87kKnmypnZbmOVbyYGqmOICAgIJzI26+m5z4SprutwObXzb6rWyICAgICAgICAgIMK0j7t6nlj90xVW3ZGZ5tvT7K2oUCC76IN1T/wCnf7yNdU3erJcz0/SK0ibtanlZ7pii26vM823vsV1QpEGk6F/HVfJF/sXdHuyO9vT8rnnnchU82V1Oz1ZjlW8mBqpjiAgICCcyNuvpuc+Eqa7rcDm182+q1siAgICAg+XPDB35A5UHPJiMMZtJNGOV7R/lNXM2rHa6kdCAgyDHIKep0rSMxotEJLdcuf2MfZ2lt33Fu+1d9Vz/AO3WzMSKzmJi+38WDtFgPHU/96f1FOlV3wst3x8/6dosB46n/vT+omlT4WW74+f9S+WMMwyjxEuy7JE6XUIIZUGU6l2370uNhcN2bfipjh16luFTBidab+ermxzCMIqcWe/GZIRMba4dVGM+CA27NcW73V3kmK6ucTDwJtreevz0/Lh7RYDx1P8A3p/UUaVcfCy3fHz/AKdosB46n/vT+omlT4WW74+f9T2VKDD6J0n1afG4u1eyak5l2tbUvdztXbdy+hTGnYvwa4Vdfh/fV6Z53IVPNlTOxmOVbyYGqmOICAgIJzI26+m5z4SprutwObXzb6rWyICCj6T56rD6KOfCp3saDqyBp4fBd03HpC5tq8mam9Yi1ZUHBs3VNPjMUlZUyPYHjXDnXBadh2xyE+my4iZeOmPeLRMy3Vrg5t27IO0rWuyDSzi/0zGm08ZuyEd953u2T0C3SVXaWZnL8VuHshw6NMDGKZhD5G/s4e/Pnd+43p2fR50rGsuMrhcV9eyG3KxrCAgwrSPu3qeWP3TFVbdkZnm29PsrahQILvog3VP/AKd/vI11Td6slzPT9IrSJu1qeVnumKLbq8zzbe+xXVCkQaToX8dV8kX+xd0e7I729PyueedyFTzZXU7PVmOVbyYGqmOICAgIJzI26+m5z4SprutwObXzb6rWyICDixnD24thUkE21I0i/Ad53KDYpLjEpF6zWe1/PFXTOpKl0dQLOYS1w842CqWJMTE6S2XKGY2vyN2erOzTtc1/nLB3vpI1fSVZE9TUwcb/AMPFPYxusqXVtW+SfZc9xceUlVsy1pmdZbdo+wXtLl1glFpJO/f5ifBb6Bb03VlY0hq5bD4Kde8rKunoEBBh+faZ9Zn6oZSMc95LLNaLk2hYTYDzAqqd2TmKzbGmI99SL+rNb5HP1Tvko0lX8HE8Mn1ZrfI5+qd8k0k+DieGVw0W4PUYfmR766nljaYHC72FovrxkC537A9C6rHW9OUw71xNZjs/SNz1gVVV5unfS0sz2OLLObG4g2jaDYgcIKWidXGYwrziTMR70QP1ZrfI5+qd8lzpKn4OJ4ZPqzW+Rz9U75JpJ8HE8Mr/AKJcLnw6Wp+nwyR6wi1ddpbe2ve19u1x0rukPZk6WrNuKNNvytGedyFTzZXU7PRmOVbyYGqmOICAgIJzI26+m5z4SprutwObXzb6rWyICAgyHSzg/wBExhtREO9mFneZ7fm23QVXaGZnMPS3F3/dUIMSkgwySCM95KWlw87dr/vmC51eaLzFZr3pbIWC9usxMEgvHH38nIPBb6Tb0XU1jWVmXw+O8d0N3VrYEBAQY3mXFjgek+WojYHlhb3pOre9O1u3Y8KrmdLMvFvwZibe9kh3WJPI2dafyqeN3063h+v8O6xJ5GzrT+VOM6dbw/X+J/JeeH5kxZ0MtO2MCMvuHl205otaw/i9imLayuwMzOJbhmNHHmXSI/Bcdlp46ZrxGWjWMhF7tDtrVPCom2kucXNzS81iNv8AUZ3WJPI2dafypxq+nW8P1/h3WJPI2dafypxnTreH6/xacjZudmh8wlhEfYgzaeXX1tbhAtbV9qmttXoy+POLrrGmjuzzuQqebKmdneY5VvJgaqY4gICAgnMjbr6bnPhKmu63A5tfNvqtbIgICCm6VZ448rltQLue5vY/vA3J5LX6VzbZ5c3MRh6SxhVstp+hypj7DPHa0tw6/Cy1gByG/Su6PfkpjSY7WlLt7xAQEGFaR929Tyx+6YqrbsjM823p9lbUKBBd9EG6p/8ATv8AeRrqm71ZLmen6RWkTdrU8rPdMUW3V5nm299iuqFIg0nQv46r5Iv9i7o92R3t6flc887kKnmyup2erMcq3kwNVMcQEBAQTmRt19NznwlTXdbgc2vm31WtkQEBBiGkjGu2+Yi2J144e8bwa1+/d07HoVVp1lk5nE47/wCQj4MvvmytJWi+qyQNtwt2nO9DiB0pp1auIwpnDm7yyxi5wPHI5mnYBs8cLDsOHRs8oCROkowr8F4s/oKOQSxh0ZuCLg+Y7StbT6QEBBj+PYSMc0qS08ry0PLe+ABItTtdv8irmNbMzEpx5iaz76k53KIfKpfVap4FvQa+KfodyiHyqX1WpwHQa+KfomMq5Ijy3iRmhne8lhZZwA2C5pvsfdCmK6LcHLRh24olzY9o8jxrGJKiSokaZCLtDWkCzQ3f5EmuqMTKVvabauDuUQ+VS+q1RwK+g18U/Q7lEPlUvqtTgOg18U/RYco5SZld0pgldJ2TVvrAC2rrWtb7y6iNF+DgRha6Tu9s87kKnmyk7JzHKt5MDVTHEBAQEE5kbdfTc58JU13W4HNr5t9VrZEBBAZ3xrtHl6R7DaRw1I/vHf8AQLn0KJnSFOPicFJntYRDG6onDY9lziAN+5JsPaqmPEa9Tf6HAo6fLIo3i7OxljvOSO+PLckq3Tq0bNcKIw+DsYLiFG7D658U/hMcWn0b/pVTHtWazMS1vRXjXbDA+wTG74Ngedh8Ho2R6ArKy0spicVOGexdl09YgIMM0hvMeeagxkg3j2QbHxLN8Kq27IzM6Y1vfYgPpsvGyeu75qFPFbvn5n02XjZPXd80OK3fPzXXRJUPlzQ8SyOcOwP2C4n9+PZsV1Xd6snaZxOuez9IvSDVSR5zqBHI8AFlgHkDxbN4FRbdxmLT8Wev3or302XjZPXd81Cjit3z8z6bLxsnru+aHFbvn5tG0OTummquzPc6witrOJt4zhXdHuyUzM21nu/K3553IVPNldTs9OY5VvJgaqY4gICAgnMjbr6bnPhKmu63A5tfNvqtbIgIKFpByxW5irmGiMXYmN71peQdY+E4jVtwAbPDwrm0TLx5nBxMSY02RuS8hz4fmBs2LsaGRgubZ4dd/wC7sebZPKAoivWrwMtat9bdjT120GWaT8syzYy2ow2JzxI39pqi9nN2L+ltuhcWhnZrBtNuKsILKDqjL+YY5JYJQwnUk/Zu8E7+1vGx9C5jWJVYPHh3idJbeDcbCtaz9QEGFaSDbO1Tfhj90xVW3Y+Z5tvT7KzrjhHSoUawa44R0oawvGh9wOan2P8A47/eRrqm715LmT5fpFaRXAZ2qbkbbPdMUW3V5mf/AC299iua44R0qFGsGuOEdKGsNK0Km81XY70X+xdUe/I729PyumedyFTzZXc7PVmOVbyYGqmOICAgIJzI26+m5z4SprutwObXzb6rWyICAgICAgICAgIMhxvE48H0ryT1jXOYwtuGgE7NO1o2CQNsjfVczpZmXvFMxNp99Sw90uh4ibq4/wA6nihf0zD7pO6XQ8RN1cf504oOmYfdKWyznCmx/ETFh8UjXBheS5jWiwLQRcOJvdwUxaJWYWYpiW0iHPjeeqTCcVfBWQyuewjWLWMIN2hwsS4HaI3km0Qi+ZpS01mHD3S6HiJurj/Oo4ocdMw+6Tul0PETdXH+dOKDpmH3Sncq5ngzE6QYbG9nY9XW1mtbfW1rW1Sf4SuonVdhY1cTXh7H3nnchU82UnYzHKt5MDVTHEBAQEE5kbdfTc58JU13W4HNr5t9VrZEBAQEBAQEBAQEGFaR929Tyx+6YqrbsjM823p9lbUKBBd9EG6p/wDTv95GuqbvVkuZ6fpFaRN2tTys90xRbdXmebb32K6oUiDSdC/jqvki/wBi7o92R3t6flc887kKnmyup2erMcq3kwNVMcQEBAQTmRt19NznwlTXdbgc2vm31WtkQEBAQEBAQEBAQYxmzC341pKmgpC0PeW2LyQNiBrjcgE7QO8qpjWWVjUm+PNY99T17l1bxlN1kn6anglPQ8T/AD6/o7l1bxlN1kn6acEnQ8T/AD6/pY8hZLqMu406avfCWmJzAGOcTcuYRsOaBazTv8CmtZiV+Xy9sO3FbucWbMgVWMZimnpHwBjy0gOe8HYY1puAwjbB30mszLnGyt73m0adaJ7l1bxlN1kn6ajglV0PE/z6/o7l1bxlN1kn6acEnQ8T/Pr+lv0eZVny1JOcQdEeyBmr2NzneDr3vrNb/EPauqxMPVlsC2HrxdqWzzuQqebKmdlmY5VvJgaqY4gICAgnMjbr6bnPhKmu63A5tfNvqtbIgICAgICAgICAgy10rYdNDnTODQDskmw+yjfKr/6Z/wD9XvuaP2zg4+PrG/NWavfxR3nbODj4+sb801OKO87ZwcfH1jfmmpxR3nbODj4+sb801OKO87ZwcfH1jfmmpxR3nbODj4+sb801OKO87ZwcfH1jfmmpxR3oLPOJwnKdQGzRkuYWgB4JJO0LBRM9SjMWj4VuvsYcqmSICAgIPakqn0VS2SkcWvabtcN48OyiYmYnWFopNI9dT+NeyT7zAD0tt+C64peiubxI3603SaV3D7ZSA/cfb2EFTxrYzvfCZo9J9HN9obNHysDh/wDBJ9inihbXO4c76wm6PN9FWeJqo78DjqnodZTrC6uPh22lLwVDKht4HtcP5SD+ClZExOz1RIgICAgIMK0j7Odqm/DH7piqtux8zzben2VrVHAoUaQao4ENINUcCGkGqOBDSDVHAhpBqjgQ0g1RwIaQAW2kNH6iRAQEBAQEBAQEH1HIYnXicWnhBI/BCOrZK0eaK2i8RVy8jn646H3U6ysrjYldrT7803SaSq2Dx3Y5B522PSCp4pXVzmJG6apNK/llJ6WSf4I/yp41sZ7vqmqTSZRT+O7LH95l/awuU8ULYzmHO/Um6PNNHWH/AI9VETwF1j0FTrC2uNh22lKxStmbeJwcOEG/tClZE6sN0j7t6nlj90xVW3ZOZ5tvT7K2oUCAgICAgICAgICAgICAgICAgICAgICAiHpDO6B94HuaeFri09IRMTMbFRO+qmL6l7nuNruc4uJsLC7jsnYACEzMzrLzQEBAQEBAQEBAQEBAQEBAQEBAQEBAQEBAQEBAQEBAQEBAQEBAQEBAQEBAQEBAQEBAQEBAQEBAQEBAQEBAQEBAQEBAQEBAQEBAQEBAQEBAQEBAQEBAQEBAQEH/2Q==">
            <a:hlinkClick r:id="rId4"/>
          </p:cNvPr>
          <p:cNvSpPr>
            <a:spLocks noChangeAspect="1" noChangeArrowheads="1"/>
          </p:cNvSpPr>
          <p:nvPr/>
        </p:nvSpPr>
        <p:spPr bwMode="auto">
          <a:xfrm>
            <a:off x="1171575" y="-873919"/>
            <a:ext cx="1828800" cy="1828800"/>
          </a:xfrm>
          <a:prstGeom prst="rect">
            <a:avLst/>
          </a:prstGeom>
          <a:noFill/>
        </p:spPr>
        <p:txBody>
          <a:bodyPr vert="horz" wrap="square" lIns="68574" tIns="34289" rIns="68574" bIns="34289" numCol="1" anchor="t" anchorCtr="0" compatLnSpc="1">
            <a:prstTxWarp prst="textNoShape">
              <a:avLst/>
            </a:prstTxWarp>
          </a:bodyPr>
          <a:lstStyle/>
          <a:p>
            <a:endParaRPr lang="en-GB" sz="1100"/>
          </a:p>
        </p:txBody>
      </p:sp>
      <p:pic>
        <p:nvPicPr>
          <p:cNvPr id="10" name="Picture 9" descr="ScienceIsAwesomeLogo.png"/>
          <p:cNvPicPr>
            <a:picLocks noChangeAspect="1"/>
          </p:cNvPicPr>
          <p:nvPr/>
        </p:nvPicPr>
        <p:blipFill>
          <a:blip r:embed="rId5" cstate="print"/>
          <a:stretch>
            <a:fillRect/>
          </a:stretch>
        </p:blipFill>
        <p:spPr>
          <a:xfrm>
            <a:off x="5417529" y="3229710"/>
            <a:ext cx="646234" cy="646234"/>
          </a:xfrm>
          <a:prstGeom prst="rect">
            <a:avLst/>
          </a:prstGeom>
        </p:spPr>
      </p:pic>
      <p:pic>
        <p:nvPicPr>
          <p:cNvPr id="11" name="Picture 10" descr="logo_spongelab_v17.png"/>
          <p:cNvPicPr>
            <a:picLocks noChangeAspect="1"/>
          </p:cNvPicPr>
          <p:nvPr/>
        </p:nvPicPr>
        <p:blipFill>
          <a:blip r:embed="rId6" cstate="print"/>
          <a:stretch>
            <a:fillRect/>
          </a:stretch>
        </p:blipFill>
        <p:spPr>
          <a:xfrm>
            <a:off x="6159181" y="3300139"/>
            <a:ext cx="1038803" cy="559355"/>
          </a:xfrm>
          <a:prstGeom prst="rect">
            <a:avLst/>
          </a:prstGeom>
        </p:spPr>
      </p:pic>
      <p:pic>
        <p:nvPicPr>
          <p:cNvPr id="12" name="Picture 11" descr="scimuseum.jpg"/>
          <p:cNvPicPr>
            <a:picLocks noChangeAspect="1"/>
          </p:cNvPicPr>
          <p:nvPr/>
        </p:nvPicPr>
        <p:blipFill>
          <a:blip r:embed="rId7" cstate="print"/>
          <a:stretch>
            <a:fillRect/>
          </a:stretch>
        </p:blipFill>
        <p:spPr>
          <a:xfrm>
            <a:off x="7262449" y="3216006"/>
            <a:ext cx="533780" cy="690712"/>
          </a:xfrm>
          <a:prstGeom prst="rect">
            <a:avLst/>
          </a:prstGeom>
        </p:spPr>
      </p:pic>
      <p:pic>
        <p:nvPicPr>
          <p:cNvPr id="2049" name="Object"/>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1143011" y="3867152"/>
            <a:ext cx="1990725" cy="12668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63" y="473754"/>
            <a:ext cx="664589" cy="3046988"/>
          </a:xfrm>
          <a:prstGeom prst="rect">
            <a:avLst/>
          </a:prstGeom>
          <a:noFill/>
        </p:spPr>
        <p:txBody>
          <a:bodyPr wrap="square" lIns="91432" tIns="45716" rIns="91432" bIns="45716" rtlCol="0" anchor="t">
            <a:spAutoFit/>
          </a:bodyPr>
          <a:lstStyle/>
          <a:p>
            <a:pPr algn="ctr"/>
            <a:r>
              <a:rPr lang="en-GB" sz="3200" b="1" dirty="0">
                <a:latin typeface="Calibri"/>
              </a:rPr>
              <a:t>Q</a:t>
            </a:r>
          </a:p>
          <a:p>
            <a:pPr algn="ctr"/>
            <a:r>
              <a:rPr lang="en-GB" sz="3200" b="1" dirty="0">
                <a:latin typeface="Calibri"/>
              </a:rPr>
              <a:t>E</a:t>
            </a:r>
          </a:p>
          <a:p>
            <a:pPr algn="ctr"/>
            <a:r>
              <a:rPr lang="en-GB" sz="3200" b="1" dirty="0">
                <a:latin typeface="Calibri"/>
              </a:rPr>
              <a:t>R</a:t>
            </a:r>
          </a:p>
          <a:p>
            <a:pPr algn="ctr"/>
            <a:r>
              <a:rPr lang="en-GB" sz="3200" b="1" dirty="0">
                <a:latin typeface="Calibri"/>
              </a:rPr>
              <a:t>N</a:t>
            </a:r>
          </a:p>
          <a:p>
            <a:pPr algn="ctr"/>
            <a:r>
              <a:rPr lang="en-GB" sz="3200" b="1" dirty="0">
                <a:latin typeface="Calibri"/>
              </a:rPr>
              <a:t>C</a:t>
            </a:r>
          </a:p>
          <a:p>
            <a:pPr algn="ctr"/>
            <a:r>
              <a:rPr lang="en-GB" sz="3200" b="1" dirty="0">
                <a:latin typeface="Calibri"/>
              </a:rPr>
              <a:t>U</a:t>
            </a:r>
          </a:p>
        </p:txBody>
      </p:sp>
      <p:sp>
        <p:nvSpPr>
          <p:cNvPr id="3" name="TextBox 2"/>
          <p:cNvSpPr txBox="1"/>
          <p:nvPr/>
        </p:nvSpPr>
        <p:spPr>
          <a:xfrm>
            <a:off x="503581" y="473759"/>
            <a:ext cx="1918892" cy="584767"/>
          </a:xfrm>
          <a:prstGeom prst="rect">
            <a:avLst/>
          </a:prstGeom>
          <a:noFill/>
        </p:spPr>
        <p:txBody>
          <a:bodyPr wrap="square" lIns="91432" tIns="45716" rIns="91432" bIns="45716" rtlCol="0">
            <a:spAutoFit/>
          </a:bodyPr>
          <a:lstStyle/>
          <a:p>
            <a:r>
              <a:rPr lang="en-GB" sz="3200" dirty="0">
                <a:latin typeface="Calibri"/>
              </a:rPr>
              <a:t>UANTITIES</a:t>
            </a:r>
          </a:p>
        </p:txBody>
      </p:sp>
      <p:sp>
        <p:nvSpPr>
          <p:cNvPr id="4" name="TextBox 3"/>
          <p:cNvSpPr txBox="1"/>
          <p:nvPr/>
        </p:nvSpPr>
        <p:spPr>
          <a:xfrm>
            <a:off x="474007" y="955130"/>
            <a:ext cx="1901246" cy="584775"/>
          </a:xfrm>
          <a:prstGeom prst="rect">
            <a:avLst/>
          </a:prstGeom>
          <a:noFill/>
        </p:spPr>
        <p:txBody>
          <a:bodyPr wrap="square" lIns="91432" tIns="45716" rIns="91432" bIns="45716" rtlCol="0">
            <a:spAutoFit/>
          </a:bodyPr>
          <a:lstStyle/>
          <a:p>
            <a:r>
              <a:rPr lang="en-GB" sz="3200" dirty="0">
                <a:latin typeface="Calibri"/>
              </a:rPr>
              <a:t>QUATION</a:t>
            </a:r>
          </a:p>
        </p:txBody>
      </p:sp>
      <p:sp>
        <p:nvSpPr>
          <p:cNvPr id="5" name="TextBox 4"/>
          <p:cNvSpPr txBox="1"/>
          <p:nvPr/>
        </p:nvSpPr>
        <p:spPr>
          <a:xfrm>
            <a:off x="503581" y="1459457"/>
            <a:ext cx="2665058" cy="584775"/>
          </a:xfrm>
          <a:prstGeom prst="rect">
            <a:avLst/>
          </a:prstGeom>
          <a:noFill/>
        </p:spPr>
        <p:txBody>
          <a:bodyPr wrap="square" lIns="91432" tIns="45716" rIns="91432" bIns="45716" rtlCol="0">
            <a:spAutoFit/>
          </a:bodyPr>
          <a:lstStyle/>
          <a:p>
            <a:r>
              <a:rPr lang="en-GB" sz="3200" dirty="0">
                <a:latin typeface="Calibri"/>
              </a:rPr>
              <a:t>EARRANGE</a:t>
            </a:r>
          </a:p>
        </p:txBody>
      </p:sp>
      <p:sp>
        <p:nvSpPr>
          <p:cNvPr id="6" name="TextBox 5"/>
          <p:cNvSpPr txBox="1"/>
          <p:nvPr/>
        </p:nvSpPr>
        <p:spPr>
          <a:xfrm>
            <a:off x="503580" y="1941092"/>
            <a:ext cx="1724290" cy="584775"/>
          </a:xfrm>
          <a:prstGeom prst="rect">
            <a:avLst/>
          </a:prstGeom>
          <a:noFill/>
        </p:spPr>
        <p:txBody>
          <a:bodyPr wrap="square" lIns="91432" tIns="45716" rIns="91432" bIns="45716" rtlCol="0">
            <a:spAutoFit/>
          </a:bodyPr>
          <a:lstStyle/>
          <a:p>
            <a:r>
              <a:rPr lang="en-GB" sz="3200" dirty="0">
                <a:latin typeface="Calibri"/>
              </a:rPr>
              <a:t>UMBERS</a:t>
            </a:r>
          </a:p>
        </p:txBody>
      </p:sp>
      <p:sp>
        <p:nvSpPr>
          <p:cNvPr id="7" name="TextBox 6"/>
          <p:cNvSpPr txBox="1"/>
          <p:nvPr/>
        </p:nvSpPr>
        <p:spPr>
          <a:xfrm>
            <a:off x="503579" y="2426054"/>
            <a:ext cx="2005839" cy="584775"/>
          </a:xfrm>
          <a:prstGeom prst="rect">
            <a:avLst/>
          </a:prstGeom>
          <a:noFill/>
        </p:spPr>
        <p:txBody>
          <a:bodyPr wrap="square" lIns="91432" tIns="45716" rIns="91432" bIns="45716" rtlCol="0">
            <a:spAutoFit/>
          </a:bodyPr>
          <a:lstStyle/>
          <a:p>
            <a:r>
              <a:rPr lang="en-GB" sz="3200" dirty="0">
                <a:latin typeface="Calibri"/>
              </a:rPr>
              <a:t>ALCULATE</a:t>
            </a:r>
          </a:p>
        </p:txBody>
      </p:sp>
      <p:sp>
        <p:nvSpPr>
          <p:cNvPr id="8" name="TextBox 7"/>
          <p:cNvSpPr txBox="1"/>
          <p:nvPr/>
        </p:nvSpPr>
        <p:spPr>
          <a:xfrm>
            <a:off x="503579" y="2908715"/>
            <a:ext cx="1604778" cy="584775"/>
          </a:xfrm>
          <a:prstGeom prst="rect">
            <a:avLst/>
          </a:prstGeom>
          <a:noFill/>
        </p:spPr>
        <p:txBody>
          <a:bodyPr wrap="square" lIns="91432" tIns="45716" rIns="91432" bIns="45716" rtlCol="0">
            <a:spAutoFit/>
          </a:bodyPr>
          <a:lstStyle/>
          <a:p>
            <a:r>
              <a:rPr lang="en-GB" sz="3200" dirty="0">
                <a:latin typeface="Calibri"/>
              </a:rPr>
              <a:t>NIT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478076" flipH="1" flipV="1">
            <a:off x="6386514" y="291667"/>
            <a:ext cx="2148226" cy="19469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8"/>
            <a:ext cx="2160240" cy="5262979"/>
          </a:xfrm>
          <a:prstGeom prst="rect">
            <a:avLst/>
          </a:prstGeom>
          <a:noFill/>
        </p:spPr>
        <p:txBody>
          <a:bodyPr wrap="square" lIns="91432" tIns="45716" rIns="91432" bIns="45716" rtlCol="0">
            <a:spAutoFit/>
          </a:bodyPr>
          <a:lstStyle/>
          <a:p>
            <a:pPr defTabSz="914310"/>
            <a:r>
              <a:rPr lang="en-GB" sz="4200" b="1" dirty="0">
                <a:solidFill>
                  <a:prstClr val="black"/>
                </a:solidFill>
              </a:rPr>
              <a:t>S</a:t>
            </a:r>
          </a:p>
          <a:p>
            <a:pPr defTabSz="914310"/>
            <a:r>
              <a:rPr lang="en-GB" sz="4200" b="1" dirty="0">
                <a:solidFill>
                  <a:prstClr val="black"/>
                </a:solidFill>
              </a:rPr>
              <a:t>P</a:t>
            </a:r>
          </a:p>
          <a:p>
            <a:pPr defTabSz="914310"/>
            <a:r>
              <a:rPr lang="en-GB" sz="4200" b="1" dirty="0">
                <a:solidFill>
                  <a:prstClr val="black"/>
                </a:solidFill>
              </a:rPr>
              <a:t>A</a:t>
            </a:r>
          </a:p>
          <a:p>
            <a:pPr defTabSz="914310"/>
            <a:r>
              <a:rPr lang="en-GB" sz="4200" b="1" dirty="0">
                <a:solidFill>
                  <a:prstClr val="black"/>
                </a:solidFill>
              </a:rPr>
              <a:t>T</a:t>
            </a:r>
          </a:p>
          <a:p>
            <a:pPr defTabSz="914310"/>
            <a:r>
              <a:rPr lang="en-GB" sz="4200" b="1" dirty="0">
                <a:solidFill>
                  <a:prstClr val="black"/>
                </a:solidFill>
              </a:rPr>
              <a:t>U</a:t>
            </a:r>
          </a:p>
          <a:p>
            <a:pPr defTabSz="914310"/>
            <a:r>
              <a:rPr lang="en-GB" sz="4200" b="1" dirty="0">
                <a:solidFill>
                  <a:prstClr val="black"/>
                </a:solidFill>
              </a:rPr>
              <a:t>L</a:t>
            </a:r>
          </a:p>
          <a:p>
            <a:pPr defTabSz="914310"/>
            <a:r>
              <a:rPr lang="en-GB" sz="4200" b="1" dirty="0">
                <a:solidFill>
                  <a:prstClr val="black"/>
                </a:solidFill>
              </a:rPr>
              <a:t>A</a:t>
            </a:r>
          </a:p>
          <a:p>
            <a:pPr defTabSz="914310"/>
            <a:r>
              <a:rPr lang="en-GB" sz="4200" b="1" dirty="0">
                <a:solidFill>
                  <a:prstClr val="black"/>
                </a:solidFill>
              </a:rPr>
              <a:t>S</a:t>
            </a:r>
          </a:p>
        </p:txBody>
      </p:sp>
      <p:sp>
        <p:nvSpPr>
          <p:cNvPr id="5" name="TextBox 4"/>
          <p:cNvSpPr txBox="1"/>
          <p:nvPr/>
        </p:nvSpPr>
        <p:spPr>
          <a:xfrm>
            <a:off x="899593" y="173893"/>
            <a:ext cx="8064896"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x axis, taking up over ½ the graph paper</a:t>
            </a:r>
          </a:p>
        </p:txBody>
      </p:sp>
      <p:sp>
        <p:nvSpPr>
          <p:cNvPr id="6" name="TextBox 5"/>
          <p:cNvSpPr txBox="1"/>
          <p:nvPr/>
        </p:nvSpPr>
        <p:spPr>
          <a:xfrm>
            <a:off x="899592" y="692351"/>
            <a:ext cx="7056784" cy="646331"/>
          </a:xfrm>
          <a:prstGeom prst="rect">
            <a:avLst/>
          </a:prstGeom>
          <a:noFill/>
        </p:spPr>
        <p:txBody>
          <a:bodyPr wrap="square" lIns="91432" tIns="45716" rIns="91432" bIns="45716" rtlCol="0">
            <a:spAutoFit/>
          </a:bodyPr>
          <a:lstStyle/>
          <a:p>
            <a:pPr defTabSz="914310"/>
            <a:r>
              <a:rPr lang="en-GB" sz="2400" b="1" dirty="0">
                <a:solidFill>
                  <a:prstClr val="black"/>
                </a:solidFill>
              </a:rPr>
              <a:t>Plotting points </a:t>
            </a:r>
            <a:r>
              <a:rPr lang="en-GB" sz="2400" dirty="0">
                <a:solidFill>
                  <a:prstClr val="black"/>
                </a:solidFill>
              </a:rPr>
              <a:t>to nearest mm with + or x NOT </a:t>
            </a:r>
            <a:r>
              <a:rPr lang="en-GB" sz="3600" dirty="0">
                <a:solidFill>
                  <a:prstClr val="black"/>
                </a:solidFill>
                <a:latin typeface="Comic Sans MS"/>
              </a:rPr>
              <a:t>●</a:t>
            </a:r>
            <a:endParaRPr lang="en-GB" sz="3600" dirty="0">
              <a:solidFill>
                <a:prstClr val="black"/>
              </a:solidFill>
            </a:endParaRPr>
          </a:p>
        </p:txBody>
      </p:sp>
      <p:sp>
        <p:nvSpPr>
          <p:cNvPr id="7" name="TextBox 6"/>
          <p:cNvSpPr txBox="1"/>
          <p:nvPr/>
        </p:nvSpPr>
        <p:spPr>
          <a:xfrm>
            <a:off x="899592" y="1470037"/>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x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8" name="TextBox 7"/>
          <p:cNvSpPr txBox="1"/>
          <p:nvPr/>
        </p:nvSpPr>
        <p:spPr>
          <a:xfrm>
            <a:off x="899592" y="2067703"/>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Trend</a:t>
            </a:r>
            <a:r>
              <a:rPr lang="en-GB" sz="2400" dirty="0">
                <a:solidFill>
                  <a:prstClr val="black"/>
                </a:solidFill>
              </a:rPr>
              <a:t> or pattern, e.g. “The greater the …., the ….er the …”</a:t>
            </a:r>
            <a:endParaRPr lang="en-GB" sz="3600" dirty="0">
              <a:solidFill>
                <a:prstClr val="black"/>
              </a:solidFill>
            </a:endParaRPr>
          </a:p>
        </p:txBody>
      </p:sp>
      <p:sp>
        <p:nvSpPr>
          <p:cNvPr id="9" name="TextBox 8"/>
          <p:cNvSpPr txBox="1"/>
          <p:nvPr/>
        </p:nvSpPr>
        <p:spPr>
          <a:xfrm>
            <a:off x="971600" y="2701374"/>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Units </a:t>
            </a:r>
            <a:r>
              <a:rPr lang="en-GB" sz="2400" dirty="0">
                <a:solidFill>
                  <a:prstClr val="black"/>
                </a:solidFill>
              </a:rPr>
              <a:t>on BOTH axes e.g. mass / g   OR   mass (g)</a:t>
            </a:r>
            <a:endParaRPr lang="en-GB" sz="3600" dirty="0">
              <a:solidFill>
                <a:prstClr val="black"/>
              </a:solidFill>
            </a:endParaRPr>
          </a:p>
        </p:txBody>
      </p:sp>
      <p:sp>
        <p:nvSpPr>
          <p:cNvPr id="10" name="TextBox 9"/>
          <p:cNvSpPr txBox="1"/>
          <p:nvPr/>
        </p:nvSpPr>
        <p:spPr>
          <a:xfrm>
            <a:off x="971602" y="3147821"/>
            <a:ext cx="8100392" cy="830997"/>
          </a:xfrm>
          <a:prstGeom prst="rect">
            <a:avLst/>
          </a:prstGeom>
          <a:noFill/>
        </p:spPr>
        <p:txBody>
          <a:bodyPr wrap="square" lIns="91432" tIns="45716" rIns="91432" bIns="45716" rtlCol="0">
            <a:spAutoFit/>
          </a:bodyPr>
          <a:lstStyle/>
          <a:p>
            <a:pPr defTabSz="914310"/>
            <a:r>
              <a:rPr lang="en-GB" sz="2400" b="1" dirty="0">
                <a:solidFill>
                  <a:prstClr val="black"/>
                </a:solidFill>
              </a:rPr>
              <a:t>Line of best fit </a:t>
            </a:r>
            <a:r>
              <a:rPr lang="en-GB" sz="2400" dirty="0">
                <a:solidFill>
                  <a:prstClr val="black"/>
                </a:solidFill>
              </a:rPr>
              <a:t>-</a:t>
            </a:r>
            <a:r>
              <a:rPr lang="en-GB" sz="2400" b="1" dirty="0">
                <a:solidFill>
                  <a:prstClr val="black"/>
                </a:solidFill>
              </a:rPr>
              <a:t> </a:t>
            </a:r>
            <a:r>
              <a:rPr lang="en-GB" sz="2400" dirty="0">
                <a:solidFill>
                  <a:prstClr val="black"/>
                </a:solidFill>
              </a:rPr>
              <a:t>straight line with a ruler OR a curve, same number of points above and below line, do NOT join points</a:t>
            </a:r>
            <a:endParaRPr lang="en-GB" sz="3600" dirty="0">
              <a:solidFill>
                <a:prstClr val="black"/>
              </a:solidFill>
            </a:endParaRPr>
          </a:p>
        </p:txBody>
      </p:sp>
      <p:sp>
        <p:nvSpPr>
          <p:cNvPr id="11" name="TextBox 10"/>
          <p:cNvSpPr txBox="1"/>
          <p:nvPr/>
        </p:nvSpPr>
        <p:spPr>
          <a:xfrm>
            <a:off x="971601" y="4011919"/>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y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12" name="TextBox 11"/>
          <p:cNvSpPr txBox="1"/>
          <p:nvPr/>
        </p:nvSpPr>
        <p:spPr>
          <a:xfrm>
            <a:off x="971601" y="4645590"/>
            <a:ext cx="8172400"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y axis, taking up over ½ the graph paper</a:t>
            </a:r>
          </a:p>
        </p:txBody>
      </p:sp>
      <p:pic>
        <p:nvPicPr>
          <p:cNvPr id="13"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872885" flipH="1" flipV="1">
            <a:off x="7096794" y="374472"/>
            <a:ext cx="2148226" cy="194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3944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478076" flipH="1" flipV="1">
            <a:off x="6386514" y="291667"/>
            <a:ext cx="2148226" cy="19469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8"/>
            <a:ext cx="2160240" cy="5262979"/>
          </a:xfrm>
          <a:prstGeom prst="rect">
            <a:avLst/>
          </a:prstGeom>
          <a:noFill/>
        </p:spPr>
        <p:txBody>
          <a:bodyPr wrap="square" lIns="91432" tIns="45716" rIns="91432" bIns="45716" rtlCol="0">
            <a:spAutoFit/>
          </a:bodyPr>
          <a:lstStyle/>
          <a:p>
            <a:pPr defTabSz="914310"/>
            <a:r>
              <a:rPr lang="en-GB" sz="4200" b="1" dirty="0">
                <a:solidFill>
                  <a:prstClr val="black"/>
                </a:solidFill>
              </a:rPr>
              <a:t>S</a:t>
            </a:r>
          </a:p>
          <a:p>
            <a:pPr defTabSz="914310"/>
            <a:r>
              <a:rPr lang="en-GB" sz="4200" b="1" dirty="0">
                <a:solidFill>
                  <a:prstClr val="black"/>
                </a:solidFill>
              </a:rPr>
              <a:t>P</a:t>
            </a:r>
          </a:p>
          <a:p>
            <a:pPr defTabSz="914310"/>
            <a:r>
              <a:rPr lang="en-GB" sz="4200" b="1" dirty="0">
                <a:solidFill>
                  <a:prstClr val="black"/>
                </a:solidFill>
              </a:rPr>
              <a:t>A</a:t>
            </a:r>
          </a:p>
          <a:p>
            <a:pPr defTabSz="914310"/>
            <a:r>
              <a:rPr lang="en-GB" sz="4200" b="1" dirty="0">
                <a:solidFill>
                  <a:prstClr val="black"/>
                </a:solidFill>
              </a:rPr>
              <a:t>T</a:t>
            </a:r>
          </a:p>
          <a:p>
            <a:pPr defTabSz="914310"/>
            <a:r>
              <a:rPr lang="en-GB" sz="4200" b="1" dirty="0">
                <a:solidFill>
                  <a:prstClr val="black"/>
                </a:solidFill>
              </a:rPr>
              <a:t>U</a:t>
            </a:r>
          </a:p>
          <a:p>
            <a:pPr defTabSz="914310"/>
            <a:r>
              <a:rPr lang="en-GB" sz="4200" b="1" dirty="0">
                <a:solidFill>
                  <a:prstClr val="black"/>
                </a:solidFill>
              </a:rPr>
              <a:t>L</a:t>
            </a:r>
          </a:p>
          <a:p>
            <a:pPr defTabSz="914310"/>
            <a:r>
              <a:rPr lang="en-GB" sz="4200" b="1" dirty="0">
                <a:solidFill>
                  <a:prstClr val="black"/>
                </a:solidFill>
              </a:rPr>
              <a:t>A</a:t>
            </a:r>
          </a:p>
          <a:p>
            <a:pPr defTabSz="914310"/>
            <a:r>
              <a:rPr lang="en-GB" sz="4200" b="1" dirty="0">
                <a:solidFill>
                  <a:prstClr val="black"/>
                </a:solidFill>
              </a:rPr>
              <a:t>S</a:t>
            </a:r>
          </a:p>
        </p:txBody>
      </p:sp>
      <p:sp>
        <p:nvSpPr>
          <p:cNvPr id="5" name="TextBox 4"/>
          <p:cNvSpPr txBox="1"/>
          <p:nvPr/>
        </p:nvSpPr>
        <p:spPr>
          <a:xfrm>
            <a:off x="899593" y="173893"/>
            <a:ext cx="8064896"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x axis, taking up over ½ the graph paper</a:t>
            </a:r>
          </a:p>
        </p:txBody>
      </p:sp>
      <p:sp>
        <p:nvSpPr>
          <p:cNvPr id="6" name="TextBox 5"/>
          <p:cNvSpPr txBox="1"/>
          <p:nvPr/>
        </p:nvSpPr>
        <p:spPr>
          <a:xfrm>
            <a:off x="899592" y="692351"/>
            <a:ext cx="7056784" cy="646331"/>
          </a:xfrm>
          <a:prstGeom prst="rect">
            <a:avLst/>
          </a:prstGeom>
          <a:noFill/>
        </p:spPr>
        <p:txBody>
          <a:bodyPr wrap="square" lIns="91432" tIns="45716" rIns="91432" bIns="45716" rtlCol="0">
            <a:spAutoFit/>
          </a:bodyPr>
          <a:lstStyle/>
          <a:p>
            <a:pPr defTabSz="914310"/>
            <a:r>
              <a:rPr lang="en-GB" sz="2400" b="1" dirty="0">
                <a:solidFill>
                  <a:prstClr val="black"/>
                </a:solidFill>
              </a:rPr>
              <a:t>Plotting points </a:t>
            </a:r>
            <a:r>
              <a:rPr lang="en-GB" sz="2400" dirty="0">
                <a:solidFill>
                  <a:prstClr val="black"/>
                </a:solidFill>
              </a:rPr>
              <a:t>to nearest mm with + or x NOT </a:t>
            </a:r>
            <a:r>
              <a:rPr lang="en-GB" sz="3600" dirty="0">
                <a:solidFill>
                  <a:prstClr val="black"/>
                </a:solidFill>
                <a:latin typeface="Comic Sans MS"/>
              </a:rPr>
              <a:t>●</a:t>
            </a:r>
            <a:endParaRPr lang="en-GB" sz="3600" dirty="0">
              <a:solidFill>
                <a:prstClr val="black"/>
              </a:solidFill>
            </a:endParaRPr>
          </a:p>
        </p:txBody>
      </p:sp>
      <p:sp>
        <p:nvSpPr>
          <p:cNvPr id="7" name="TextBox 6"/>
          <p:cNvSpPr txBox="1"/>
          <p:nvPr/>
        </p:nvSpPr>
        <p:spPr>
          <a:xfrm>
            <a:off x="899592" y="1470037"/>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x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8" name="TextBox 7"/>
          <p:cNvSpPr txBox="1"/>
          <p:nvPr/>
        </p:nvSpPr>
        <p:spPr>
          <a:xfrm>
            <a:off x="899592" y="2067703"/>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Trend</a:t>
            </a:r>
            <a:r>
              <a:rPr lang="en-GB" sz="2400" dirty="0">
                <a:solidFill>
                  <a:prstClr val="black"/>
                </a:solidFill>
              </a:rPr>
              <a:t> or pattern, e.g. “The greater the …., the ….er the …”</a:t>
            </a:r>
            <a:endParaRPr lang="en-GB" sz="3600" dirty="0">
              <a:solidFill>
                <a:prstClr val="black"/>
              </a:solidFill>
            </a:endParaRPr>
          </a:p>
        </p:txBody>
      </p:sp>
      <p:sp>
        <p:nvSpPr>
          <p:cNvPr id="9" name="TextBox 8"/>
          <p:cNvSpPr txBox="1"/>
          <p:nvPr/>
        </p:nvSpPr>
        <p:spPr>
          <a:xfrm>
            <a:off x="971600" y="2701374"/>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Units </a:t>
            </a:r>
            <a:r>
              <a:rPr lang="en-GB" sz="2400" dirty="0">
                <a:solidFill>
                  <a:prstClr val="black"/>
                </a:solidFill>
              </a:rPr>
              <a:t>on BOTH axes e.g. mass / g   OR   mass (g)</a:t>
            </a:r>
            <a:endParaRPr lang="en-GB" sz="3600" dirty="0">
              <a:solidFill>
                <a:prstClr val="black"/>
              </a:solidFill>
            </a:endParaRPr>
          </a:p>
        </p:txBody>
      </p:sp>
      <p:sp>
        <p:nvSpPr>
          <p:cNvPr id="10" name="TextBox 9"/>
          <p:cNvSpPr txBox="1"/>
          <p:nvPr/>
        </p:nvSpPr>
        <p:spPr>
          <a:xfrm>
            <a:off x="971602" y="3147821"/>
            <a:ext cx="8100392" cy="830997"/>
          </a:xfrm>
          <a:prstGeom prst="rect">
            <a:avLst/>
          </a:prstGeom>
          <a:noFill/>
        </p:spPr>
        <p:txBody>
          <a:bodyPr wrap="square" lIns="91432" tIns="45716" rIns="91432" bIns="45716" rtlCol="0">
            <a:spAutoFit/>
          </a:bodyPr>
          <a:lstStyle/>
          <a:p>
            <a:pPr defTabSz="914310"/>
            <a:r>
              <a:rPr lang="en-GB" sz="2400" b="1" dirty="0">
                <a:solidFill>
                  <a:prstClr val="black"/>
                </a:solidFill>
              </a:rPr>
              <a:t>Line of best fit </a:t>
            </a:r>
            <a:r>
              <a:rPr lang="en-GB" sz="2400" dirty="0">
                <a:solidFill>
                  <a:prstClr val="black"/>
                </a:solidFill>
              </a:rPr>
              <a:t>-</a:t>
            </a:r>
            <a:r>
              <a:rPr lang="en-GB" sz="2400" b="1" dirty="0">
                <a:solidFill>
                  <a:prstClr val="black"/>
                </a:solidFill>
              </a:rPr>
              <a:t> </a:t>
            </a:r>
            <a:r>
              <a:rPr lang="en-GB" sz="2400" dirty="0">
                <a:solidFill>
                  <a:prstClr val="black"/>
                </a:solidFill>
              </a:rPr>
              <a:t>straight line with a ruler OR a curve, same number of points above and below line, do NOT join points</a:t>
            </a:r>
            <a:endParaRPr lang="en-GB" sz="3600" dirty="0">
              <a:solidFill>
                <a:prstClr val="black"/>
              </a:solidFill>
            </a:endParaRPr>
          </a:p>
        </p:txBody>
      </p:sp>
      <p:sp>
        <p:nvSpPr>
          <p:cNvPr id="11" name="TextBox 10"/>
          <p:cNvSpPr txBox="1"/>
          <p:nvPr/>
        </p:nvSpPr>
        <p:spPr>
          <a:xfrm>
            <a:off x="971601" y="4011919"/>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y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12" name="TextBox 11"/>
          <p:cNvSpPr txBox="1"/>
          <p:nvPr/>
        </p:nvSpPr>
        <p:spPr>
          <a:xfrm>
            <a:off x="971601" y="4645590"/>
            <a:ext cx="8172400"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y axis, taking up over ½ the graph paper</a:t>
            </a:r>
          </a:p>
        </p:txBody>
      </p:sp>
      <p:pic>
        <p:nvPicPr>
          <p:cNvPr id="13"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872885" flipH="1" flipV="1">
            <a:off x="7096794" y="374472"/>
            <a:ext cx="2148226" cy="194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0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07506" y="116632"/>
            <a:ext cx="7695968" cy="4920190"/>
            <a:chOff x="113" y="164"/>
            <a:chExt cx="5647" cy="3629"/>
          </a:xfrm>
        </p:grpSpPr>
        <p:pic>
          <p:nvPicPr>
            <p:cNvPr id="5" name="Picture 3" descr="graph-paper-v-7x9"/>
            <p:cNvPicPr>
              <a:picLocks noChangeAspect="1" noChangeArrowheads="1"/>
            </p:cNvPicPr>
            <p:nvPr/>
          </p:nvPicPr>
          <p:blipFill>
            <a:blip r:embed="rId2" cstate="print">
              <a:lum bright="20000" contrast="-34000"/>
              <a:extLst>
                <a:ext uri="{28A0092B-C50C-407E-A947-70E740481C1C}">
                  <a14:useLocalDpi xmlns:a14="http://schemas.microsoft.com/office/drawing/2010/main" val="0"/>
                </a:ext>
              </a:extLst>
            </a:blip>
            <a:srcRect/>
            <a:stretch>
              <a:fillRect/>
            </a:stretch>
          </p:blipFill>
          <p:spPr bwMode="auto">
            <a:xfrm>
              <a:off x="113" y="164"/>
              <a:ext cx="2831" cy="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graph-paper-v-7x9"/>
            <p:cNvPicPr>
              <a:picLocks noChangeAspect="1" noChangeArrowheads="1"/>
            </p:cNvPicPr>
            <p:nvPr/>
          </p:nvPicPr>
          <p:blipFill>
            <a:blip r:embed="rId2" cstate="print">
              <a:lum bright="20000" contrast="-34000"/>
              <a:extLst>
                <a:ext uri="{28A0092B-C50C-407E-A947-70E740481C1C}">
                  <a14:useLocalDpi xmlns:a14="http://schemas.microsoft.com/office/drawing/2010/main" val="0"/>
                </a:ext>
              </a:extLst>
            </a:blip>
            <a:srcRect/>
            <a:stretch>
              <a:fillRect/>
            </a:stretch>
          </p:blipFill>
          <p:spPr bwMode="auto">
            <a:xfrm>
              <a:off x="2929" y="164"/>
              <a:ext cx="2831" cy="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37974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7-10 at 2.26.46 PM.png"/>
          <p:cNvPicPr>
            <a:picLocks noChangeAspect="1"/>
          </p:cNvPicPr>
          <p:nvPr/>
        </p:nvPicPr>
        <p:blipFill>
          <a:blip r:embed="rId2" cstate="print">
            <a:extLst>
              <a:ext uri="{28A0092B-C50C-407E-A947-70E740481C1C}">
                <a14:useLocalDpi xmlns:a14="http://schemas.microsoft.com/office/drawing/2010/main" val="0"/>
              </a:ext>
            </a:extLst>
          </a:blip>
          <a:srcRect l="31207" t="27350" r="260" b="25470"/>
          <a:stretch>
            <a:fillRect/>
          </a:stretch>
        </p:blipFill>
        <p:spPr>
          <a:xfrm>
            <a:off x="1582616" y="1383322"/>
            <a:ext cx="2667000" cy="1408340"/>
          </a:xfrm>
          <a:prstGeom prst="rect">
            <a:avLst/>
          </a:prstGeom>
        </p:spPr>
      </p:pic>
      <p:pic>
        <p:nvPicPr>
          <p:cNvPr id="49156" name="Picture 4" descr="http://4.bp.blogspot.com/-fzqWo07SXiA/UF8v2zGw1FI/AAAAAAAAAD0/29ok1MNQQTA/s320/ClassDojo-Logo-Wordpress.jpg">
            <a:hlinkClick r:id="rId3"/>
          </p:cNvPr>
          <p:cNvPicPr>
            <a:picLocks noChangeAspect="1" noChangeArrowheads="1"/>
          </p:cNvPicPr>
          <p:nvPr/>
        </p:nvPicPr>
        <p:blipFill>
          <a:blip r:embed="rId4" cstate="print"/>
          <a:srcRect/>
          <a:stretch>
            <a:fillRect/>
          </a:stretch>
        </p:blipFill>
        <p:spPr bwMode="auto">
          <a:xfrm>
            <a:off x="1143004" y="166322"/>
            <a:ext cx="3585339" cy="1030785"/>
          </a:xfrm>
          <a:prstGeom prst="rect">
            <a:avLst/>
          </a:prstGeom>
          <a:noFill/>
        </p:spPr>
      </p:pic>
      <p:sp>
        <p:nvSpPr>
          <p:cNvPr id="7" name="AutoShape 20"/>
          <p:cNvSpPr>
            <a:spLocks noChangeArrowheads="1"/>
          </p:cNvSpPr>
          <p:nvPr/>
        </p:nvSpPr>
        <p:spPr bwMode="auto">
          <a:xfrm>
            <a:off x="4706831" y="121107"/>
            <a:ext cx="3200401" cy="1256356"/>
          </a:xfrm>
          <a:prstGeom prst="roundRect">
            <a:avLst>
              <a:gd name="adj" fmla="val 9610"/>
            </a:avLst>
          </a:prstGeom>
          <a:solidFill>
            <a:srgbClr val="CC0000"/>
          </a:solidFill>
          <a:ln w="25400">
            <a:noFill/>
            <a:round/>
            <a:headEnd/>
            <a:tailEnd/>
          </a:ln>
          <a:effectLst/>
        </p:spPr>
        <p:txBody>
          <a:bodyPr lIns="91432" tIns="45716" rIns="91432" bIns="45716"/>
          <a:lstStyle/>
          <a:p>
            <a:pPr>
              <a:defRPr/>
            </a:pPr>
            <a:r>
              <a:rPr lang="en-GB" sz="1800" kern="0" dirty="0">
                <a:solidFill>
                  <a:srgbClr val="FFFFFF"/>
                </a:solidFill>
                <a:latin typeface="Calibri" pitchFamily="34" charset="0"/>
                <a:sym typeface="Webdings"/>
              </a:rPr>
              <a:t>We will be using Class Dojo to track good work &amp; behaviour and (if necessary) track poor effort and behaviour. 	</a:t>
            </a: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pic>
        <p:nvPicPr>
          <p:cNvPr id="8" name="Picture 31" descr="https://encrypted-tbn0.gstatic.com/images?q=tbn:ANd9GcRZW-ACb79V_8AThgy2Kf1QAsq2YYOiEQmjX_oIwzNPGhuHBehbRA">
            <a:hlinkClick r:id="rId5"/>
          </p:cNvPr>
          <p:cNvPicPr>
            <a:picLocks noChangeAspect="1" noChangeArrowheads="1"/>
          </p:cNvPicPr>
          <p:nvPr/>
        </p:nvPicPr>
        <p:blipFill>
          <a:blip r:embed="rId6" cstate="print">
            <a:clrChange>
              <a:clrFrom>
                <a:srgbClr val="F8E4C1"/>
              </a:clrFrom>
              <a:clrTo>
                <a:srgbClr val="F8E4C1">
                  <a:alpha val="0"/>
                </a:srgbClr>
              </a:clrTo>
            </a:clrChange>
          </a:blip>
          <a:srcRect/>
          <a:stretch>
            <a:fillRect/>
          </a:stretch>
        </p:blipFill>
        <p:spPr bwMode="auto">
          <a:xfrm>
            <a:off x="1319048" y="2971810"/>
            <a:ext cx="1454875" cy="2057399"/>
          </a:xfrm>
          <a:prstGeom prst="rect">
            <a:avLst/>
          </a:prstGeom>
          <a:noFill/>
        </p:spPr>
      </p:pic>
      <p:sp>
        <p:nvSpPr>
          <p:cNvPr id="12" name="TextBox 11"/>
          <p:cNvSpPr txBox="1"/>
          <p:nvPr/>
        </p:nvSpPr>
        <p:spPr>
          <a:xfrm>
            <a:off x="4296516" y="1559169"/>
            <a:ext cx="3516923" cy="2862322"/>
          </a:xfrm>
          <a:prstGeom prst="rect">
            <a:avLst/>
          </a:prstGeom>
          <a:noFill/>
        </p:spPr>
        <p:txBody>
          <a:bodyPr wrap="square" lIns="91432" tIns="45716" rIns="91432" bIns="45716" rtlCol="0">
            <a:spAutoFit/>
          </a:bodyPr>
          <a:lstStyle/>
          <a:p>
            <a:r>
              <a:rPr lang="en-GB" sz="1800" dirty="0">
                <a:latin typeface="Trebuchet MS" pitchFamily="34" charset="0"/>
              </a:rPr>
              <a:t>If I or someone else is talking or you have been told to work in silence, you must:</a:t>
            </a:r>
          </a:p>
          <a:p>
            <a:endParaRPr lang="en-GB" sz="1800" dirty="0">
              <a:latin typeface="Trebuchet MS" pitchFamily="34" charset="0"/>
            </a:endParaRPr>
          </a:p>
          <a:p>
            <a:pPr marL="134529" indent="-134529">
              <a:buFont typeface="Arial" pitchFamily="34" charset="0"/>
              <a:buChar char="•"/>
            </a:pPr>
            <a:r>
              <a:rPr lang="en-GB" sz="1800" dirty="0">
                <a:latin typeface="Trebuchet MS" pitchFamily="34" charset="0"/>
              </a:rPr>
              <a:t>Listen or work without speaking about anything – even the work.</a:t>
            </a:r>
          </a:p>
          <a:p>
            <a:pPr marL="134529" indent="-134529">
              <a:buFont typeface="Arial" pitchFamily="34" charset="0"/>
              <a:buChar char="•"/>
            </a:pPr>
            <a:r>
              <a:rPr lang="en-GB" sz="1800" dirty="0">
                <a:latin typeface="Trebuchet MS" pitchFamily="34" charset="0"/>
              </a:rPr>
              <a:t>Put up your hand if you want to say something and wait until asked to speak.</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descr="Show-Me® SUPERTOUGH Gridded Drywipe Boards"/>
          <p:cNvPicPr>
            <a:picLocks noChangeAspect="1" noChangeArrowheads="1"/>
          </p:cNvPicPr>
          <p:nvPr/>
        </p:nvPicPr>
        <p:blipFill>
          <a:blip r:embed="rId2" cstate="print"/>
          <a:srcRect t="11323"/>
          <a:stretch>
            <a:fillRect/>
          </a:stretch>
        </p:blipFill>
        <p:spPr bwMode="auto">
          <a:xfrm>
            <a:off x="403528" y="2308312"/>
            <a:ext cx="1887416" cy="2332685"/>
          </a:xfrm>
          <a:prstGeom prst="rect">
            <a:avLst/>
          </a:prstGeom>
          <a:noFill/>
        </p:spPr>
      </p:pic>
      <p:sp>
        <p:nvSpPr>
          <p:cNvPr id="4" name="AutoShape 20"/>
          <p:cNvSpPr>
            <a:spLocks noChangeArrowheads="1"/>
          </p:cNvSpPr>
          <p:nvPr/>
        </p:nvSpPr>
        <p:spPr bwMode="auto">
          <a:xfrm>
            <a:off x="166978" y="94728"/>
            <a:ext cx="4270208" cy="1920928"/>
          </a:xfrm>
          <a:prstGeom prst="roundRect">
            <a:avLst>
              <a:gd name="adj" fmla="val 6039"/>
            </a:avLst>
          </a:prstGeom>
          <a:solidFill>
            <a:srgbClr val="0066FF"/>
          </a:solidFill>
          <a:ln w="25400">
            <a:noFill/>
            <a:round/>
            <a:headEnd/>
            <a:tailEnd/>
          </a:ln>
          <a:effectLst/>
        </p:spPr>
        <p:txBody>
          <a:bodyPr lIns="91432" tIns="45716" rIns="91432" bIns="45716"/>
          <a:lstStyle/>
          <a:p>
            <a:pPr marL="134529" indent="-134529">
              <a:buFont typeface="Arial" pitchFamily="34" charset="0"/>
              <a:buChar char="•"/>
              <a:defRPr/>
            </a:pPr>
            <a:r>
              <a:rPr lang="en-GB" sz="1800" kern="0" dirty="0">
                <a:solidFill>
                  <a:srgbClr val="FFFFFF"/>
                </a:solidFill>
                <a:latin typeface="Calibri" pitchFamily="34" charset="0"/>
                <a:sym typeface="Wingdings"/>
              </a:rPr>
              <a:t>Whiteboards are to be used for the tasks set, </a:t>
            </a:r>
            <a:r>
              <a:rPr lang="en-GB" sz="1800" b="1" kern="0" dirty="0">
                <a:solidFill>
                  <a:srgbClr val="FFFFFF"/>
                </a:solidFill>
                <a:latin typeface="Calibri" pitchFamily="34" charset="0"/>
                <a:sym typeface="Wingdings"/>
              </a:rPr>
              <a:t>not random scribbling</a:t>
            </a:r>
            <a:r>
              <a:rPr lang="en-GB" sz="1800" kern="0" dirty="0">
                <a:solidFill>
                  <a:srgbClr val="FFFFFF"/>
                </a:solidFill>
                <a:latin typeface="Calibri" pitchFamily="34" charset="0"/>
                <a:sym typeface="Wingdings"/>
              </a:rPr>
              <a:t>.</a:t>
            </a:r>
          </a:p>
          <a:p>
            <a:pPr marL="134529" indent="-134529">
              <a:buFont typeface="Arial" pitchFamily="34" charset="0"/>
              <a:buChar char="•"/>
              <a:defRPr/>
            </a:pPr>
            <a:r>
              <a:rPr lang="en-GB" sz="1800" kern="0" dirty="0">
                <a:solidFill>
                  <a:srgbClr val="FFFFFF"/>
                </a:solidFill>
                <a:latin typeface="Calibri" pitchFamily="34" charset="0"/>
                <a:sym typeface="Wingdings"/>
              </a:rPr>
              <a:t>They are to be returned at the end of the class </a:t>
            </a:r>
            <a:r>
              <a:rPr lang="en-GB" sz="1800" b="1" kern="0" dirty="0">
                <a:solidFill>
                  <a:srgbClr val="FFFFFF"/>
                </a:solidFill>
                <a:latin typeface="Calibri" pitchFamily="34" charset="0"/>
                <a:sym typeface="Wingdings"/>
              </a:rPr>
              <a:t>wiped clean </a:t>
            </a:r>
            <a:r>
              <a:rPr lang="en-GB" sz="1800" kern="0" dirty="0">
                <a:solidFill>
                  <a:srgbClr val="FFFFFF"/>
                </a:solidFill>
                <a:latin typeface="Calibri" pitchFamily="34" charset="0"/>
                <a:sym typeface="Wingdings"/>
              </a:rPr>
              <a:t>and </a:t>
            </a:r>
            <a:r>
              <a:rPr lang="en-GB" sz="1800" b="1" kern="0" dirty="0">
                <a:solidFill>
                  <a:srgbClr val="FFFFFF"/>
                </a:solidFill>
                <a:latin typeface="Calibri" pitchFamily="34" charset="0"/>
                <a:sym typeface="Wingdings"/>
              </a:rPr>
              <a:t>with their pen and rubber </a:t>
            </a:r>
            <a:r>
              <a:rPr lang="en-GB" sz="1800" kern="0" dirty="0">
                <a:solidFill>
                  <a:srgbClr val="FFFFFF"/>
                </a:solidFill>
                <a:latin typeface="Calibri" pitchFamily="34" charset="0"/>
                <a:sym typeface="Wingdings"/>
              </a:rPr>
              <a:t>placed neatly in the centre of your desk. 	</a:t>
            </a:r>
            <a:endParaRPr lang="en-GB" sz="1800" kern="0" dirty="0">
              <a:solidFill>
                <a:srgbClr val="FFFFFF"/>
              </a:solidFill>
              <a:latin typeface="Calibri" pitchFamily="34" charset="0"/>
            </a:endParaRPr>
          </a:p>
        </p:txBody>
      </p:sp>
      <p:sp>
        <p:nvSpPr>
          <p:cNvPr id="5" name="AutoShape 20"/>
          <p:cNvSpPr>
            <a:spLocks noChangeArrowheads="1"/>
          </p:cNvSpPr>
          <p:nvPr/>
        </p:nvSpPr>
        <p:spPr bwMode="auto">
          <a:xfrm>
            <a:off x="4700954" y="121105"/>
            <a:ext cx="4256190" cy="1906478"/>
          </a:xfrm>
          <a:prstGeom prst="roundRect">
            <a:avLst>
              <a:gd name="adj" fmla="val 7689"/>
            </a:avLst>
          </a:prstGeom>
          <a:solidFill>
            <a:srgbClr val="009242"/>
          </a:solidFill>
          <a:ln w="25400">
            <a:noFill/>
            <a:round/>
            <a:headEnd/>
            <a:tailEnd/>
          </a:ln>
          <a:effectLst/>
        </p:spPr>
        <p:txBody>
          <a:bodyPr lIns="91432" tIns="45716" rIns="91432" bIns="45716"/>
          <a:lstStyle/>
          <a:p>
            <a:pPr marL="134529" indent="-134529">
              <a:buFont typeface="Arial" pitchFamily="34" charset="0"/>
              <a:buChar char="•"/>
              <a:defRPr/>
            </a:pPr>
            <a:r>
              <a:rPr lang="en-GB" sz="1800" kern="0" dirty="0">
                <a:solidFill>
                  <a:srgbClr val="FFFFFF"/>
                </a:solidFill>
                <a:latin typeface="Calibri" pitchFamily="34" charset="0"/>
                <a:sym typeface="Webdings"/>
              </a:rPr>
              <a:t>We will be doing lots of </a:t>
            </a:r>
            <a:r>
              <a:rPr lang="en-GB" sz="1800" b="1" kern="0" dirty="0">
                <a:solidFill>
                  <a:srgbClr val="FFFFFF"/>
                </a:solidFill>
                <a:latin typeface="Calibri" pitchFamily="34" charset="0"/>
                <a:sym typeface="Webdings"/>
              </a:rPr>
              <a:t>peer</a:t>
            </a:r>
            <a:r>
              <a:rPr lang="en-GB" sz="1800" kern="0" dirty="0">
                <a:solidFill>
                  <a:srgbClr val="FFFFFF"/>
                </a:solidFill>
                <a:latin typeface="Calibri" pitchFamily="34" charset="0"/>
                <a:sym typeface="Webdings"/>
              </a:rPr>
              <a:t> and </a:t>
            </a:r>
            <a:r>
              <a:rPr lang="en-GB" sz="1800" b="1" kern="0" dirty="0">
                <a:solidFill>
                  <a:srgbClr val="FFFFFF"/>
                </a:solidFill>
                <a:latin typeface="Calibri" pitchFamily="34" charset="0"/>
                <a:sym typeface="Webdings"/>
              </a:rPr>
              <a:t>self-assessment</a:t>
            </a:r>
            <a:r>
              <a:rPr lang="en-GB" sz="1800" kern="0" dirty="0">
                <a:solidFill>
                  <a:srgbClr val="FFFFFF"/>
                </a:solidFill>
                <a:latin typeface="Calibri" pitchFamily="34" charset="0"/>
                <a:sym typeface="Webdings"/>
              </a:rPr>
              <a:t>.</a:t>
            </a:r>
          </a:p>
          <a:p>
            <a:pPr marL="134529" indent="-134529">
              <a:buFont typeface="Arial" pitchFamily="34" charset="0"/>
              <a:buChar char="•"/>
              <a:defRPr/>
            </a:pPr>
            <a:r>
              <a:rPr lang="en-GB" sz="1800" kern="0" dirty="0">
                <a:solidFill>
                  <a:srgbClr val="FFFFFF"/>
                </a:solidFill>
                <a:latin typeface="Calibri" pitchFamily="34" charset="0"/>
                <a:sym typeface="Webdings"/>
              </a:rPr>
              <a:t>This </a:t>
            </a:r>
            <a:r>
              <a:rPr lang="en-GB" sz="1800" b="1" kern="0" dirty="0">
                <a:solidFill>
                  <a:srgbClr val="FFFFFF"/>
                </a:solidFill>
                <a:latin typeface="Calibri" pitchFamily="34" charset="0"/>
                <a:sym typeface="Webdings"/>
              </a:rPr>
              <a:t>should</a:t>
            </a:r>
            <a:r>
              <a:rPr lang="en-GB" sz="1800" kern="0" dirty="0">
                <a:solidFill>
                  <a:srgbClr val="FFFFFF"/>
                </a:solidFill>
                <a:latin typeface="Calibri" pitchFamily="34" charset="0"/>
                <a:sym typeface="Webdings"/>
              </a:rPr>
              <a:t> be done in </a:t>
            </a:r>
            <a:r>
              <a:rPr lang="en-GB" sz="1800" b="1" kern="0" dirty="0">
                <a:solidFill>
                  <a:srgbClr val="FFFFFF"/>
                </a:solidFill>
                <a:latin typeface="Calibri" pitchFamily="34" charset="0"/>
                <a:sym typeface="Webdings"/>
              </a:rPr>
              <a:t>green pen or at least a different colour</a:t>
            </a:r>
            <a:r>
              <a:rPr lang="en-GB" sz="1800" kern="0" dirty="0">
                <a:solidFill>
                  <a:srgbClr val="FFFFFF"/>
                </a:solidFill>
                <a:latin typeface="Calibri" pitchFamily="34" charset="0"/>
                <a:sym typeface="Webdings"/>
              </a:rPr>
              <a:t>.</a:t>
            </a:r>
          </a:p>
          <a:p>
            <a:pPr marL="134529" indent="-134529">
              <a:buFont typeface="Arial" pitchFamily="34" charset="0"/>
              <a:buChar char="•"/>
              <a:defRPr/>
            </a:pPr>
            <a:r>
              <a:rPr lang="en-GB" sz="1800" kern="0" dirty="0">
                <a:solidFill>
                  <a:srgbClr val="FFFFFF"/>
                </a:solidFill>
                <a:latin typeface="Calibri" pitchFamily="34" charset="0"/>
                <a:sym typeface="Webdings"/>
              </a:rPr>
              <a:t>The more green pen in your book </a:t>
            </a:r>
            <a:r>
              <a:rPr lang="en-GB" sz="1800" b="1" kern="0" dirty="0">
                <a:solidFill>
                  <a:srgbClr val="FFFFFF"/>
                </a:solidFill>
                <a:latin typeface="Calibri" pitchFamily="34" charset="0"/>
                <a:sym typeface="Webdings"/>
              </a:rPr>
              <a:t>the better</a:t>
            </a:r>
            <a:r>
              <a:rPr lang="en-GB" sz="1800" kern="0" dirty="0">
                <a:solidFill>
                  <a:srgbClr val="FFFFFF"/>
                </a:solidFill>
                <a:latin typeface="Calibri" pitchFamily="34" charset="0"/>
                <a:sym typeface="Webdings"/>
              </a:rPr>
              <a:t>!	</a:t>
            </a: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sp>
        <p:nvSpPr>
          <p:cNvPr id="6" name="AutoShape 18"/>
          <p:cNvSpPr>
            <a:spLocks noChangeArrowheads="1"/>
          </p:cNvSpPr>
          <p:nvPr/>
        </p:nvSpPr>
        <p:spPr bwMode="auto">
          <a:xfrm>
            <a:off x="2611908" y="2404565"/>
            <a:ext cx="2368061" cy="1523999"/>
          </a:xfrm>
          <a:prstGeom prst="cloudCallout">
            <a:avLst>
              <a:gd name="adj1" fmla="val -39485"/>
              <a:gd name="adj2" fmla="val 102917"/>
            </a:avLst>
          </a:prstGeom>
          <a:solidFill>
            <a:srgbClr val="DDDDFF"/>
          </a:solidFill>
          <a:ln w="9525">
            <a:noFill/>
            <a:round/>
            <a:headEnd/>
            <a:tailEnd/>
          </a:ln>
          <a:effectLst/>
        </p:spPr>
        <p:txBody>
          <a:bodyPr lIns="91432" tIns="45716" rIns="91432" bIns="45716" anchor="ctr" anchorCtr="1"/>
          <a:lstStyle/>
          <a:p>
            <a:pPr algn="ctr">
              <a:defRPr/>
            </a:pPr>
            <a:r>
              <a:rPr lang="en-GB" sz="1800" kern="0" dirty="0">
                <a:solidFill>
                  <a:srgbClr val="002060"/>
                </a:solidFill>
                <a:latin typeface="Trebuchet MS" pitchFamily="34" charset="0"/>
              </a:rPr>
              <a:t>How will these help your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4275" name="Group 3"/>
          <p:cNvGraphicFramePr>
            <a:graphicFrameLocks noGrp="1"/>
          </p:cNvGraphicFramePr>
          <p:nvPr>
            <p:extLst>
              <p:ext uri="{D42A27DB-BD31-4B8C-83A1-F6EECF244321}">
                <p14:modId xmlns:p14="http://schemas.microsoft.com/office/powerpoint/2010/main" val="3937835186"/>
              </p:ext>
            </p:extLst>
          </p:nvPr>
        </p:nvGraphicFramePr>
        <p:xfrm>
          <a:off x="161020" y="1868875"/>
          <a:ext cx="8790167" cy="2801952"/>
        </p:xfrm>
        <a:graphic>
          <a:graphicData uri="http://schemas.openxmlformats.org/drawingml/2006/table">
            <a:tbl>
              <a:tblPr/>
              <a:tblGrid>
                <a:gridCol w="2595846">
                  <a:extLst>
                    <a:ext uri="{9D8B030D-6E8A-4147-A177-3AD203B41FA5}">
                      <a16:colId xmlns:a16="http://schemas.microsoft.com/office/drawing/2014/main" val="20000"/>
                    </a:ext>
                  </a:extLst>
                </a:gridCol>
                <a:gridCol w="6194321">
                  <a:extLst>
                    <a:ext uri="{9D8B030D-6E8A-4147-A177-3AD203B41FA5}">
                      <a16:colId xmlns:a16="http://schemas.microsoft.com/office/drawing/2014/main" val="20001"/>
                    </a:ext>
                  </a:extLst>
                </a:gridCol>
              </a:tblGrid>
              <a:tr h="43204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Research Group</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 Topic</a:t>
                      </a: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939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A</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18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1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a:ln>
                            <a:noFill/>
                          </a:ln>
                          <a:solidFill>
                            <a:schemeClr val="tx1"/>
                          </a:solidFill>
                          <a:effectLst/>
                          <a:latin typeface="+mn-lt"/>
                        </a:rPr>
                        <a:t>B</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18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1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a:ln>
                            <a:noFill/>
                          </a:ln>
                          <a:solidFill>
                            <a:schemeClr val="tx1"/>
                          </a:solidFill>
                          <a:effectLst/>
                          <a:latin typeface="+mn-lt"/>
                        </a:rPr>
                        <a:t>C</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18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39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D</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endParaRPr lang="en-GB" sz="14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167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E</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l"/>
                      <a:endParaRPr lang="en-GB" sz="14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AutoShape 20"/>
          <p:cNvSpPr>
            <a:spLocks noChangeArrowheads="1"/>
          </p:cNvSpPr>
          <p:nvPr/>
        </p:nvSpPr>
        <p:spPr bwMode="auto">
          <a:xfrm>
            <a:off x="121920" y="91909"/>
            <a:ext cx="6670482" cy="1619771"/>
          </a:xfrm>
          <a:prstGeom prst="roundRect">
            <a:avLst>
              <a:gd name="adj" fmla="val 6828"/>
            </a:avLst>
          </a:prstGeom>
          <a:solidFill>
            <a:srgbClr val="CC0000"/>
          </a:solidFill>
          <a:ln w="25400">
            <a:noFill/>
            <a:round/>
            <a:headEnd/>
            <a:tailEnd/>
          </a:ln>
          <a:effectLst/>
        </p:spPr>
        <p:txBody>
          <a:bodyPr lIns="91432" tIns="45716" rIns="91432" bIns="45716"/>
          <a:lstStyle/>
          <a:p>
            <a:pPr marL="269057" indent="-269057"/>
            <a:r>
              <a:rPr lang="en-GB" sz="1800" kern="0" dirty="0">
                <a:solidFill>
                  <a:srgbClr val="FFFFFF"/>
                </a:solidFill>
                <a:latin typeface="+mj-lt"/>
                <a:sym typeface="Webdings"/>
              </a:rPr>
              <a:t></a:t>
            </a:r>
            <a:r>
              <a:rPr lang="en-GB" sz="1800" kern="0" dirty="0">
                <a:solidFill>
                  <a:srgbClr val="FFFFFF"/>
                </a:solidFill>
                <a:latin typeface="Calibri" pitchFamily="34" charset="0"/>
                <a:sym typeface="Wingdings"/>
              </a:rPr>
              <a:t>	JIGSAW LEARNING: </a:t>
            </a:r>
            <a:r>
              <a:rPr lang="en-GB" sz="1800" dirty="0">
                <a:solidFill>
                  <a:schemeClr val="bg1"/>
                </a:solidFill>
                <a:latin typeface="Trebuchet MS" pitchFamily="34" charset="0"/>
              </a:rPr>
              <a:t>You will be working in </a:t>
            </a:r>
            <a:r>
              <a:rPr lang="en-GB" sz="1800" b="1" dirty="0">
                <a:solidFill>
                  <a:srgbClr val="FFFF00"/>
                </a:solidFill>
                <a:latin typeface="Trebuchet MS" pitchFamily="34" charset="0"/>
              </a:rPr>
              <a:t>Home Groups</a:t>
            </a:r>
            <a:r>
              <a:rPr lang="en-GB" sz="1800" dirty="0">
                <a:solidFill>
                  <a:schemeClr val="bg1"/>
                </a:solidFill>
                <a:latin typeface="Trebuchet MS" pitchFamily="34" charset="0"/>
              </a:rPr>
              <a:t> and </a:t>
            </a:r>
            <a:r>
              <a:rPr lang="en-GB" sz="1800" b="1" dirty="0">
                <a:solidFill>
                  <a:srgbClr val="FFFF00"/>
                </a:solidFill>
                <a:latin typeface="Trebuchet MS" pitchFamily="34" charset="0"/>
              </a:rPr>
              <a:t>Research Groups</a:t>
            </a:r>
            <a:r>
              <a:rPr lang="en-GB" sz="1800" dirty="0">
                <a:solidFill>
                  <a:schemeClr val="bg1"/>
                </a:solidFill>
                <a:latin typeface="Trebuchet MS" pitchFamily="34" charset="0"/>
              </a:rPr>
              <a:t>.</a:t>
            </a:r>
          </a:p>
          <a:p>
            <a:pPr marL="269057" indent="-269057"/>
            <a:r>
              <a:rPr lang="en-GB" sz="1800" dirty="0">
                <a:solidFill>
                  <a:schemeClr val="bg1"/>
                </a:solidFill>
                <a:latin typeface="Trebuchet MS" pitchFamily="34" charset="0"/>
              </a:rPr>
              <a:t>	Each member of the Home Group will </a:t>
            </a:r>
            <a:r>
              <a:rPr lang="en-GB" sz="1800" b="1" dirty="0">
                <a:solidFill>
                  <a:srgbClr val="FFFF00"/>
                </a:solidFill>
                <a:latin typeface="Trebuchet MS" pitchFamily="34" charset="0"/>
              </a:rPr>
              <a:t>RESEARCH</a:t>
            </a:r>
            <a:r>
              <a:rPr lang="en-GB" sz="1800" dirty="0">
                <a:solidFill>
                  <a:schemeClr val="bg1"/>
                </a:solidFill>
                <a:latin typeface="Trebuchet MS" pitchFamily="34" charset="0"/>
              </a:rPr>
              <a:t> a different topic.  You will then </a:t>
            </a:r>
            <a:r>
              <a:rPr lang="en-GB" sz="1800" b="1" dirty="0">
                <a:solidFill>
                  <a:srgbClr val="FFFF00"/>
                </a:solidFill>
                <a:latin typeface="Trebuchet MS" pitchFamily="34" charset="0"/>
              </a:rPr>
              <a:t>TEACH</a:t>
            </a:r>
            <a:r>
              <a:rPr lang="en-GB" sz="1800" dirty="0">
                <a:solidFill>
                  <a:schemeClr val="bg1"/>
                </a:solidFill>
                <a:latin typeface="Trebuchet MS" pitchFamily="34" charset="0"/>
              </a:rPr>
              <a:t> each other in your Home Group what you have found out.</a:t>
            </a:r>
          </a:p>
          <a:p>
            <a:pPr marL="269057" indent="-269057">
              <a:defRPr/>
            </a:pPr>
            <a:endParaRPr lang="en-GB" sz="1800" kern="0" dirty="0">
              <a:solidFill>
                <a:srgbClr val="FFFFFF"/>
              </a:solidFill>
              <a:latin typeface="Calibri" pitchFamily="34" charset="0"/>
            </a:endParaRPr>
          </a:p>
        </p:txBody>
      </p:sp>
      <p:pic>
        <p:nvPicPr>
          <p:cNvPr id="7" name="Picture 23" descr="Show-Me® SUPERTOUGH Gridded Drywipe Boards"/>
          <p:cNvPicPr>
            <a:picLocks noChangeAspect="1" noChangeArrowheads="1"/>
          </p:cNvPicPr>
          <p:nvPr/>
        </p:nvPicPr>
        <p:blipFill>
          <a:blip r:embed="rId2" cstate="print"/>
          <a:srcRect t="11323"/>
          <a:stretch>
            <a:fillRect/>
          </a:stretch>
        </p:blipFill>
        <p:spPr bwMode="auto">
          <a:xfrm>
            <a:off x="7551519" y="87312"/>
            <a:ext cx="1399662" cy="1729864"/>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03010008"/>
              </p:ext>
            </p:extLst>
          </p:nvPr>
        </p:nvGraphicFramePr>
        <p:xfrm>
          <a:off x="220649" y="142509"/>
          <a:ext cx="8760348" cy="4111536"/>
        </p:xfrm>
        <a:graphic>
          <a:graphicData uri="http://schemas.openxmlformats.org/drawingml/2006/table">
            <a:tbl>
              <a:tblPr firstRow="1" bandRow="1">
                <a:tableStyleId>{5940675A-B579-460E-94D1-54222C63F5DA}</a:tableStyleId>
              </a:tblPr>
              <a:tblGrid>
                <a:gridCol w="1460058">
                  <a:extLst>
                    <a:ext uri="{9D8B030D-6E8A-4147-A177-3AD203B41FA5}">
                      <a16:colId xmlns:a16="http://schemas.microsoft.com/office/drawing/2014/main" val="20000"/>
                    </a:ext>
                  </a:extLst>
                </a:gridCol>
                <a:gridCol w="1460058">
                  <a:extLst>
                    <a:ext uri="{9D8B030D-6E8A-4147-A177-3AD203B41FA5}">
                      <a16:colId xmlns:a16="http://schemas.microsoft.com/office/drawing/2014/main" val="20001"/>
                    </a:ext>
                  </a:extLst>
                </a:gridCol>
                <a:gridCol w="1460058">
                  <a:extLst>
                    <a:ext uri="{9D8B030D-6E8A-4147-A177-3AD203B41FA5}">
                      <a16:colId xmlns:a16="http://schemas.microsoft.com/office/drawing/2014/main" val="20002"/>
                    </a:ext>
                  </a:extLst>
                </a:gridCol>
                <a:gridCol w="1460188">
                  <a:extLst>
                    <a:ext uri="{9D8B030D-6E8A-4147-A177-3AD203B41FA5}">
                      <a16:colId xmlns:a16="http://schemas.microsoft.com/office/drawing/2014/main" val="20003"/>
                    </a:ext>
                  </a:extLst>
                </a:gridCol>
                <a:gridCol w="1459928">
                  <a:extLst>
                    <a:ext uri="{9D8B030D-6E8A-4147-A177-3AD203B41FA5}">
                      <a16:colId xmlns:a16="http://schemas.microsoft.com/office/drawing/2014/main" val="20004"/>
                    </a:ext>
                  </a:extLst>
                </a:gridCol>
                <a:gridCol w="1460058">
                  <a:extLst>
                    <a:ext uri="{9D8B030D-6E8A-4147-A177-3AD203B41FA5}">
                      <a16:colId xmlns:a16="http://schemas.microsoft.com/office/drawing/2014/main" val="20005"/>
                    </a:ext>
                  </a:extLst>
                </a:gridCol>
              </a:tblGrid>
              <a:tr h="589481">
                <a:tc>
                  <a:txBody>
                    <a:bodyPr/>
                    <a:lstStyle/>
                    <a:p>
                      <a:pPr algn="ctr"/>
                      <a:endParaRPr lang="en-GB" sz="1500" b="1" dirty="0">
                        <a:latin typeface="+mn-lt"/>
                      </a:endParaRPr>
                    </a:p>
                  </a:txBody>
                  <a:tcPr marL="68585" marR="68585" marT="34292" marB="34292" anchor="ctr">
                    <a:solidFill>
                      <a:schemeClr val="bg1"/>
                    </a:solidFill>
                  </a:tcPr>
                </a:tc>
                <a:tc>
                  <a:txBody>
                    <a:bodyPr/>
                    <a:lstStyle/>
                    <a:p>
                      <a:pPr algn="ctr"/>
                      <a:r>
                        <a:rPr lang="en-GB" sz="1500" b="1" dirty="0">
                          <a:latin typeface="+mn-lt"/>
                        </a:rPr>
                        <a:t>Research Group A</a:t>
                      </a:r>
                    </a:p>
                  </a:txBody>
                  <a:tcPr marL="68585" marR="68585" marT="34292" marB="34292" anchor="ctr">
                    <a:solidFill>
                      <a:schemeClr val="bg1"/>
                    </a:solidFill>
                  </a:tcPr>
                </a:tc>
                <a:tc>
                  <a:txBody>
                    <a:bodyPr/>
                    <a:lstStyle/>
                    <a:p>
                      <a:pPr algn="ctr"/>
                      <a:r>
                        <a:rPr lang="en-GB" sz="1500" b="1" dirty="0">
                          <a:latin typeface="+mn-lt"/>
                        </a:rPr>
                        <a:t>Research</a:t>
                      </a:r>
                      <a:r>
                        <a:rPr lang="en-GB" sz="1500" b="1" baseline="0" dirty="0">
                          <a:latin typeface="+mn-lt"/>
                        </a:rPr>
                        <a:t> </a:t>
                      </a:r>
                      <a:r>
                        <a:rPr lang="en-GB" sz="1500" b="1" dirty="0">
                          <a:latin typeface="+mn-lt"/>
                        </a:rPr>
                        <a:t>Group B</a:t>
                      </a:r>
                    </a:p>
                  </a:txBody>
                  <a:tcPr marL="68585" marR="68585" marT="34292" marB="34292" anchor="ctr">
                    <a:solidFill>
                      <a:schemeClr val="bg1"/>
                    </a:solidFill>
                  </a:tcPr>
                </a:tc>
                <a:tc>
                  <a:txBody>
                    <a:bodyPr/>
                    <a:lstStyle/>
                    <a:p>
                      <a:pPr algn="ctr"/>
                      <a:r>
                        <a:rPr lang="en-GB" sz="1500" b="1" dirty="0">
                          <a:latin typeface="+mn-lt"/>
                        </a:rPr>
                        <a:t>Research Group C</a:t>
                      </a:r>
                    </a:p>
                  </a:txBody>
                  <a:tcPr marL="68585" marR="68585" marT="34292" marB="34292" anchor="ctr">
                    <a:solidFill>
                      <a:schemeClr val="bg1"/>
                    </a:solidFill>
                  </a:tcPr>
                </a:tc>
                <a:tc>
                  <a:txBody>
                    <a:bodyPr/>
                    <a:lstStyle/>
                    <a:p>
                      <a:pPr algn="ctr"/>
                      <a:r>
                        <a:rPr lang="en-GB" sz="1500" b="1" dirty="0">
                          <a:latin typeface="+mn-lt"/>
                        </a:rPr>
                        <a:t>Research</a:t>
                      </a:r>
                      <a:r>
                        <a:rPr lang="en-GB" sz="1500" b="1" baseline="0" dirty="0">
                          <a:latin typeface="+mn-lt"/>
                        </a:rPr>
                        <a:t> Group D</a:t>
                      </a:r>
                      <a:endParaRPr lang="en-GB" sz="1500" b="1" dirty="0">
                        <a:latin typeface="+mn-lt"/>
                      </a:endParaRPr>
                    </a:p>
                  </a:txBody>
                  <a:tcPr marL="68585" marR="68585" marT="34292" marB="34292" anchor="ctr">
                    <a:solidFill>
                      <a:schemeClr val="bg1"/>
                    </a:solidFill>
                  </a:tcPr>
                </a:tc>
                <a:tc>
                  <a:txBody>
                    <a:bodyPr/>
                    <a:lstStyle/>
                    <a:p>
                      <a:pPr algn="ctr"/>
                      <a:r>
                        <a:rPr lang="en-GB" sz="1500" b="1" dirty="0">
                          <a:latin typeface="+mn-lt"/>
                        </a:rPr>
                        <a:t>Research</a:t>
                      </a:r>
                      <a:r>
                        <a:rPr lang="en-GB" sz="1500" b="1" baseline="0" dirty="0">
                          <a:latin typeface="+mn-lt"/>
                        </a:rPr>
                        <a:t> Group E</a:t>
                      </a:r>
                      <a:endParaRPr lang="en-GB" sz="1500" b="1" dirty="0">
                        <a:latin typeface="+mn-lt"/>
                      </a:endParaRPr>
                    </a:p>
                  </a:txBody>
                  <a:tcPr marL="68585" marR="68585" marT="34292" marB="34292" anchor="ctr">
                    <a:solidFill>
                      <a:schemeClr val="bg1"/>
                    </a:solidFill>
                  </a:tcPr>
                </a:tc>
                <a:extLst>
                  <a:ext uri="{0D108BD9-81ED-4DB2-BD59-A6C34878D82A}">
                    <a16:rowId xmlns:a16="http://schemas.microsoft.com/office/drawing/2014/main" val="10000"/>
                  </a:ext>
                </a:extLst>
              </a:tr>
              <a:tr h="704411">
                <a:tc>
                  <a:txBody>
                    <a:bodyPr/>
                    <a:lstStyle/>
                    <a:p>
                      <a:pPr algn="ctr"/>
                      <a:r>
                        <a:rPr lang="en-GB" sz="1500" b="1" dirty="0">
                          <a:latin typeface="+mn-lt"/>
                        </a:rPr>
                        <a:t>Home Group</a:t>
                      </a:r>
                      <a:r>
                        <a:rPr lang="en-GB" sz="1500" b="1" baseline="0" dirty="0">
                          <a:latin typeface="+mn-lt"/>
                        </a:rPr>
                        <a:t> 1</a:t>
                      </a: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extLst>
                  <a:ext uri="{0D108BD9-81ED-4DB2-BD59-A6C34878D82A}">
                    <a16:rowId xmlns:a16="http://schemas.microsoft.com/office/drawing/2014/main" val="10001"/>
                  </a:ext>
                </a:extLst>
              </a:tr>
              <a:tr h="704411">
                <a:tc>
                  <a:txBody>
                    <a:bodyPr/>
                    <a:lstStyle/>
                    <a:p>
                      <a:pPr algn="ctr"/>
                      <a:r>
                        <a:rPr lang="en-GB" sz="1500" b="1" dirty="0">
                          <a:latin typeface="+mn-lt"/>
                        </a:rPr>
                        <a:t>Home Group 2</a:t>
                      </a: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extLst>
                  <a:ext uri="{0D108BD9-81ED-4DB2-BD59-A6C34878D82A}">
                    <a16:rowId xmlns:a16="http://schemas.microsoft.com/office/drawing/2014/main" val="10002"/>
                  </a:ext>
                </a:extLst>
              </a:tr>
              <a:tr h="704411">
                <a:tc>
                  <a:txBody>
                    <a:bodyPr/>
                    <a:lstStyle/>
                    <a:p>
                      <a:pPr algn="ctr"/>
                      <a:r>
                        <a:rPr lang="en-GB" sz="1500" b="1" dirty="0">
                          <a:latin typeface="+mn-lt"/>
                        </a:rPr>
                        <a:t>Home Group 3</a:t>
                      </a: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extLst>
                  <a:ext uri="{0D108BD9-81ED-4DB2-BD59-A6C34878D82A}">
                    <a16:rowId xmlns:a16="http://schemas.microsoft.com/office/drawing/2014/main" val="10003"/>
                  </a:ext>
                </a:extLst>
              </a:tr>
              <a:tr h="704411">
                <a:tc>
                  <a:txBody>
                    <a:bodyPr/>
                    <a:lstStyle/>
                    <a:p>
                      <a:pPr algn="ctr"/>
                      <a:r>
                        <a:rPr lang="en-GB" sz="1500" b="1" dirty="0">
                          <a:latin typeface="+mn-lt"/>
                        </a:rPr>
                        <a:t>Home Group 4</a:t>
                      </a: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extLst>
                  <a:ext uri="{0D108BD9-81ED-4DB2-BD59-A6C34878D82A}">
                    <a16:rowId xmlns:a16="http://schemas.microsoft.com/office/drawing/2014/main" val="10004"/>
                  </a:ext>
                </a:extLst>
              </a:tr>
              <a:tr h="704411">
                <a:tc>
                  <a:txBody>
                    <a:bodyPr/>
                    <a:lstStyle/>
                    <a:p>
                      <a:pPr algn="ctr"/>
                      <a:r>
                        <a:rPr lang="en-GB" sz="1500" b="1" dirty="0">
                          <a:latin typeface="+mn-lt"/>
                        </a:rPr>
                        <a:t>Home Group</a:t>
                      </a:r>
                      <a:r>
                        <a:rPr lang="en-GB" sz="1500" b="1" baseline="0" dirty="0">
                          <a:latin typeface="+mn-lt"/>
                        </a:rPr>
                        <a:t> 5</a:t>
                      </a: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77314670"/>
              </p:ext>
            </p:extLst>
          </p:nvPr>
        </p:nvGraphicFramePr>
        <p:xfrm>
          <a:off x="250465" y="160718"/>
          <a:ext cx="8658972" cy="4111536"/>
        </p:xfrm>
        <a:graphic>
          <a:graphicData uri="http://schemas.openxmlformats.org/drawingml/2006/table">
            <a:tbl>
              <a:tblPr firstRow="1" bandRow="1">
                <a:tableStyleId>{5940675A-B579-460E-94D1-54222C63F5DA}</a:tableStyleId>
              </a:tblPr>
              <a:tblGrid>
                <a:gridCol w="1443162">
                  <a:extLst>
                    <a:ext uri="{9D8B030D-6E8A-4147-A177-3AD203B41FA5}">
                      <a16:colId xmlns:a16="http://schemas.microsoft.com/office/drawing/2014/main" val="20000"/>
                    </a:ext>
                  </a:extLst>
                </a:gridCol>
                <a:gridCol w="1443162">
                  <a:extLst>
                    <a:ext uri="{9D8B030D-6E8A-4147-A177-3AD203B41FA5}">
                      <a16:colId xmlns:a16="http://schemas.microsoft.com/office/drawing/2014/main" val="20001"/>
                    </a:ext>
                  </a:extLst>
                </a:gridCol>
                <a:gridCol w="1443162">
                  <a:extLst>
                    <a:ext uri="{9D8B030D-6E8A-4147-A177-3AD203B41FA5}">
                      <a16:colId xmlns:a16="http://schemas.microsoft.com/office/drawing/2014/main" val="20002"/>
                    </a:ext>
                  </a:extLst>
                </a:gridCol>
                <a:gridCol w="1443290">
                  <a:extLst>
                    <a:ext uri="{9D8B030D-6E8A-4147-A177-3AD203B41FA5}">
                      <a16:colId xmlns:a16="http://schemas.microsoft.com/office/drawing/2014/main" val="20003"/>
                    </a:ext>
                  </a:extLst>
                </a:gridCol>
                <a:gridCol w="1443034">
                  <a:extLst>
                    <a:ext uri="{9D8B030D-6E8A-4147-A177-3AD203B41FA5}">
                      <a16:colId xmlns:a16="http://schemas.microsoft.com/office/drawing/2014/main" val="20004"/>
                    </a:ext>
                  </a:extLst>
                </a:gridCol>
                <a:gridCol w="1443162">
                  <a:extLst>
                    <a:ext uri="{9D8B030D-6E8A-4147-A177-3AD203B41FA5}">
                      <a16:colId xmlns:a16="http://schemas.microsoft.com/office/drawing/2014/main" val="20005"/>
                    </a:ext>
                  </a:extLst>
                </a:gridCol>
              </a:tblGrid>
              <a:tr h="589481">
                <a:tc>
                  <a:txBody>
                    <a:bodyPr/>
                    <a:lstStyle/>
                    <a:p>
                      <a:pPr algn="ctr"/>
                      <a:endParaRPr lang="en-GB" sz="1500" b="1" dirty="0">
                        <a:latin typeface="+mn-lt"/>
                      </a:endParaRPr>
                    </a:p>
                  </a:txBody>
                  <a:tcPr marL="68585" marR="68585" marT="34292" marB="34292" anchor="ctr">
                    <a:solidFill>
                      <a:schemeClr val="bg1"/>
                    </a:solidFill>
                  </a:tcPr>
                </a:tc>
                <a:tc>
                  <a:txBody>
                    <a:bodyPr/>
                    <a:lstStyle/>
                    <a:p>
                      <a:pPr algn="ctr"/>
                      <a:r>
                        <a:rPr lang="en-GB" sz="1500" b="1" dirty="0">
                          <a:latin typeface="+mn-lt"/>
                        </a:rPr>
                        <a:t>Research Group A</a:t>
                      </a:r>
                    </a:p>
                  </a:txBody>
                  <a:tcPr marL="68585" marR="68585" marT="34292" marB="34292" anchor="ctr">
                    <a:solidFill>
                      <a:srgbClr val="99CCFF"/>
                    </a:solidFill>
                  </a:tcPr>
                </a:tc>
                <a:tc>
                  <a:txBody>
                    <a:bodyPr/>
                    <a:lstStyle/>
                    <a:p>
                      <a:pPr algn="ctr"/>
                      <a:r>
                        <a:rPr lang="en-GB" sz="1500" b="1" dirty="0">
                          <a:latin typeface="+mn-lt"/>
                        </a:rPr>
                        <a:t>Research</a:t>
                      </a:r>
                      <a:r>
                        <a:rPr lang="en-GB" sz="1500" b="1" baseline="0" dirty="0">
                          <a:latin typeface="+mn-lt"/>
                        </a:rPr>
                        <a:t> </a:t>
                      </a:r>
                      <a:r>
                        <a:rPr lang="en-GB" sz="1500" b="1" dirty="0">
                          <a:latin typeface="+mn-lt"/>
                        </a:rPr>
                        <a:t>Group B</a:t>
                      </a:r>
                    </a:p>
                  </a:txBody>
                  <a:tcPr marL="68585" marR="68585" marT="34292" marB="34292" anchor="ctr">
                    <a:solidFill>
                      <a:srgbClr val="FFFF99"/>
                    </a:solidFill>
                  </a:tcPr>
                </a:tc>
                <a:tc>
                  <a:txBody>
                    <a:bodyPr/>
                    <a:lstStyle/>
                    <a:p>
                      <a:pPr algn="ctr"/>
                      <a:r>
                        <a:rPr lang="en-GB" sz="1500" b="1" dirty="0">
                          <a:latin typeface="+mn-lt"/>
                        </a:rPr>
                        <a:t>Research Group C</a:t>
                      </a:r>
                    </a:p>
                  </a:txBody>
                  <a:tcPr marL="68585" marR="68585" marT="34292" marB="34292" anchor="ctr">
                    <a:solidFill>
                      <a:srgbClr val="FFCCCC"/>
                    </a:solidFill>
                  </a:tcPr>
                </a:tc>
                <a:tc>
                  <a:txBody>
                    <a:bodyPr/>
                    <a:lstStyle/>
                    <a:p>
                      <a:pPr algn="ctr"/>
                      <a:r>
                        <a:rPr lang="en-GB" sz="1500" b="1" dirty="0">
                          <a:latin typeface="+mn-lt"/>
                        </a:rPr>
                        <a:t>Research</a:t>
                      </a:r>
                      <a:r>
                        <a:rPr lang="en-GB" sz="1500" b="1" baseline="0" dirty="0">
                          <a:latin typeface="+mn-lt"/>
                        </a:rPr>
                        <a:t> Group D</a:t>
                      </a:r>
                      <a:endParaRPr lang="en-GB" sz="1500" b="1" dirty="0">
                        <a:latin typeface="+mn-lt"/>
                      </a:endParaRPr>
                    </a:p>
                  </a:txBody>
                  <a:tcPr marL="68585" marR="68585" marT="34292" marB="34292" anchor="ctr">
                    <a:solidFill>
                      <a:srgbClr val="99FFCC"/>
                    </a:solidFill>
                  </a:tcPr>
                </a:tc>
                <a:tc>
                  <a:txBody>
                    <a:bodyPr/>
                    <a:lstStyle/>
                    <a:p>
                      <a:pPr algn="ctr"/>
                      <a:r>
                        <a:rPr lang="en-GB" sz="1500" b="1" dirty="0">
                          <a:latin typeface="+mn-lt"/>
                        </a:rPr>
                        <a:t>Research</a:t>
                      </a:r>
                      <a:r>
                        <a:rPr lang="en-GB" sz="1500" b="1" baseline="0" dirty="0">
                          <a:latin typeface="+mn-lt"/>
                        </a:rPr>
                        <a:t> Group E</a:t>
                      </a: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0"/>
                  </a:ext>
                </a:extLst>
              </a:tr>
              <a:tr h="704411">
                <a:tc>
                  <a:txBody>
                    <a:bodyPr/>
                    <a:lstStyle/>
                    <a:p>
                      <a:pPr algn="ctr"/>
                      <a:r>
                        <a:rPr lang="en-GB" sz="1500" b="1" dirty="0">
                          <a:latin typeface="+mn-lt"/>
                        </a:rPr>
                        <a:t>Home Group</a:t>
                      </a:r>
                      <a:r>
                        <a:rPr lang="en-GB" sz="1500" b="1" baseline="0" dirty="0">
                          <a:latin typeface="+mn-lt"/>
                        </a:rPr>
                        <a:t> 1</a:t>
                      </a:r>
                      <a:endParaRPr lang="en-GB" sz="1500" b="1" dirty="0">
                        <a:latin typeface="+mn-lt"/>
                      </a:endParaRP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1"/>
                  </a:ext>
                </a:extLst>
              </a:tr>
              <a:tr h="704411">
                <a:tc>
                  <a:txBody>
                    <a:bodyPr/>
                    <a:lstStyle/>
                    <a:p>
                      <a:pPr algn="ctr"/>
                      <a:r>
                        <a:rPr lang="en-GB" sz="1500" b="1" dirty="0">
                          <a:latin typeface="+mn-lt"/>
                        </a:rPr>
                        <a:t>Home Group 2</a:t>
                      </a: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2"/>
                  </a:ext>
                </a:extLst>
              </a:tr>
              <a:tr h="704411">
                <a:tc>
                  <a:txBody>
                    <a:bodyPr/>
                    <a:lstStyle/>
                    <a:p>
                      <a:pPr algn="ctr"/>
                      <a:r>
                        <a:rPr lang="en-GB" sz="1500" b="1" dirty="0">
                          <a:latin typeface="+mn-lt"/>
                        </a:rPr>
                        <a:t>Home Group 3</a:t>
                      </a: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3"/>
                  </a:ext>
                </a:extLst>
              </a:tr>
              <a:tr h="704411">
                <a:tc>
                  <a:txBody>
                    <a:bodyPr/>
                    <a:lstStyle/>
                    <a:p>
                      <a:pPr algn="ctr"/>
                      <a:r>
                        <a:rPr lang="en-GB" sz="1500" b="1" dirty="0">
                          <a:latin typeface="+mn-lt"/>
                        </a:rPr>
                        <a:t>Home Group 4</a:t>
                      </a: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4"/>
                  </a:ext>
                </a:extLst>
              </a:tr>
              <a:tr h="704411">
                <a:tc>
                  <a:txBody>
                    <a:bodyPr/>
                    <a:lstStyle/>
                    <a:p>
                      <a:pPr algn="ctr"/>
                      <a:r>
                        <a:rPr lang="en-GB" sz="1500" b="1" dirty="0">
                          <a:latin typeface="+mn-lt"/>
                        </a:rPr>
                        <a:t>Home Group</a:t>
                      </a:r>
                      <a:r>
                        <a:rPr lang="en-GB" sz="1500" b="1" baseline="0" dirty="0">
                          <a:latin typeface="+mn-lt"/>
                        </a:rPr>
                        <a:t> 5</a:t>
                      </a:r>
                      <a:endParaRPr lang="en-GB" sz="1500" b="1" dirty="0">
                        <a:latin typeface="+mn-lt"/>
                      </a:endParaRP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allotment.org.uk/allotment_foods/bread-making/assets/kneeding-dou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598" y="0"/>
            <a:ext cx="398740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AutoShape 18"/>
          <p:cNvSpPr>
            <a:spLocks noChangeArrowheads="1"/>
          </p:cNvSpPr>
          <p:nvPr/>
        </p:nvSpPr>
        <p:spPr bwMode="auto">
          <a:xfrm>
            <a:off x="1818085" y="0"/>
            <a:ext cx="2106215" cy="1600200"/>
          </a:xfrm>
          <a:prstGeom prst="cloudCallout">
            <a:avLst>
              <a:gd name="adj1" fmla="val -74236"/>
              <a:gd name="adj2" fmla="val -42486"/>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None/>
            </a:pPr>
            <a:r>
              <a:rPr lang="en-GB" altLang="en-US" sz="1800">
                <a:solidFill>
                  <a:srgbClr val="000000"/>
                </a:solidFill>
              </a:rPr>
              <a:t>Who has made bread before?</a:t>
            </a:r>
          </a:p>
        </p:txBody>
      </p:sp>
      <p:sp>
        <p:nvSpPr>
          <p:cNvPr id="32772" name="AutoShape 18"/>
          <p:cNvSpPr>
            <a:spLocks noChangeArrowheads="1"/>
          </p:cNvSpPr>
          <p:nvPr/>
        </p:nvSpPr>
        <p:spPr bwMode="auto">
          <a:xfrm>
            <a:off x="1871663" y="1653779"/>
            <a:ext cx="2106216" cy="1600200"/>
          </a:xfrm>
          <a:prstGeom prst="cloudCallout">
            <a:avLst>
              <a:gd name="adj1" fmla="val -77921"/>
              <a:gd name="adj2" fmla="val 32722"/>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None/>
            </a:pPr>
            <a:r>
              <a:rPr lang="en-GB" altLang="en-US" sz="1800">
                <a:solidFill>
                  <a:srgbClr val="000000"/>
                </a:solidFill>
              </a:rPr>
              <a:t>What do you have to do during making it?</a:t>
            </a:r>
          </a:p>
        </p:txBody>
      </p:sp>
      <p:sp>
        <p:nvSpPr>
          <p:cNvPr id="7" name="AutoShape 18"/>
          <p:cNvSpPr>
            <a:spLocks noChangeArrowheads="1"/>
          </p:cNvSpPr>
          <p:nvPr/>
        </p:nvSpPr>
        <p:spPr bwMode="auto">
          <a:xfrm>
            <a:off x="5598319" y="3436144"/>
            <a:ext cx="2106216" cy="1600200"/>
          </a:xfrm>
          <a:prstGeom prst="cloudCallout">
            <a:avLst>
              <a:gd name="adj1" fmla="val 60926"/>
              <a:gd name="adj2" fmla="val 53750"/>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None/>
            </a:pPr>
            <a:r>
              <a:rPr lang="en-GB" altLang="en-US" sz="1800">
                <a:solidFill>
                  <a:srgbClr val="000000"/>
                </a:solidFill>
              </a:rPr>
              <a:t>Why do you ‘knead’ the bread?</a:t>
            </a:r>
          </a:p>
        </p:txBody>
      </p:sp>
    </p:spTree>
    <p:extLst>
      <p:ext uri="{BB962C8B-B14F-4D97-AF65-F5344CB8AC3E}">
        <p14:creationId xmlns:p14="http://schemas.microsoft.com/office/powerpoint/2010/main" val="3262524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utoShape 20"/>
          <p:cNvSpPr>
            <a:spLocks noChangeArrowheads="1"/>
          </p:cNvSpPr>
          <p:nvPr/>
        </p:nvSpPr>
        <p:spPr bwMode="auto">
          <a:xfrm>
            <a:off x="131197" y="121106"/>
            <a:ext cx="8843838" cy="3015684"/>
          </a:xfrm>
          <a:prstGeom prst="roundRect">
            <a:avLst>
              <a:gd name="adj" fmla="val 3551"/>
            </a:avLst>
          </a:prstGeom>
          <a:solidFill>
            <a:srgbClr val="0066FF"/>
          </a:solidFill>
          <a:ln w="25400">
            <a:noFill/>
            <a:round/>
            <a:headEnd/>
            <a:tailEnd/>
          </a:ln>
          <a:effectLst/>
        </p:spPr>
        <p:txBody>
          <a:bodyPr lIns="91432" tIns="45716" rIns="91432" bIns="45716"/>
          <a:lstStyle/>
          <a:p>
            <a:pPr marL="334534" indent="-334534">
              <a:defRPr/>
            </a:pPr>
            <a:r>
              <a:rPr lang="en-GB" sz="1800" kern="0" dirty="0">
                <a:solidFill>
                  <a:srgbClr val="FFFFFF"/>
                </a:solidFill>
                <a:latin typeface="Calibri" pitchFamily="34" charset="0"/>
                <a:sym typeface="Wingdings"/>
              </a:rPr>
              <a:t>	</a:t>
            </a:r>
            <a:r>
              <a:rPr lang="en-GB" sz="1800" b="1" dirty="0">
                <a:solidFill>
                  <a:schemeClr val="bg1"/>
                </a:solidFill>
                <a:latin typeface="+mj-lt"/>
              </a:rPr>
              <a:t>JIGSAW LEARNING:  Part 1</a:t>
            </a:r>
          </a:p>
          <a:p>
            <a:pPr>
              <a:defRPr/>
            </a:pPr>
            <a:endParaRPr lang="en-GB" sz="1800" b="1" u="sng" dirty="0">
              <a:solidFill>
                <a:schemeClr val="bg1"/>
              </a:solidFill>
              <a:latin typeface="+mj-lt"/>
            </a:endParaRPr>
          </a:p>
          <a:p>
            <a:pPr marL="342866" indent="-342866">
              <a:buFont typeface="Arial" charset="0"/>
              <a:buAutoNum type="arabicPeriod"/>
              <a:defRPr/>
            </a:pPr>
            <a:r>
              <a:rPr lang="en-GB" sz="1800" dirty="0">
                <a:solidFill>
                  <a:schemeClr val="bg1"/>
                </a:solidFill>
                <a:latin typeface="+mj-lt"/>
              </a:rPr>
              <a:t>In your RESEARCH GROUP, read the relevant textbook &amp; C/W pages and highlight bullet points from the exam spec.</a:t>
            </a:r>
          </a:p>
          <a:p>
            <a:pPr marL="342866" indent="-342866">
              <a:buFont typeface="Arial" charset="0"/>
              <a:buAutoNum type="arabicPeriod"/>
              <a:defRPr/>
            </a:pPr>
            <a:r>
              <a:rPr lang="en-GB" sz="1800" dirty="0">
                <a:solidFill>
                  <a:schemeClr val="bg1"/>
                </a:solidFill>
                <a:latin typeface="+mj-lt"/>
              </a:rPr>
              <a:t>Write a set of notes AND produce a practice exam question on a whiteboard (with mark scheme on paper) – you have </a:t>
            </a:r>
            <a:r>
              <a:rPr lang="en-GB" sz="1800" b="1" dirty="0">
                <a:solidFill>
                  <a:schemeClr val="bg1"/>
                </a:solidFill>
                <a:latin typeface="+mj-lt"/>
              </a:rPr>
              <a:t>15 minutes only.</a:t>
            </a:r>
          </a:p>
          <a:p>
            <a:pPr marL="342866" indent="-342866">
              <a:buFont typeface="Arial" charset="0"/>
              <a:buAutoNum type="arabicPeriod"/>
              <a:defRPr/>
            </a:pPr>
            <a:r>
              <a:rPr lang="en-GB" sz="1800" dirty="0">
                <a:solidFill>
                  <a:schemeClr val="bg1"/>
                </a:solidFill>
                <a:latin typeface="+mj-lt"/>
              </a:rPr>
              <a:t>Make sure you understand your topic so you can explain it to other members of your Home Group when you return.</a:t>
            </a:r>
          </a:p>
          <a:p>
            <a:pPr marL="334534" indent="-334534">
              <a:defRPr/>
            </a:pPr>
            <a:r>
              <a:rPr lang="en-GB" sz="1800" b="1" dirty="0">
                <a:solidFill>
                  <a:schemeClr val="bg1"/>
                </a:solidFill>
                <a:latin typeface="+mj-lt"/>
              </a:rPr>
              <a:t>	</a:t>
            </a:r>
            <a:r>
              <a:rPr lang="en-GB" sz="1800" dirty="0">
                <a:solidFill>
                  <a:schemeClr val="bg1"/>
                </a:solidFill>
                <a:latin typeface="+mj-lt"/>
              </a:rPr>
              <a:t>Include a 6 mark QWC question.</a:t>
            </a:r>
          </a:p>
          <a:p>
            <a:pPr marL="269057" indent="-269057">
              <a:defRPr/>
            </a:pP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sp>
        <p:nvSpPr>
          <p:cNvPr id="5" name="5-Point Star 4"/>
          <p:cNvSpPr/>
          <p:nvPr/>
        </p:nvSpPr>
        <p:spPr>
          <a:xfrm>
            <a:off x="190009" y="2315878"/>
            <a:ext cx="317451" cy="310661"/>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1100"/>
          </a:p>
        </p:txBody>
      </p:sp>
      <p:pic>
        <p:nvPicPr>
          <p:cNvPr id="6" name="Picture 23" descr="Show-Me® SUPERTOUGH Gridded Drywipe Boards"/>
          <p:cNvPicPr>
            <a:picLocks noChangeAspect="1" noChangeArrowheads="1"/>
          </p:cNvPicPr>
          <p:nvPr/>
        </p:nvPicPr>
        <p:blipFill>
          <a:blip r:embed="rId2" cstate="print"/>
          <a:srcRect t="11323"/>
          <a:stretch>
            <a:fillRect/>
          </a:stretch>
        </p:blipFill>
        <p:spPr bwMode="auto">
          <a:xfrm>
            <a:off x="131713" y="3259119"/>
            <a:ext cx="1242647" cy="1535806"/>
          </a:xfrm>
          <a:prstGeom prst="rect">
            <a:avLst/>
          </a:prstGeom>
          <a:noFill/>
        </p:spPr>
      </p:pic>
      <p:pic>
        <p:nvPicPr>
          <p:cNvPr id="3073" name="Object"/>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7143758" y="3867152"/>
            <a:ext cx="1990725" cy="12668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utoShape 20"/>
          <p:cNvSpPr>
            <a:spLocks noChangeArrowheads="1"/>
          </p:cNvSpPr>
          <p:nvPr/>
        </p:nvSpPr>
        <p:spPr bwMode="auto">
          <a:xfrm>
            <a:off x="149087" y="121106"/>
            <a:ext cx="8843838" cy="3132048"/>
          </a:xfrm>
          <a:prstGeom prst="roundRect">
            <a:avLst>
              <a:gd name="adj" fmla="val 3551"/>
            </a:avLst>
          </a:prstGeom>
          <a:solidFill>
            <a:srgbClr val="CC0000"/>
          </a:solidFill>
          <a:ln w="25400">
            <a:noFill/>
            <a:round/>
            <a:headEnd/>
            <a:tailEnd/>
          </a:ln>
          <a:effectLst/>
        </p:spPr>
        <p:txBody>
          <a:bodyPr lIns="91432" tIns="45716" rIns="91432" bIns="45716"/>
          <a:lstStyle/>
          <a:p>
            <a:pPr marL="334534" indent="-334534">
              <a:defRPr/>
            </a:pPr>
            <a:r>
              <a:rPr lang="en-GB" sz="1800" kern="0" dirty="0">
                <a:solidFill>
                  <a:srgbClr val="FFFFFF"/>
                </a:solidFill>
                <a:sym typeface="Wingdings"/>
              </a:rPr>
              <a:t>	</a:t>
            </a:r>
            <a:r>
              <a:rPr lang="en-GB" sz="1800" b="1" dirty="0">
                <a:solidFill>
                  <a:prstClr val="white"/>
                </a:solidFill>
              </a:rPr>
              <a:t>JIGSAW LEARNING:  Part 2</a:t>
            </a:r>
          </a:p>
          <a:p>
            <a:pPr>
              <a:defRPr/>
            </a:pPr>
            <a:endParaRPr lang="en-GB" sz="1800" b="1" u="sng" dirty="0">
              <a:solidFill>
                <a:prstClr val="white"/>
              </a:solidFill>
            </a:endParaRPr>
          </a:p>
          <a:p>
            <a:pPr marL="334534" indent="-334534">
              <a:defRPr/>
            </a:pPr>
            <a:r>
              <a:rPr lang="en-GB" sz="1800" dirty="0">
                <a:solidFill>
                  <a:prstClr val="white"/>
                </a:solidFill>
              </a:rPr>
              <a:t>1.	Return to your HOME GROUP.  </a:t>
            </a:r>
          </a:p>
          <a:p>
            <a:pPr marL="334534" indent="-334534">
              <a:defRPr/>
            </a:pPr>
            <a:r>
              <a:rPr lang="en-GB" sz="1800" dirty="0">
                <a:solidFill>
                  <a:prstClr val="white"/>
                </a:solidFill>
              </a:rPr>
              <a:t>2.	Take it in turns to teach each other what you covered in your research groups, without showing each other your written work, but making full use of whiteboards. Set the practice exam question, then go through it on your whiteboard.</a:t>
            </a:r>
          </a:p>
          <a:p>
            <a:pPr marL="334534" indent="-334534">
              <a:defRPr/>
            </a:pPr>
            <a:endParaRPr lang="en-GB" sz="600" dirty="0">
              <a:solidFill>
                <a:prstClr val="white"/>
              </a:solidFill>
            </a:endParaRPr>
          </a:p>
          <a:p>
            <a:pPr marL="334534" indent="-334534">
              <a:defRPr/>
            </a:pPr>
            <a:r>
              <a:rPr lang="en-GB" sz="1800" dirty="0">
                <a:solidFill>
                  <a:prstClr val="white"/>
                </a:solidFill>
              </a:rPr>
              <a:t>	You have 5 </a:t>
            </a:r>
            <a:r>
              <a:rPr lang="en-GB" sz="1800" dirty="0" err="1">
                <a:solidFill>
                  <a:prstClr val="white"/>
                </a:solidFill>
              </a:rPr>
              <a:t>mins</a:t>
            </a:r>
            <a:r>
              <a:rPr lang="en-GB" sz="1800" dirty="0">
                <a:solidFill>
                  <a:prstClr val="white"/>
                </a:solidFill>
              </a:rPr>
              <a:t> for each topic = 25 </a:t>
            </a:r>
            <a:r>
              <a:rPr lang="en-GB" sz="1800" dirty="0" err="1">
                <a:solidFill>
                  <a:prstClr val="white"/>
                </a:solidFill>
              </a:rPr>
              <a:t>mins</a:t>
            </a:r>
            <a:r>
              <a:rPr lang="en-GB" sz="1800" dirty="0">
                <a:solidFill>
                  <a:prstClr val="white"/>
                </a:solidFill>
              </a:rPr>
              <a:t> in total to complete revision notes &amp; questions on </a:t>
            </a:r>
            <a:r>
              <a:rPr lang="en-GB" sz="1800" b="1" dirty="0">
                <a:solidFill>
                  <a:prstClr val="white"/>
                </a:solidFill>
              </a:rPr>
              <a:t>all topics</a:t>
            </a:r>
            <a:r>
              <a:rPr lang="en-GB" sz="1800" dirty="0">
                <a:solidFill>
                  <a:prstClr val="white"/>
                </a:solidFill>
              </a:rPr>
              <a:t>.</a:t>
            </a:r>
          </a:p>
          <a:p>
            <a:pPr marL="334534" indent="-334534">
              <a:defRPr/>
            </a:pPr>
            <a:endParaRPr lang="en-GB" sz="600" dirty="0">
              <a:solidFill>
                <a:prstClr val="white"/>
              </a:solidFill>
            </a:endParaRPr>
          </a:p>
          <a:p>
            <a:pPr marL="334534" indent="-334534">
              <a:defRPr/>
            </a:pPr>
            <a:r>
              <a:rPr lang="en-GB" sz="1800" dirty="0">
                <a:solidFill>
                  <a:prstClr val="white"/>
                </a:solidFill>
              </a:rPr>
              <a:t>	Agree on a perfect QWC model answer for 6 marks.</a:t>
            </a:r>
          </a:p>
          <a:p>
            <a:pPr marL="269057" indent="-269057"/>
            <a:r>
              <a:rPr lang="en-GB" sz="1800" kern="0" dirty="0">
                <a:solidFill>
                  <a:srgbClr val="FFFFFF"/>
                </a:solidFill>
                <a:sym typeface="Wingdings"/>
              </a:rPr>
              <a:t>	</a:t>
            </a:r>
            <a:endParaRPr lang="en-GB" sz="1800" kern="0" dirty="0">
              <a:solidFill>
                <a:srgbClr val="FFFFFF"/>
              </a:solidFill>
            </a:endParaRPr>
          </a:p>
        </p:txBody>
      </p:sp>
      <p:sp>
        <p:nvSpPr>
          <p:cNvPr id="5" name="5-Point Star 4"/>
          <p:cNvSpPr/>
          <p:nvPr/>
        </p:nvSpPr>
        <p:spPr>
          <a:xfrm>
            <a:off x="195461" y="2527607"/>
            <a:ext cx="317451" cy="310661"/>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1100">
              <a:solidFill>
                <a:prstClr val="white"/>
              </a:solidFill>
            </a:endParaRPr>
          </a:p>
        </p:txBody>
      </p:sp>
      <p:pic>
        <p:nvPicPr>
          <p:cNvPr id="6" name="Picture 23" descr="Show-Me® SUPERTOUGH Gridded Drywipe Boards"/>
          <p:cNvPicPr>
            <a:picLocks noChangeAspect="1" noChangeArrowheads="1"/>
          </p:cNvPicPr>
          <p:nvPr/>
        </p:nvPicPr>
        <p:blipFill>
          <a:blip r:embed="rId2" cstate="print"/>
          <a:srcRect t="11323"/>
          <a:stretch>
            <a:fillRect/>
          </a:stretch>
        </p:blipFill>
        <p:spPr bwMode="auto">
          <a:xfrm>
            <a:off x="4" y="3607695"/>
            <a:ext cx="1242647" cy="1535806"/>
          </a:xfrm>
          <a:prstGeom prst="rect">
            <a:avLst/>
          </a:prstGeom>
          <a:noFill/>
        </p:spPr>
      </p:pic>
      <p:pic>
        <p:nvPicPr>
          <p:cNvPr id="4097" name="Object"/>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7143758" y="3867152"/>
            <a:ext cx="1990725" cy="12668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66" name="Picture 34" descr="br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8528" y="1346598"/>
            <a:ext cx="2365772" cy="154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p:cNvSpPr>
            <a:spLocks noGrp="1" noChangeArrowheads="1"/>
          </p:cNvSpPr>
          <p:nvPr>
            <p:ph type="title"/>
          </p:nvPr>
        </p:nvSpPr>
        <p:spPr/>
        <p:txBody>
          <a:bodyPr/>
          <a:lstStyle/>
          <a:p>
            <a:pPr eaLnBrk="1" hangingPunct="1"/>
            <a:r>
              <a:rPr lang="en-GB" altLang="en-US" smtClean="0"/>
              <a:t>Using yeast</a:t>
            </a:r>
          </a:p>
        </p:txBody>
      </p:sp>
      <p:sp>
        <p:nvSpPr>
          <p:cNvPr id="33796" name="Text Box 3"/>
          <p:cNvSpPr txBox="1">
            <a:spLocks noChangeArrowheads="1"/>
          </p:cNvSpPr>
          <p:nvPr/>
        </p:nvSpPr>
        <p:spPr bwMode="auto">
          <a:xfrm>
            <a:off x="1412081" y="590550"/>
            <a:ext cx="619720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defTabSz="685800" fontAlgn="base">
              <a:spcBef>
                <a:spcPct val="0"/>
              </a:spcBef>
              <a:spcAft>
                <a:spcPct val="0"/>
              </a:spcAft>
            </a:pPr>
            <a:r>
              <a:rPr lang="en-GB" altLang="en-US" sz="1800" b="1">
                <a:solidFill>
                  <a:srgbClr val="10BC45"/>
                </a:solidFill>
                <a:latin typeface="Arial" panose="020B0604020202020204" pitchFamily="34" charset="0"/>
              </a:rPr>
              <a:t>Yeast</a:t>
            </a:r>
            <a:r>
              <a:rPr lang="en-GB" altLang="en-US" sz="1800">
                <a:solidFill>
                  <a:srgbClr val="10BC45"/>
                </a:solidFill>
                <a:latin typeface="Arial" panose="020B0604020202020204" pitchFamily="34" charset="0"/>
              </a:rPr>
              <a:t> </a:t>
            </a:r>
            <a:r>
              <a:rPr lang="en-GB" altLang="en-US" sz="1800">
                <a:solidFill>
                  <a:srgbClr val="000066"/>
                </a:solidFill>
                <a:latin typeface="Arial" panose="020B0604020202020204" pitchFamily="34" charset="0"/>
              </a:rPr>
              <a:t>is a type of fungus and carries out respiration. </a:t>
            </a:r>
            <a:br>
              <a:rPr lang="en-GB" altLang="en-US" sz="1800">
                <a:solidFill>
                  <a:srgbClr val="000066"/>
                </a:solidFill>
                <a:latin typeface="Arial" panose="020B0604020202020204" pitchFamily="34" charset="0"/>
              </a:rPr>
            </a:br>
            <a:r>
              <a:rPr lang="en-GB" altLang="en-US" sz="1800">
                <a:solidFill>
                  <a:srgbClr val="000066"/>
                </a:solidFill>
                <a:latin typeface="Arial" panose="020B0604020202020204" pitchFamily="34" charset="0"/>
              </a:rPr>
              <a:t>The respiration of this microbe can be used in different ways in baking bread and in brewing.</a:t>
            </a:r>
          </a:p>
        </p:txBody>
      </p:sp>
      <p:sp>
        <p:nvSpPr>
          <p:cNvPr id="325636" name="Text Box 4"/>
          <p:cNvSpPr txBox="1">
            <a:spLocks noChangeArrowheads="1"/>
          </p:cNvSpPr>
          <p:nvPr/>
        </p:nvSpPr>
        <p:spPr bwMode="auto">
          <a:xfrm>
            <a:off x="1412081" y="1626394"/>
            <a:ext cx="36159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defTabSz="685800" fontAlgn="base">
              <a:spcBef>
                <a:spcPct val="0"/>
              </a:spcBef>
              <a:spcAft>
                <a:spcPct val="0"/>
              </a:spcAft>
            </a:pPr>
            <a:r>
              <a:rPr lang="en-GB" altLang="en-US" sz="1800">
                <a:solidFill>
                  <a:srgbClr val="000066"/>
                </a:solidFill>
                <a:latin typeface="Arial" panose="020B0604020202020204" pitchFamily="34" charset="0"/>
              </a:rPr>
              <a:t>The </a:t>
            </a:r>
            <a:r>
              <a:rPr lang="en-GB" altLang="en-US" sz="1800" b="1">
                <a:solidFill>
                  <a:srgbClr val="10BC45"/>
                </a:solidFill>
                <a:latin typeface="Arial" panose="020B0604020202020204" pitchFamily="34" charset="0"/>
              </a:rPr>
              <a:t>aerobic respiration</a:t>
            </a:r>
            <a:r>
              <a:rPr lang="en-GB" altLang="en-US" sz="1800">
                <a:solidFill>
                  <a:srgbClr val="000066"/>
                </a:solidFill>
                <a:latin typeface="Arial" panose="020B0604020202020204" pitchFamily="34" charset="0"/>
              </a:rPr>
              <a:t> of yeast is used to make bread rise.</a:t>
            </a:r>
          </a:p>
        </p:txBody>
      </p:sp>
      <p:sp>
        <p:nvSpPr>
          <p:cNvPr id="325637" name="Text Box 5"/>
          <p:cNvSpPr txBox="1">
            <a:spLocks noChangeArrowheads="1"/>
          </p:cNvSpPr>
          <p:nvPr/>
        </p:nvSpPr>
        <p:spPr bwMode="auto">
          <a:xfrm>
            <a:off x="1412081" y="2391967"/>
            <a:ext cx="4019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defTabSz="685800" fontAlgn="base">
              <a:spcBef>
                <a:spcPct val="0"/>
              </a:spcBef>
              <a:spcAft>
                <a:spcPct val="0"/>
              </a:spcAft>
            </a:pPr>
            <a:r>
              <a:rPr lang="en-GB" altLang="en-US" sz="1800">
                <a:solidFill>
                  <a:srgbClr val="000066"/>
                </a:solidFill>
                <a:latin typeface="Arial" panose="020B0604020202020204" pitchFamily="34" charset="0"/>
              </a:rPr>
              <a:t>Yeast uses the sugar in bread dough to carry out aerobic respiration:</a:t>
            </a:r>
          </a:p>
        </p:txBody>
      </p:sp>
      <p:sp>
        <p:nvSpPr>
          <p:cNvPr id="325638" name="Text Box 6"/>
          <p:cNvSpPr txBox="1">
            <a:spLocks noChangeArrowheads="1"/>
          </p:cNvSpPr>
          <p:nvPr/>
        </p:nvSpPr>
        <p:spPr bwMode="auto">
          <a:xfrm>
            <a:off x="1412081" y="3924301"/>
            <a:ext cx="5857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defTabSz="685800" fontAlgn="base">
              <a:spcBef>
                <a:spcPct val="0"/>
              </a:spcBef>
              <a:spcAft>
                <a:spcPct val="0"/>
              </a:spcAft>
            </a:pPr>
            <a:r>
              <a:rPr lang="en-GB" altLang="en-US" sz="1800">
                <a:solidFill>
                  <a:srgbClr val="000066"/>
                </a:solidFill>
                <a:latin typeface="Arial" panose="020B0604020202020204" pitchFamily="34" charset="0"/>
              </a:rPr>
              <a:t>What gas produced by the aerobic respiration of yeast causes bread to rise?</a:t>
            </a:r>
          </a:p>
        </p:txBody>
      </p:sp>
      <p:grpSp>
        <p:nvGrpSpPr>
          <p:cNvPr id="33800" name="Group 38"/>
          <p:cNvGrpSpPr>
            <a:grpSpLocks/>
          </p:cNvGrpSpPr>
          <p:nvPr/>
        </p:nvGrpSpPr>
        <p:grpSpPr bwMode="auto">
          <a:xfrm>
            <a:off x="1295399" y="3089673"/>
            <a:ext cx="6892255" cy="797719"/>
            <a:chOff x="128" y="2595"/>
            <a:chExt cx="5504" cy="670"/>
          </a:xfrm>
        </p:grpSpPr>
        <p:sp>
          <p:nvSpPr>
            <p:cNvPr id="33803" name="AutoShape 12"/>
            <p:cNvSpPr>
              <a:spLocks noChangeArrowheads="1"/>
            </p:cNvSpPr>
            <p:nvPr/>
          </p:nvSpPr>
          <p:spPr bwMode="auto">
            <a:xfrm>
              <a:off x="128" y="2595"/>
              <a:ext cx="5504" cy="544"/>
            </a:xfrm>
            <a:prstGeom prst="roundRect">
              <a:avLst>
                <a:gd name="adj" fmla="val 12500"/>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defTabSz="685800" fontAlgn="base">
                <a:spcBef>
                  <a:spcPct val="0"/>
                </a:spcBef>
                <a:spcAft>
                  <a:spcPct val="0"/>
                </a:spcAft>
              </a:pPr>
              <a:endParaRPr lang="en-GB" altLang="en-US" sz="1800">
                <a:solidFill>
                  <a:srgbClr val="000066"/>
                </a:solidFill>
                <a:latin typeface="Arial" panose="020B0604020202020204" pitchFamily="34" charset="0"/>
              </a:endParaRPr>
            </a:p>
          </p:txBody>
        </p:sp>
        <p:sp>
          <p:nvSpPr>
            <p:cNvPr id="33804" name="Text Box 13"/>
            <p:cNvSpPr txBox="1">
              <a:spLocks noChangeArrowheads="1"/>
            </p:cNvSpPr>
            <p:nvPr/>
          </p:nvSpPr>
          <p:spPr bwMode="auto">
            <a:xfrm>
              <a:off x="1297" y="2722"/>
              <a:ext cx="899"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defTabSz="685800" eaLnBrk="0" fontAlgn="base" hangingPunct="0">
                <a:spcBef>
                  <a:spcPct val="50000"/>
                </a:spcBef>
                <a:spcAft>
                  <a:spcPct val="0"/>
                </a:spcAft>
              </a:pPr>
              <a:r>
                <a:rPr lang="en-GB" altLang="en-US" sz="1800" b="1" dirty="0">
                  <a:solidFill>
                    <a:srgbClr val="000066"/>
                  </a:solidFill>
                  <a:latin typeface="Arial" panose="020B0604020202020204" pitchFamily="34" charset="0"/>
                </a:rPr>
                <a:t>oxygen</a:t>
              </a:r>
            </a:p>
          </p:txBody>
        </p:sp>
        <p:sp>
          <p:nvSpPr>
            <p:cNvPr id="33805" name="Text Box 14"/>
            <p:cNvSpPr txBox="1">
              <a:spLocks noChangeArrowheads="1"/>
            </p:cNvSpPr>
            <p:nvPr/>
          </p:nvSpPr>
          <p:spPr bwMode="auto">
            <a:xfrm>
              <a:off x="2609" y="2607"/>
              <a:ext cx="884"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defTabSz="685800" eaLnBrk="0" fontAlgn="base" hangingPunct="0">
                <a:spcBef>
                  <a:spcPct val="0"/>
                </a:spcBef>
                <a:spcAft>
                  <a:spcPct val="0"/>
                </a:spcAft>
              </a:pPr>
              <a:r>
                <a:rPr lang="en-GB" altLang="en-US" sz="1800" b="1">
                  <a:solidFill>
                    <a:srgbClr val="000066"/>
                  </a:solidFill>
                  <a:latin typeface="Arial" panose="020B0604020202020204" pitchFamily="34" charset="0"/>
                </a:rPr>
                <a:t>carbon</a:t>
              </a:r>
            </a:p>
            <a:p>
              <a:pPr algn="ctr" defTabSz="685800" eaLnBrk="0" fontAlgn="base" hangingPunct="0">
                <a:spcBef>
                  <a:spcPct val="0"/>
                </a:spcBef>
                <a:spcAft>
                  <a:spcPct val="0"/>
                </a:spcAft>
              </a:pPr>
              <a:r>
                <a:rPr lang="en-GB" altLang="en-US" sz="1800" b="1">
                  <a:solidFill>
                    <a:srgbClr val="000066"/>
                  </a:solidFill>
                  <a:latin typeface="Arial" panose="020B0604020202020204" pitchFamily="34" charset="0"/>
                </a:rPr>
                <a:t>dioxide</a:t>
              </a:r>
            </a:p>
          </p:txBody>
        </p:sp>
        <p:sp>
          <p:nvSpPr>
            <p:cNvPr id="33806" name="Text Box 15"/>
            <p:cNvSpPr txBox="1">
              <a:spLocks noChangeArrowheads="1"/>
            </p:cNvSpPr>
            <p:nvPr/>
          </p:nvSpPr>
          <p:spPr bwMode="auto">
            <a:xfrm>
              <a:off x="210" y="2722"/>
              <a:ext cx="892"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defTabSz="685800" eaLnBrk="0" fontAlgn="base" hangingPunct="0">
                <a:spcBef>
                  <a:spcPct val="50000"/>
                </a:spcBef>
                <a:spcAft>
                  <a:spcPct val="0"/>
                </a:spcAft>
              </a:pPr>
              <a:r>
                <a:rPr lang="en-GB" altLang="en-US" sz="1800" b="1">
                  <a:solidFill>
                    <a:srgbClr val="000066"/>
                  </a:solidFill>
                  <a:latin typeface="Arial" panose="020B0604020202020204" pitchFamily="34" charset="0"/>
                </a:rPr>
                <a:t>glucose</a:t>
              </a:r>
            </a:p>
          </p:txBody>
        </p:sp>
        <p:sp>
          <p:nvSpPr>
            <p:cNvPr id="33807" name="Text Box 16"/>
            <p:cNvSpPr txBox="1">
              <a:spLocks noChangeArrowheads="1"/>
            </p:cNvSpPr>
            <p:nvPr/>
          </p:nvSpPr>
          <p:spPr bwMode="auto">
            <a:xfrm>
              <a:off x="1117" y="2693"/>
              <a:ext cx="26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defTabSz="685800" eaLnBrk="0" fontAlgn="base" hangingPunct="0">
                <a:spcBef>
                  <a:spcPct val="50000"/>
                </a:spcBef>
                <a:spcAft>
                  <a:spcPct val="0"/>
                </a:spcAft>
              </a:pPr>
              <a:r>
                <a:rPr lang="en-GB" altLang="en-US" sz="2250" b="1">
                  <a:solidFill>
                    <a:srgbClr val="000066"/>
                  </a:solidFill>
                  <a:latin typeface="Arial" panose="020B0604020202020204" pitchFamily="34" charset="0"/>
                </a:rPr>
                <a:t>+</a:t>
              </a:r>
            </a:p>
          </p:txBody>
        </p:sp>
        <p:sp>
          <p:nvSpPr>
            <p:cNvPr id="33808" name="Text Box 17"/>
            <p:cNvSpPr txBox="1">
              <a:spLocks noChangeArrowheads="1"/>
            </p:cNvSpPr>
            <p:nvPr/>
          </p:nvSpPr>
          <p:spPr bwMode="auto">
            <a:xfrm>
              <a:off x="3500" y="2693"/>
              <a:ext cx="28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defTabSz="685800" eaLnBrk="0" fontAlgn="base" hangingPunct="0">
                <a:spcBef>
                  <a:spcPct val="50000"/>
                </a:spcBef>
                <a:spcAft>
                  <a:spcPct val="0"/>
                </a:spcAft>
              </a:pPr>
              <a:r>
                <a:rPr lang="en-GB" altLang="en-US" sz="2250" b="1">
                  <a:solidFill>
                    <a:srgbClr val="000066"/>
                  </a:solidFill>
                  <a:latin typeface="Arial" panose="020B0604020202020204" pitchFamily="34" charset="0"/>
                </a:rPr>
                <a:t>+</a:t>
              </a:r>
            </a:p>
          </p:txBody>
        </p:sp>
        <p:sp>
          <p:nvSpPr>
            <p:cNvPr id="33809" name="Text Box 18"/>
            <p:cNvSpPr txBox="1">
              <a:spLocks noChangeArrowheads="1"/>
            </p:cNvSpPr>
            <p:nvPr/>
          </p:nvSpPr>
          <p:spPr bwMode="auto">
            <a:xfrm>
              <a:off x="2215" y="2722"/>
              <a:ext cx="35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defTabSz="685800" eaLnBrk="0" fontAlgn="base" hangingPunct="0">
                <a:spcBef>
                  <a:spcPct val="50000"/>
                </a:spcBef>
                <a:spcAft>
                  <a:spcPct val="0"/>
                </a:spcAft>
              </a:pPr>
              <a:r>
                <a:rPr lang="en-GB" altLang="en-US" sz="1800" b="1">
                  <a:solidFill>
                    <a:srgbClr val="000066"/>
                  </a:solidFill>
                  <a:latin typeface="Arial" panose="020B0604020202020204" pitchFamily="34" charset="0"/>
                  <a:sym typeface="Monotype Sorts" pitchFamily="2" charset="2"/>
                </a:rPr>
                <a:t></a:t>
              </a:r>
            </a:p>
          </p:txBody>
        </p:sp>
        <p:sp>
          <p:nvSpPr>
            <p:cNvPr id="33810" name="Text Box 19"/>
            <p:cNvSpPr txBox="1">
              <a:spLocks noChangeArrowheads="1"/>
            </p:cNvSpPr>
            <p:nvPr/>
          </p:nvSpPr>
          <p:spPr bwMode="auto">
            <a:xfrm>
              <a:off x="3790" y="2722"/>
              <a:ext cx="626"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defTabSz="685800" eaLnBrk="0" fontAlgn="base" hangingPunct="0">
                <a:spcBef>
                  <a:spcPct val="50000"/>
                </a:spcBef>
                <a:spcAft>
                  <a:spcPct val="0"/>
                </a:spcAft>
              </a:pPr>
              <a:r>
                <a:rPr lang="en-GB" altLang="en-US" sz="1800" b="1" dirty="0">
                  <a:solidFill>
                    <a:srgbClr val="000066"/>
                  </a:solidFill>
                  <a:latin typeface="Arial" panose="020B0604020202020204" pitchFamily="34" charset="0"/>
                </a:rPr>
                <a:t>water</a:t>
              </a:r>
            </a:p>
          </p:txBody>
        </p:sp>
        <p:grpSp>
          <p:nvGrpSpPr>
            <p:cNvPr id="33811" name="Group 20"/>
            <p:cNvGrpSpPr>
              <a:grpSpLocks/>
            </p:cNvGrpSpPr>
            <p:nvPr/>
          </p:nvGrpSpPr>
          <p:grpSpPr bwMode="auto">
            <a:xfrm>
              <a:off x="4379" y="2693"/>
              <a:ext cx="1171" cy="572"/>
              <a:chOff x="4406" y="2005"/>
              <a:chExt cx="1171" cy="572"/>
            </a:xfrm>
          </p:grpSpPr>
          <p:sp>
            <p:nvSpPr>
              <p:cNvPr id="33812" name="Text Box 21"/>
              <p:cNvSpPr txBox="1">
                <a:spLocks noChangeArrowheads="1"/>
              </p:cNvSpPr>
              <p:nvPr/>
            </p:nvSpPr>
            <p:spPr bwMode="auto">
              <a:xfrm>
                <a:off x="4406" y="2034"/>
                <a:ext cx="1171"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defTabSz="685800" eaLnBrk="0" fontAlgn="base" hangingPunct="0">
                  <a:spcBef>
                    <a:spcPct val="50000"/>
                  </a:spcBef>
                  <a:spcAft>
                    <a:spcPct val="0"/>
                  </a:spcAft>
                </a:pPr>
                <a:r>
                  <a:rPr lang="en-GB" altLang="en-US" sz="1800" b="1">
                    <a:solidFill>
                      <a:srgbClr val="000066"/>
                    </a:solidFill>
                    <a:latin typeface="Arial" panose="020B0604020202020204" pitchFamily="34" charset="0"/>
                  </a:rPr>
                  <a:t>(     energy)</a:t>
                </a:r>
              </a:p>
            </p:txBody>
          </p:sp>
          <p:sp>
            <p:nvSpPr>
              <p:cNvPr id="33813" name="Text Box 22"/>
              <p:cNvSpPr txBox="1">
                <a:spLocks noChangeArrowheads="1"/>
              </p:cNvSpPr>
              <p:nvPr/>
            </p:nvSpPr>
            <p:spPr bwMode="auto">
              <a:xfrm>
                <a:off x="4522" y="2005"/>
                <a:ext cx="21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defTabSz="685800" eaLnBrk="0" fontAlgn="base" hangingPunct="0">
                  <a:spcBef>
                    <a:spcPct val="50000"/>
                  </a:spcBef>
                  <a:spcAft>
                    <a:spcPct val="0"/>
                  </a:spcAft>
                </a:pPr>
                <a:r>
                  <a:rPr lang="en-GB" altLang="en-US" sz="2250" b="1">
                    <a:solidFill>
                      <a:srgbClr val="000066"/>
                    </a:solidFill>
                    <a:latin typeface="Arial" panose="020B0604020202020204" pitchFamily="34" charset="0"/>
                  </a:rPr>
                  <a:t>+</a:t>
                </a:r>
              </a:p>
            </p:txBody>
          </p:sp>
        </p:grpSp>
      </p:grpSp>
      <p:pic>
        <p:nvPicPr>
          <p:cNvPr id="325668" name="Picture 36" descr="forward_arrow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8316" y="4625579"/>
            <a:ext cx="472678"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37" descr="hard_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6579" y="473869"/>
            <a:ext cx="1135856"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294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5636"/>
                                        </p:tgtEl>
                                        <p:attrNameLst>
                                          <p:attrName>style.visibility</p:attrName>
                                        </p:attrNameLst>
                                      </p:cBhvr>
                                      <p:to>
                                        <p:strVal val="visible"/>
                                      </p:to>
                                    </p:set>
                                    <p:animEffect transition="in" filter="dissolve">
                                      <p:cBhvr>
                                        <p:cTn id="7" dur="500"/>
                                        <p:tgtEl>
                                          <p:spTgt spid="325636"/>
                                        </p:tgtEl>
                                      </p:cBhvr>
                                    </p:animEffect>
                                  </p:childTnLst>
                                </p:cTn>
                              </p:par>
                              <p:par>
                                <p:cTn id="8" presetID="23" presetClass="entr" presetSubtype="16" fill="hold" nodeType="withEffect">
                                  <p:stCondLst>
                                    <p:cond delay="0"/>
                                  </p:stCondLst>
                                  <p:childTnLst>
                                    <p:set>
                                      <p:cBhvr>
                                        <p:cTn id="9" dur="1" fill="hold">
                                          <p:stCondLst>
                                            <p:cond delay="0"/>
                                          </p:stCondLst>
                                        </p:cTn>
                                        <p:tgtEl>
                                          <p:spTgt spid="325666"/>
                                        </p:tgtEl>
                                        <p:attrNameLst>
                                          <p:attrName>style.visibility</p:attrName>
                                        </p:attrNameLst>
                                      </p:cBhvr>
                                      <p:to>
                                        <p:strVal val="visible"/>
                                      </p:to>
                                    </p:set>
                                    <p:anim calcmode="lin" valueType="num">
                                      <p:cBhvr>
                                        <p:cTn id="10" dur="500" fill="hold"/>
                                        <p:tgtEl>
                                          <p:spTgt spid="325666"/>
                                        </p:tgtEl>
                                        <p:attrNameLst>
                                          <p:attrName>ppt_w</p:attrName>
                                        </p:attrNameLst>
                                      </p:cBhvr>
                                      <p:tavLst>
                                        <p:tav tm="0">
                                          <p:val>
                                            <p:fltVal val="0"/>
                                          </p:val>
                                        </p:tav>
                                        <p:tav tm="100000">
                                          <p:val>
                                            <p:strVal val="#ppt_w"/>
                                          </p:val>
                                        </p:tav>
                                      </p:tavLst>
                                    </p:anim>
                                    <p:anim calcmode="lin" valueType="num">
                                      <p:cBhvr>
                                        <p:cTn id="11" dur="500" fill="hold"/>
                                        <p:tgtEl>
                                          <p:spTgt spid="325666"/>
                                        </p:tgtEl>
                                        <p:attrNameLst>
                                          <p:attrName>ppt_h</p:attrName>
                                        </p:attrNameLst>
                                      </p:cBhvr>
                                      <p:tavLst>
                                        <p:tav tm="0">
                                          <p:val>
                                            <p:fltVal val="0"/>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25637"/>
                                        </p:tgtEl>
                                        <p:attrNameLst>
                                          <p:attrName>style.visibility</p:attrName>
                                        </p:attrNameLst>
                                      </p:cBhvr>
                                      <p:to>
                                        <p:strVal val="visible"/>
                                      </p:to>
                                    </p:set>
                                    <p:animEffect transition="in" filter="dissolve">
                                      <p:cBhvr>
                                        <p:cTn id="16" dur="500"/>
                                        <p:tgtEl>
                                          <p:spTgt spid="32563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25638"/>
                                        </p:tgtEl>
                                        <p:attrNameLst>
                                          <p:attrName>style.visibility</p:attrName>
                                        </p:attrNameLst>
                                      </p:cBhvr>
                                      <p:to>
                                        <p:strVal val="visible"/>
                                      </p:to>
                                    </p:set>
                                    <p:animEffect transition="in" filter="dissolve">
                                      <p:cBhvr>
                                        <p:cTn id="21" dur="500"/>
                                        <p:tgtEl>
                                          <p:spTgt spid="325638"/>
                                        </p:tgtEl>
                                      </p:cBhvr>
                                    </p:animEffect>
                                  </p:childTnLst>
                                </p:cTn>
                              </p:par>
                              <p:par>
                                <p:cTn id="22" presetID="1" presetClass="entr" presetSubtype="0" fill="hold" nodeType="withEffect">
                                  <p:stCondLst>
                                    <p:cond delay="0"/>
                                  </p:stCondLst>
                                  <p:childTnLst>
                                    <p:set>
                                      <p:cBhvr>
                                        <p:cTn id="23" dur="1" fill="hold">
                                          <p:stCondLst>
                                            <p:cond delay="0"/>
                                          </p:stCondLst>
                                        </p:cTn>
                                        <p:tgtEl>
                                          <p:spTgt spid="3256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6" grpId="0"/>
      <p:bldP spid="325637" grpId="0"/>
      <p:bldP spid="3256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AutoShape 21"/>
          <p:cNvSpPr>
            <a:spLocks noChangeArrowheads="1"/>
          </p:cNvSpPr>
          <p:nvPr/>
        </p:nvSpPr>
        <p:spPr bwMode="auto">
          <a:xfrm>
            <a:off x="1385888" y="141685"/>
            <a:ext cx="6372225" cy="377428"/>
          </a:xfrm>
          <a:prstGeom prst="roundRect">
            <a:avLst>
              <a:gd name="adj" fmla="val 6856"/>
            </a:avLst>
          </a:prstGeom>
          <a:gradFill rotWithShape="1">
            <a:gsLst>
              <a:gs pos="0">
                <a:srgbClr val="3399FF"/>
              </a:gs>
              <a:gs pos="100000">
                <a:schemeClr val="accent1"/>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indent="-265510" defTabSz="685800" fontAlgn="base">
              <a:spcBef>
                <a:spcPct val="0"/>
              </a:spcBef>
              <a:spcAft>
                <a:spcPct val="0"/>
              </a:spcAft>
              <a:buFont typeface="Wingdings 2" panose="05020102010507070707" pitchFamily="18" charset="2"/>
              <a:buChar char="!"/>
            </a:pPr>
            <a:r>
              <a:rPr lang="en-GB" altLang="en-US" sz="1800">
                <a:solidFill>
                  <a:srgbClr val="000000"/>
                </a:solidFill>
                <a:cs typeface="Arial" panose="020B0604020202020204" pitchFamily="34" charset="0"/>
                <a:sym typeface="Wingdings" panose="05000000000000000000" pitchFamily="2" charset="2"/>
              </a:rPr>
              <a:t>Copy &amp; complete the word fill below about baking bread</a:t>
            </a:r>
          </a:p>
        </p:txBody>
      </p:sp>
      <p:sp>
        <p:nvSpPr>
          <p:cNvPr id="35843" name="TextBox 4"/>
          <p:cNvSpPr txBox="1">
            <a:spLocks noChangeArrowheads="1"/>
          </p:cNvSpPr>
          <p:nvPr/>
        </p:nvSpPr>
        <p:spPr bwMode="auto">
          <a:xfrm>
            <a:off x="1331119" y="1006079"/>
            <a:ext cx="64817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pPr>
            <a:r>
              <a:rPr lang="en-GB" altLang="en-US" sz="1800">
                <a:solidFill>
                  <a:srgbClr val="000000"/>
                </a:solidFill>
                <a:latin typeface="Comic Sans MS" panose="030F0702030302020204" pitchFamily="66" charset="0"/>
              </a:rPr>
              <a:t> Bread contains flour, water, _____ cells and sugar. The yeast cells use the _____ for respiration. This releases energy so they can grow and reproduce.</a:t>
            </a:r>
          </a:p>
          <a:p>
            <a:pPr defTabSz="685800" fontAlgn="base">
              <a:spcBef>
                <a:spcPct val="0"/>
              </a:spcBef>
              <a:spcAft>
                <a:spcPct val="0"/>
              </a:spcAft>
              <a:buNone/>
            </a:pPr>
            <a:endParaRPr lang="en-GB" altLang="en-US" sz="1800">
              <a:solidFill>
                <a:srgbClr val="000000"/>
              </a:solidFill>
              <a:latin typeface="Comic Sans MS" panose="030F0702030302020204" pitchFamily="66" charset="0"/>
            </a:endParaRPr>
          </a:p>
          <a:p>
            <a:pPr defTabSz="685800" fontAlgn="base">
              <a:spcBef>
                <a:spcPct val="0"/>
              </a:spcBef>
              <a:spcAft>
                <a:spcPct val="0"/>
              </a:spcAft>
            </a:pPr>
            <a:r>
              <a:rPr lang="en-GB" altLang="en-US" sz="1800">
                <a:solidFill>
                  <a:srgbClr val="000000"/>
                </a:solidFill>
                <a:latin typeface="Comic Sans MS" panose="030F0702030302020204" pitchFamily="66" charset="0"/>
              </a:rPr>
              <a:t> Dough is kneaded to trap air in it so that the yeast has enough oxygen for ______ respiration. The _____  _____ produced makes the bread rise.</a:t>
            </a:r>
          </a:p>
        </p:txBody>
      </p:sp>
      <p:sp>
        <p:nvSpPr>
          <p:cNvPr id="6" name="TextBox 5"/>
          <p:cNvSpPr txBox="1"/>
          <p:nvPr/>
        </p:nvSpPr>
        <p:spPr>
          <a:xfrm>
            <a:off x="4572001" y="1006079"/>
            <a:ext cx="872454" cy="369332"/>
          </a:xfrm>
          <a:prstGeom prst="rect">
            <a:avLst/>
          </a:prstGeom>
          <a:noFill/>
        </p:spPr>
        <p:txBody>
          <a:bodyPr wrap="square">
            <a:spAutoFit/>
          </a:bodyPr>
          <a:lstStyle/>
          <a:p>
            <a:pPr defTabSz="685800" fontAlgn="base">
              <a:spcBef>
                <a:spcPct val="0"/>
              </a:spcBef>
              <a:spcAft>
                <a:spcPct val="0"/>
              </a:spcAft>
              <a:defRPr/>
            </a:pPr>
            <a:r>
              <a:rPr lang="en-GB" sz="1800" dirty="0">
                <a:solidFill>
                  <a:srgbClr val="2D2D8A"/>
                </a:solidFill>
                <a:latin typeface="Comic Sans MS" panose="030F0702030302020204" pitchFamily="66" charset="0"/>
              </a:rPr>
              <a:t>yeast</a:t>
            </a:r>
          </a:p>
        </p:txBody>
      </p:sp>
      <p:sp>
        <p:nvSpPr>
          <p:cNvPr id="7" name="TextBox 6"/>
          <p:cNvSpPr txBox="1"/>
          <p:nvPr/>
        </p:nvSpPr>
        <p:spPr>
          <a:xfrm>
            <a:off x="3437335" y="1275160"/>
            <a:ext cx="919162" cy="369332"/>
          </a:xfrm>
          <a:prstGeom prst="rect">
            <a:avLst/>
          </a:prstGeom>
          <a:noFill/>
        </p:spPr>
        <p:txBody>
          <a:bodyPr wrap="square">
            <a:spAutoFit/>
          </a:bodyPr>
          <a:lstStyle/>
          <a:p>
            <a:pPr defTabSz="685800" fontAlgn="base">
              <a:spcBef>
                <a:spcPct val="0"/>
              </a:spcBef>
              <a:spcAft>
                <a:spcPct val="0"/>
              </a:spcAft>
              <a:defRPr/>
            </a:pPr>
            <a:r>
              <a:rPr lang="en-GB" sz="1800" dirty="0">
                <a:solidFill>
                  <a:srgbClr val="2D2D8A"/>
                </a:solidFill>
                <a:latin typeface="Comic Sans MS" panose="030F0702030302020204" pitchFamily="66" charset="0"/>
              </a:rPr>
              <a:t>sugar</a:t>
            </a:r>
          </a:p>
        </p:txBody>
      </p:sp>
      <p:sp>
        <p:nvSpPr>
          <p:cNvPr id="8" name="TextBox 7"/>
          <p:cNvSpPr txBox="1"/>
          <p:nvPr/>
        </p:nvSpPr>
        <p:spPr>
          <a:xfrm>
            <a:off x="3383756" y="2356247"/>
            <a:ext cx="972741" cy="369332"/>
          </a:xfrm>
          <a:prstGeom prst="rect">
            <a:avLst/>
          </a:prstGeom>
          <a:noFill/>
        </p:spPr>
        <p:txBody>
          <a:bodyPr>
            <a:spAutoFit/>
          </a:bodyPr>
          <a:lstStyle/>
          <a:p>
            <a:pPr defTabSz="685800" fontAlgn="base">
              <a:spcBef>
                <a:spcPct val="0"/>
              </a:spcBef>
              <a:spcAft>
                <a:spcPct val="0"/>
              </a:spcAft>
              <a:defRPr/>
            </a:pPr>
            <a:r>
              <a:rPr lang="en-GB" sz="1800" dirty="0">
                <a:solidFill>
                  <a:srgbClr val="2D2D8A"/>
                </a:solidFill>
                <a:latin typeface="Comic Sans MS" panose="030F0702030302020204" pitchFamily="66" charset="0"/>
              </a:rPr>
              <a:t>aerobic</a:t>
            </a:r>
          </a:p>
        </p:txBody>
      </p:sp>
      <p:sp>
        <p:nvSpPr>
          <p:cNvPr id="35847" name="TextBox 8"/>
          <p:cNvSpPr txBox="1">
            <a:spLocks noChangeArrowheads="1"/>
          </p:cNvSpPr>
          <p:nvPr/>
        </p:nvSpPr>
        <p:spPr bwMode="auto">
          <a:xfrm>
            <a:off x="1385887" y="627460"/>
            <a:ext cx="3671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GB" altLang="en-US" sz="1800" u="sng">
                <a:solidFill>
                  <a:srgbClr val="000000"/>
                </a:solidFill>
                <a:latin typeface="Comic Sans MS" panose="030F0702030302020204" pitchFamily="66" charset="0"/>
              </a:rPr>
              <a:t>Using yeast in bread</a:t>
            </a:r>
          </a:p>
        </p:txBody>
      </p:sp>
      <p:sp>
        <p:nvSpPr>
          <p:cNvPr id="11" name="TextBox 10"/>
          <p:cNvSpPr txBox="1"/>
          <p:nvPr/>
        </p:nvSpPr>
        <p:spPr>
          <a:xfrm>
            <a:off x="6070996" y="2381250"/>
            <a:ext cx="2226469" cy="369332"/>
          </a:xfrm>
          <a:prstGeom prst="rect">
            <a:avLst/>
          </a:prstGeom>
          <a:noFill/>
        </p:spPr>
        <p:txBody>
          <a:bodyPr wrap="square">
            <a:spAutoFit/>
          </a:bodyPr>
          <a:lstStyle/>
          <a:p>
            <a:pPr defTabSz="685800" fontAlgn="base">
              <a:spcBef>
                <a:spcPct val="0"/>
              </a:spcBef>
              <a:spcAft>
                <a:spcPct val="0"/>
              </a:spcAft>
              <a:defRPr/>
            </a:pPr>
            <a:r>
              <a:rPr lang="en-GB" sz="1800" dirty="0">
                <a:solidFill>
                  <a:srgbClr val="2D2D8A"/>
                </a:solidFill>
                <a:latin typeface="Comic Sans MS" panose="030F0702030302020204" pitchFamily="66" charset="0"/>
              </a:rPr>
              <a:t>carbon  dioxide</a:t>
            </a:r>
          </a:p>
        </p:txBody>
      </p:sp>
      <p:sp>
        <p:nvSpPr>
          <p:cNvPr id="35849" name="AutoShape 18"/>
          <p:cNvSpPr>
            <a:spLocks noChangeArrowheads="1"/>
          </p:cNvSpPr>
          <p:nvPr/>
        </p:nvSpPr>
        <p:spPr bwMode="auto">
          <a:xfrm>
            <a:off x="1815703" y="2988469"/>
            <a:ext cx="3014663" cy="2155031"/>
          </a:xfrm>
          <a:prstGeom prst="cloudCallout">
            <a:avLst>
              <a:gd name="adj1" fmla="val -68995"/>
              <a:gd name="adj2" fmla="val 46671"/>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None/>
            </a:pPr>
            <a:r>
              <a:rPr lang="en-GB" altLang="en-US" sz="1800">
                <a:solidFill>
                  <a:srgbClr val="000000"/>
                </a:solidFill>
              </a:rPr>
              <a:t>How could you do an experiment to find the out how to make the best bread?</a:t>
            </a:r>
          </a:p>
        </p:txBody>
      </p:sp>
      <p:sp>
        <p:nvSpPr>
          <p:cNvPr id="35850" name="AutoShape 18"/>
          <p:cNvSpPr>
            <a:spLocks noChangeArrowheads="1"/>
          </p:cNvSpPr>
          <p:nvPr/>
        </p:nvSpPr>
        <p:spPr bwMode="auto">
          <a:xfrm>
            <a:off x="5128023" y="3059906"/>
            <a:ext cx="2612231" cy="1952625"/>
          </a:xfrm>
          <a:prstGeom prst="cloudCallout">
            <a:avLst>
              <a:gd name="adj1" fmla="val 56736"/>
              <a:gd name="adj2" fmla="val 53278"/>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None/>
            </a:pPr>
            <a:r>
              <a:rPr lang="en-GB" altLang="en-US" sz="1800">
                <a:solidFill>
                  <a:srgbClr val="000000"/>
                </a:solidFill>
              </a:rPr>
              <a:t>What would you change? What would  you keep the same?</a:t>
            </a:r>
          </a:p>
        </p:txBody>
      </p:sp>
    </p:spTree>
    <p:extLst>
      <p:ext uri="{BB962C8B-B14F-4D97-AF65-F5344CB8AC3E}">
        <p14:creationId xmlns:p14="http://schemas.microsoft.com/office/powerpoint/2010/main" val="3816609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linds(horizontal)">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AutoShape 21"/>
          <p:cNvSpPr>
            <a:spLocks noChangeArrowheads="1"/>
          </p:cNvSpPr>
          <p:nvPr/>
        </p:nvSpPr>
        <p:spPr bwMode="auto">
          <a:xfrm>
            <a:off x="1265635" y="141685"/>
            <a:ext cx="6625828" cy="913209"/>
          </a:xfrm>
          <a:prstGeom prst="roundRect">
            <a:avLst>
              <a:gd name="adj" fmla="val 6856"/>
            </a:avLst>
          </a:prstGeom>
          <a:gradFill rotWithShape="1">
            <a:gsLst>
              <a:gs pos="0">
                <a:srgbClr val="3399FF"/>
              </a:gs>
              <a:gs pos="100000">
                <a:schemeClr val="accent1"/>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indent="-265510" defTabSz="685800" fontAlgn="base">
              <a:spcBef>
                <a:spcPct val="0"/>
              </a:spcBef>
              <a:spcAft>
                <a:spcPct val="0"/>
              </a:spcAft>
              <a:buFont typeface="Wingdings" panose="05000000000000000000" pitchFamily="2" charset="2"/>
              <a:buChar char="I"/>
            </a:pPr>
            <a:r>
              <a:rPr lang="en-GB" altLang="en-US" sz="1800">
                <a:solidFill>
                  <a:srgbClr val="000000"/>
                </a:solidFill>
                <a:cs typeface="Arial" panose="020B0604020202020204" pitchFamily="34" charset="0"/>
                <a:sym typeface="Wingdings" panose="05000000000000000000" pitchFamily="2" charset="2"/>
              </a:rPr>
              <a:t>In pairs discuss how you would do an experiment to find out a way to make the most bread. Think about the variables in the yellow box &amp; where you would list them below.</a:t>
            </a:r>
          </a:p>
        </p:txBody>
      </p:sp>
      <p:sp>
        <p:nvSpPr>
          <p:cNvPr id="36867" name="TextBox 4"/>
          <p:cNvSpPr txBox="1">
            <a:spLocks noChangeArrowheads="1"/>
          </p:cNvSpPr>
          <p:nvPr/>
        </p:nvSpPr>
        <p:spPr bwMode="auto">
          <a:xfrm>
            <a:off x="1323976" y="2085975"/>
            <a:ext cx="648890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GB" altLang="en-US" sz="1800" b="1">
                <a:solidFill>
                  <a:srgbClr val="000000"/>
                </a:solidFill>
                <a:latin typeface="Comic Sans MS" panose="030F0702030302020204" pitchFamily="66" charset="0"/>
              </a:rPr>
              <a:t>Variables</a:t>
            </a:r>
          </a:p>
          <a:p>
            <a:pPr defTabSz="685800" fontAlgn="base">
              <a:spcBef>
                <a:spcPct val="0"/>
              </a:spcBef>
              <a:spcAft>
                <a:spcPct val="0"/>
              </a:spcAft>
              <a:buNone/>
            </a:pPr>
            <a:r>
              <a:rPr lang="en-GB" altLang="en-US" sz="1800" i="1">
                <a:solidFill>
                  <a:srgbClr val="000000"/>
                </a:solidFill>
                <a:latin typeface="Comic Sans MS" panose="030F0702030302020204" pitchFamily="66" charset="0"/>
              </a:rPr>
              <a:t>Independent (what you choose to change) </a:t>
            </a:r>
            <a:r>
              <a:rPr lang="en-GB" altLang="en-US" sz="1800">
                <a:solidFill>
                  <a:srgbClr val="000000"/>
                </a:solidFill>
                <a:latin typeface="Comic Sans MS" panose="030F0702030302020204" pitchFamily="66" charset="0"/>
              </a:rPr>
              <a:t>–</a:t>
            </a:r>
          </a:p>
          <a:p>
            <a:pPr defTabSz="685800" fontAlgn="base">
              <a:spcBef>
                <a:spcPct val="0"/>
              </a:spcBef>
              <a:spcAft>
                <a:spcPct val="0"/>
              </a:spcAft>
              <a:buNone/>
            </a:pPr>
            <a:endParaRPr lang="en-GB" altLang="en-US" sz="1800">
              <a:solidFill>
                <a:srgbClr val="000000"/>
              </a:solidFill>
              <a:latin typeface="Comic Sans MS" panose="030F0702030302020204" pitchFamily="66" charset="0"/>
            </a:endParaRPr>
          </a:p>
          <a:p>
            <a:pPr defTabSz="685800" fontAlgn="base">
              <a:spcBef>
                <a:spcPct val="0"/>
              </a:spcBef>
              <a:spcAft>
                <a:spcPct val="0"/>
              </a:spcAft>
              <a:buNone/>
            </a:pPr>
            <a:endParaRPr lang="en-GB" altLang="en-US" sz="1800">
              <a:solidFill>
                <a:srgbClr val="000000"/>
              </a:solidFill>
              <a:latin typeface="Comic Sans MS" panose="030F0702030302020204" pitchFamily="66" charset="0"/>
            </a:endParaRPr>
          </a:p>
          <a:p>
            <a:pPr defTabSz="685800" fontAlgn="base">
              <a:spcBef>
                <a:spcPct val="0"/>
              </a:spcBef>
              <a:spcAft>
                <a:spcPct val="0"/>
              </a:spcAft>
              <a:buNone/>
            </a:pPr>
            <a:r>
              <a:rPr lang="en-GB" altLang="en-US" sz="1800" i="1">
                <a:solidFill>
                  <a:srgbClr val="000000"/>
                </a:solidFill>
                <a:latin typeface="Comic Sans MS" panose="030F0702030302020204" pitchFamily="66" charset="0"/>
              </a:rPr>
              <a:t>Dependent (what you measure)</a:t>
            </a:r>
            <a:r>
              <a:rPr lang="en-GB" altLang="en-US" sz="1800">
                <a:solidFill>
                  <a:srgbClr val="000000"/>
                </a:solidFill>
                <a:latin typeface="Comic Sans MS" panose="030F0702030302020204" pitchFamily="66" charset="0"/>
              </a:rPr>
              <a:t> –</a:t>
            </a:r>
          </a:p>
          <a:p>
            <a:pPr defTabSz="685800" fontAlgn="base">
              <a:spcBef>
                <a:spcPct val="0"/>
              </a:spcBef>
              <a:spcAft>
                <a:spcPct val="0"/>
              </a:spcAft>
              <a:buNone/>
            </a:pPr>
            <a:endParaRPr lang="en-GB" altLang="en-US" sz="1800" i="1">
              <a:solidFill>
                <a:srgbClr val="000000"/>
              </a:solidFill>
              <a:latin typeface="Comic Sans MS" panose="030F0702030302020204" pitchFamily="66" charset="0"/>
            </a:endParaRPr>
          </a:p>
          <a:p>
            <a:pPr defTabSz="685800" fontAlgn="base">
              <a:spcBef>
                <a:spcPct val="0"/>
              </a:spcBef>
              <a:spcAft>
                <a:spcPct val="0"/>
              </a:spcAft>
              <a:buNone/>
            </a:pPr>
            <a:endParaRPr lang="en-GB" altLang="en-US" sz="1800" i="1">
              <a:solidFill>
                <a:srgbClr val="000000"/>
              </a:solidFill>
              <a:latin typeface="Comic Sans MS" panose="030F0702030302020204" pitchFamily="66" charset="0"/>
            </a:endParaRPr>
          </a:p>
          <a:p>
            <a:pPr defTabSz="685800" fontAlgn="base">
              <a:spcBef>
                <a:spcPct val="0"/>
              </a:spcBef>
              <a:spcAft>
                <a:spcPct val="0"/>
              </a:spcAft>
              <a:buNone/>
            </a:pPr>
            <a:r>
              <a:rPr lang="en-GB" altLang="en-US" sz="1800" i="1">
                <a:solidFill>
                  <a:srgbClr val="000000"/>
                </a:solidFill>
                <a:latin typeface="Comic Sans MS" panose="030F0702030302020204" pitchFamily="66" charset="0"/>
              </a:rPr>
              <a:t>Control (what must always be kept the same)</a:t>
            </a:r>
            <a:r>
              <a:rPr lang="en-GB" altLang="en-US" sz="1800">
                <a:solidFill>
                  <a:srgbClr val="000000"/>
                </a:solidFill>
                <a:latin typeface="Comic Sans MS" panose="030F0702030302020204" pitchFamily="66" charset="0"/>
              </a:rPr>
              <a:t> -</a:t>
            </a:r>
            <a:endParaRPr lang="en-GB" altLang="en-US" sz="1800" i="1">
              <a:solidFill>
                <a:srgbClr val="000000"/>
              </a:solidFill>
              <a:latin typeface="Comic Sans MS" panose="030F0702030302020204" pitchFamily="66" charset="0"/>
            </a:endParaRPr>
          </a:p>
        </p:txBody>
      </p:sp>
      <p:sp>
        <p:nvSpPr>
          <p:cNvPr id="36868" name="TextBox 5"/>
          <p:cNvSpPr txBox="1">
            <a:spLocks noChangeArrowheads="1"/>
          </p:cNvSpPr>
          <p:nvPr/>
        </p:nvSpPr>
        <p:spPr bwMode="auto">
          <a:xfrm>
            <a:off x="1321594" y="1152525"/>
            <a:ext cx="6482954" cy="9233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GB" altLang="en-US" sz="1800">
                <a:solidFill>
                  <a:srgbClr val="000000"/>
                </a:solidFill>
                <a:latin typeface="Comic Sans MS" panose="030F0702030302020204" pitchFamily="66" charset="0"/>
              </a:rPr>
              <a:t>Height bread rises			Time kneaded for</a:t>
            </a:r>
          </a:p>
          <a:p>
            <a:pPr defTabSz="685800" fontAlgn="base">
              <a:spcBef>
                <a:spcPct val="0"/>
              </a:spcBef>
              <a:spcAft>
                <a:spcPct val="0"/>
              </a:spcAft>
              <a:buNone/>
            </a:pPr>
            <a:r>
              <a:rPr lang="en-GB" altLang="en-US" sz="1800">
                <a:solidFill>
                  <a:srgbClr val="000000"/>
                </a:solidFill>
                <a:latin typeface="Comic Sans MS" panose="030F0702030302020204" pitchFamily="66" charset="0"/>
              </a:rPr>
              <a:t>Amount of sugar added		Amount of yeast added</a:t>
            </a:r>
          </a:p>
          <a:p>
            <a:pPr defTabSz="685800" fontAlgn="base">
              <a:spcBef>
                <a:spcPct val="0"/>
              </a:spcBef>
              <a:spcAft>
                <a:spcPct val="0"/>
              </a:spcAft>
              <a:buNone/>
            </a:pPr>
            <a:r>
              <a:rPr lang="en-GB" altLang="en-US" sz="1800">
                <a:solidFill>
                  <a:srgbClr val="000000"/>
                </a:solidFill>
                <a:latin typeface="Comic Sans MS" panose="030F0702030302020204" pitchFamily="66" charset="0"/>
              </a:rPr>
              <a:t>Temperature baked at		Amount of water added</a:t>
            </a:r>
          </a:p>
        </p:txBody>
      </p:sp>
      <p:sp>
        <p:nvSpPr>
          <p:cNvPr id="7" name="TextBox 6"/>
          <p:cNvSpPr txBox="1"/>
          <p:nvPr/>
        </p:nvSpPr>
        <p:spPr>
          <a:xfrm>
            <a:off x="1356122" y="3500438"/>
            <a:ext cx="3261122" cy="369332"/>
          </a:xfrm>
          <a:prstGeom prst="rect">
            <a:avLst/>
          </a:prstGeom>
          <a:noFill/>
        </p:spPr>
        <p:txBody>
          <a:bodyPr>
            <a:spAutoFit/>
          </a:bodyPr>
          <a:lstStyle/>
          <a:p>
            <a:pPr defTabSz="685800" fontAlgn="base">
              <a:spcBef>
                <a:spcPct val="0"/>
              </a:spcBef>
              <a:spcAft>
                <a:spcPct val="0"/>
              </a:spcAft>
              <a:defRPr/>
            </a:pPr>
            <a:r>
              <a:rPr lang="en-GB" sz="1800" dirty="0">
                <a:solidFill>
                  <a:srgbClr val="2D2D8A"/>
                </a:solidFill>
                <a:latin typeface="Comic Sans MS" panose="030F0702030302020204" pitchFamily="66" charset="0"/>
              </a:rPr>
              <a:t>Height bread rises</a:t>
            </a:r>
          </a:p>
        </p:txBody>
      </p:sp>
    </p:spTree>
    <p:extLst>
      <p:ext uri="{BB962C8B-B14F-4D97-AF65-F5344CB8AC3E}">
        <p14:creationId xmlns:p14="http://schemas.microsoft.com/office/powerpoint/2010/main" val="4168409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1" y="77391"/>
            <a:ext cx="3565922" cy="506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7269" y="0"/>
            <a:ext cx="3183731" cy="506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640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Default Design">
  <a:themeElements>
    <a:clrScheme name="Biology ESWS">
      <a:dk1>
        <a:srgbClr val="000000"/>
      </a:dk1>
      <a:lt1>
        <a:srgbClr val="FFFFFF"/>
      </a:lt1>
      <a:dk2>
        <a:srgbClr val="000000"/>
      </a:dk2>
      <a:lt2>
        <a:srgbClr val="808080"/>
      </a:lt2>
      <a:accent1>
        <a:srgbClr val="C3C300"/>
      </a:accent1>
      <a:accent2>
        <a:srgbClr val="636825"/>
      </a:accent2>
      <a:accent3>
        <a:srgbClr val="FFFFFF"/>
      </a:accent3>
      <a:accent4>
        <a:srgbClr val="000000"/>
      </a:accent4>
      <a:accent5>
        <a:srgbClr val="DBD600"/>
      </a:accent5>
      <a:accent6>
        <a:srgbClr val="444719"/>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28575" cap="flat" cmpd="sng" algn="ctr">
          <a:solidFill>
            <a:srgbClr val="10BC45"/>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rgbClr val="CCFFCC"/>
        </a:solidFill>
        <a:ln w="28575" cap="flat" cmpd="sng" algn="ctr">
          <a:solidFill>
            <a:srgbClr val="10BC45"/>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28575" cap="flat" cmpd="sng" algn="ctr">
          <a:solidFill>
            <a:srgbClr val="10BC45"/>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rgbClr val="CCFFCC"/>
        </a:solidFill>
        <a:ln w="28575" cap="flat" cmpd="sng" algn="ctr">
          <a:solidFill>
            <a:srgbClr val="10BC45"/>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Default Design">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1655</TotalTime>
  <Words>1997</Words>
  <Application>Microsoft Office PowerPoint</Application>
  <PresentationFormat>On-screen Show (16:9)</PresentationFormat>
  <Paragraphs>376</Paragraphs>
  <Slides>51</Slides>
  <Notes>9</Notes>
  <HiddenSlides>0</HiddenSlides>
  <MMClips>0</MMClips>
  <ScaleCrop>false</ScaleCrop>
  <HeadingPairs>
    <vt:vector size="8" baseType="variant">
      <vt:variant>
        <vt:lpstr>Fonts Used</vt:lpstr>
      </vt:variant>
      <vt:variant>
        <vt:i4>18</vt:i4>
      </vt:variant>
      <vt:variant>
        <vt:lpstr>Theme</vt:lpstr>
      </vt:variant>
      <vt:variant>
        <vt:i4>17</vt:i4>
      </vt:variant>
      <vt:variant>
        <vt:lpstr>Embedded OLE Servers</vt:lpstr>
      </vt:variant>
      <vt:variant>
        <vt:i4>1</vt:i4>
      </vt:variant>
      <vt:variant>
        <vt:lpstr>Slide Titles</vt:lpstr>
      </vt:variant>
      <vt:variant>
        <vt:i4>51</vt:i4>
      </vt:variant>
    </vt:vector>
  </HeadingPairs>
  <TitlesOfParts>
    <vt:vector size="87" baseType="lpstr">
      <vt:lpstr>MS PGothic</vt:lpstr>
      <vt:lpstr>SimSun</vt:lpstr>
      <vt:lpstr>Arial</vt:lpstr>
      <vt:lpstr>Arial Black</vt:lpstr>
      <vt:lpstr>Berlin Sans FB</vt:lpstr>
      <vt:lpstr>Calibri</vt:lpstr>
      <vt:lpstr>Comic Sans MS</vt:lpstr>
      <vt:lpstr>Helvetica</vt:lpstr>
      <vt:lpstr>Lucida Sans Unicode</vt:lpstr>
      <vt:lpstr>Monotype Sorts</vt:lpstr>
      <vt:lpstr>Symbol</vt:lpstr>
      <vt:lpstr>Times New Roman</vt:lpstr>
      <vt:lpstr>Trebuchet MS</vt:lpstr>
      <vt:lpstr>Verdana</vt:lpstr>
      <vt:lpstr>Webdings</vt:lpstr>
      <vt:lpstr>Wingdings</vt:lpstr>
      <vt:lpstr>Wingdings 2</vt:lpstr>
      <vt:lpstr>Wingdings 3</vt:lpstr>
      <vt:lpstr>Office Theme</vt:lpstr>
      <vt:lpstr>Default Design</vt:lpstr>
      <vt:lpstr>1_Office Theme</vt:lpstr>
      <vt:lpstr>4_Default Design</vt:lpstr>
      <vt:lpstr>2_Default Design</vt:lpstr>
      <vt:lpstr>2_Office Theme</vt:lpstr>
      <vt:lpstr>6_Default Design</vt:lpstr>
      <vt:lpstr>3_Office Theme</vt:lpstr>
      <vt:lpstr>4_Office Theme</vt:lpstr>
      <vt:lpstr>5_Office Theme</vt:lpstr>
      <vt:lpstr>5_Default Design</vt:lpstr>
      <vt:lpstr>1_Default Design</vt:lpstr>
      <vt:lpstr>7_Default Design</vt:lpstr>
      <vt:lpstr>8_Default Design</vt:lpstr>
      <vt:lpstr>9_Default Design</vt:lpstr>
      <vt:lpstr>10_Default Design</vt:lpstr>
      <vt:lpstr>11_Default Design</vt:lpstr>
      <vt:lpstr>Equation</vt:lpstr>
      <vt:lpstr>PowerPoint Presentation</vt:lpstr>
      <vt:lpstr>PowerPoint Presentation</vt:lpstr>
      <vt:lpstr>PowerPoint Presentation</vt:lpstr>
      <vt:lpstr>PowerPoint Presentation</vt:lpstr>
      <vt:lpstr>PowerPoint Presentation</vt:lpstr>
      <vt:lpstr>Using yeast</vt:lpstr>
      <vt:lpstr>PowerPoint Presentation</vt:lpstr>
      <vt:lpstr>PowerPoint Presentation</vt:lpstr>
      <vt:lpstr>PowerPoint Presentation</vt:lpstr>
      <vt:lpstr>PowerPoint Presentation</vt:lpstr>
      <vt:lpstr>PowerPoint Presentation</vt:lpstr>
      <vt:lpstr>PowerPoint Presentation</vt:lpstr>
      <vt:lpstr>Using yeast</vt:lpstr>
      <vt:lpstr>PowerPoint Presentation</vt:lpstr>
      <vt:lpstr>PowerPoint Presentation</vt:lpstr>
      <vt:lpstr>PowerPoint Presentation</vt:lpstr>
      <vt:lpstr>PowerPoint Presentation</vt:lpstr>
      <vt:lpstr>Mike the microbe is looking for somewhere to live where he can grow and reproduce quickly. Which house will he choose? </vt:lpstr>
      <vt:lpstr>PowerPoint Presentation</vt:lpstr>
      <vt:lpstr>How can a single yeast cell go from </vt:lpstr>
      <vt:lpstr>Budding</vt:lpstr>
      <vt:lpstr>Complete worksheet 8db 8 </vt:lpstr>
      <vt:lpstr>PowerPoint Presentation</vt:lpstr>
      <vt:lpstr>Question One</vt:lpstr>
      <vt:lpstr>Question Two</vt:lpstr>
      <vt:lpstr>Question Three</vt:lpstr>
      <vt:lpstr>Question Four</vt:lpstr>
      <vt:lpstr>PowerPoint Presentation</vt:lpstr>
      <vt:lpstr>And finally . . .</vt:lpstr>
      <vt:lpstr>Requisitions</vt:lpstr>
      <vt:lpstr>Objectives</vt:lpstr>
      <vt:lpstr>Objectives</vt:lpstr>
      <vt:lpstr>Objectives</vt:lpstr>
      <vt:lpstr>Objectives</vt:lpstr>
      <vt:lpstr>PowerPoint Presentation</vt:lpstr>
      <vt:lpstr>PowerPoint Presentation</vt:lpstr>
      <vt:lpstr>PowerPoint Presentation</vt:lpstr>
      <vt:lpstr>Glossary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B</dc:creator>
  <cp:lastModifiedBy>S Bijle</cp:lastModifiedBy>
  <cp:revision>178</cp:revision>
  <dcterms:created xsi:type="dcterms:W3CDTF">2014-04-16T12:42:19Z</dcterms:created>
  <dcterms:modified xsi:type="dcterms:W3CDTF">2018-07-17T10:07:30Z</dcterms:modified>
</cp:coreProperties>
</file>