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61" r:id="rId9"/>
    <p:sldMasterId id="2147483873" r:id="rId10"/>
  </p:sldMasterIdLst>
  <p:notesMasterIdLst>
    <p:notesMasterId r:id="rId39"/>
  </p:notesMasterIdLst>
  <p:sldIdLst>
    <p:sldId id="256" r:id="rId11"/>
    <p:sldId id="393" r:id="rId12"/>
    <p:sldId id="283" r:id="rId13"/>
    <p:sldId id="394" r:id="rId14"/>
    <p:sldId id="378" r:id="rId15"/>
    <p:sldId id="272" r:id="rId16"/>
    <p:sldId id="395" r:id="rId17"/>
    <p:sldId id="266" r:id="rId18"/>
    <p:sldId id="293" r:id="rId19"/>
    <p:sldId id="265" r:id="rId20"/>
    <p:sldId id="267" r:id="rId21"/>
    <p:sldId id="397" r:id="rId22"/>
    <p:sldId id="398" r:id="rId23"/>
    <p:sldId id="399" r:id="rId24"/>
    <p:sldId id="396" r:id="rId25"/>
    <p:sldId id="274" r:id="rId26"/>
    <p:sldId id="392" r:id="rId27"/>
    <p:sldId id="335" r:id="rId28"/>
    <p:sldId id="336" r:id="rId29"/>
    <p:sldId id="387" r:id="rId30"/>
    <p:sldId id="388" r:id="rId31"/>
    <p:sldId id="389" r:id="rId32"/>
    <p:sldId id="390" r:id="rId33"/>
    <p:sldId id="391" r:id="rId34"/>
    <p:sldId id="400" r:id="rId35"/>
    <p:sldId id="401" r:id="rId36"/>
    <p:sldId id="402" r:id="rId37"/>
    <p:sldId id="371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9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DCEB62D-A3DB-1F4E-BF77-1F61B0B7E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02B6-9979-334E-BC66-DF49FD2C0F0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E33146C-96F6-CE4E-8815-1383153CA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59E2BB8-D16A-3B4C-899B-6DD1B3AB3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4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1161C54-E9D8-E441-BC4F-927736849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FE65-4236-CB48-8E9E-9524A27A010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76F6D97-CAB9-F84B-9A73-75C291211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EEFF281-4AFA-E342-A334-27E15BDF7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5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8487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549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33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2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00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3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73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46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36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C5112-FDEE-4545-8223-A89F3A8D9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5C392-B128-204B-B090-E907AA4F3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C0229-A4DE-2741-B234-53F4ED1B4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3C24-F641-A248-B4F7-EDD8FE52F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6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F2D4F0-53D0-CD43-9716-837F94E29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A2486-6C64-2E4A-A7E3-02EB64CE9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1DCB7-A099-D54A-992C-F17BCB227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581C2-30ED-F04E-A6E8-CAD63BB0D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752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B0001-160F-CB44-9D83-AF88C4F2C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45E977-A702-3048-8E3C-8B91295D8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79E92-D65B-CD41-BED4-F8D89DC10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FAD9-749B-3C49-8A27-0DA578B55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8996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29D2A-A5B6-8840-899B-237637954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348FA-DC59-0849-A391-B15B4D51E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E6C2-A151-8044-A59C-007D30272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002-3DE0-7346-A6FC-FC209300C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05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7806EC-F355-2247-B1D8-AD42703FA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5CF5E6-EA81-0A48-94CF-AE3F626B6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FAB35B-4D1E-384F-ADB1-086287FE6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4C87-F398-9145-83E1-3B1FB870D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083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82628C-5651-C848-973D-D98C351EE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D0DBA3-186D-C549-B035-7C66286D1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B7BFC4-197D-1642-9E80-0B0FE27B1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236B-A115-4842-BE4A-C72AFC4C2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018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B3B70B-3EAC-6343-A707-EA614E62D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932DC3-BF91-954B-AA90-330F9DA10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8887CD-49F4-CE4C-A8DA-91446847A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2D97-1A81-7F4A-ADDF-928690B7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671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44BB3-EBF6-3341-AE6E-C1F6AD4B3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CBCAD-AB7A-F64A-96FD-FABF7135F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AB4A7-17F4-EF48-9674-985F35818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E58E-6E4D-3543-B650-850FBD4C4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245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F179B-F2BE-AD40-B69F-533F6AA41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6D4CA-6225-D843-B9A0-0A85C12BA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82F9B-D5D5-7449-A927-6068FC2BB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987E-1B50-BE4E-9287-468DB02B2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087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D09AB-3BFB-8342-B5EA-B35E18BD1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C58AC-AEC5-3247-B325-F3E6C7094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DDDD0-6327-1A46-844D-B1CF3E99A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221C0-0092-E247-8E8F-5913952B9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168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8E161-F654-3946-B37E-93CDEAEDC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2EBBA1-66BD-BF43-94D9-9148D0999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12ECA-3E27-C24D-B6BE-17CE0CB61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3BA0-034D-5A42-8B65-23EC187B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7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BFB175-6C97-3C4F-A630-A975608EB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162F497-1AAA-FC49-B06C-AD61C619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9F46F2-97EB-0E47-B959-B60B9BCBE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A3BFB5-ED59-D94A-9B74-92D9BD03F7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D7EDF5-4E70-424C-9026-6AD2BF4FD3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B6C335-12A1-4F4F-9110-660ED9E61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background">
            <a:extLst>
              <a:ext uri="{FF2B5EF4-FFF2-40B4-BE49-F238E27FC236}">
                <a16:creationId xmlns:a16="http://schemas.microsoft.com/office/drawing/2014/main" id="{2009D784-7420-2C49-9B70-E8952A5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D10E6338-0A84-C549-9C4C-0EB276B8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9" y="4991100"/>
            <a:ext cx="6556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7B6926D-C998-0B4E-AEF5-3E4F02F77612}" type="slidenum">
              <a:rPr lang="en-GB" altLang="en-US" sz="750" smtClean="0">
                <a:solidFill>
                  <a:srgbClr val="5B0091"/>
                </a:solidFill>
                <a:latin typeface="Arial" charset="0"/>
                <a:ea typeface="Arial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750">
                <a:solidFill>
                  <a:srgbClr val="5B0091"/>
                </a:solidFill>
                <a:latin typeface="Arial" charset="0"/>
                <a:ea typeface="Arial" charset="0"/>
              </a:rPr>
              <a:t> of 45</a:t>
            </a:r>
          </a:p>
        </p:txBody>
      </p:sp>
      <p:pic>
        <p:nvPicPr>
          <p:cNvPr id="13316" name="Picture 4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4779B-8904-884D-B24A-E28DC9BD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AAEACE-4561-4C47-8E26-EE4A4B2E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812BF970-24A9-0C4C-8FC2-E7534A73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9" y="4991100"/>
            <a:ext cx="11865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750">
                <a:solidFill>
                  <a:srgbClr val="5B0091"/>
                </a:solidFill>
              </a:rPr>
              <a:t>© Boardworks Ltd 2008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592474B3-FA15-A94F-A872-3CA4DC9B4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4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pscienc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arsonactivelear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://www.highamsparkschool.co.uk/" TargetMode="External"/><Relationship Id="rId4" Type="http://schemas.openxmlformats.org/officeDocument/2006/relationships/hyperlink" Target="https://highamspark.fireflycloud.net/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changing-states-of-matter-1472/" TargetMode="External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2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2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D44E8AD3-21DF-C744-89BA-7A57B2C1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810"/>
            <a:ext cx="9144000" cy="52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04/09/2018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67421" y="246284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8Ib – Changing State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374" y="4612518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166" y="4737662"/>
            <a:ext cx="2845978" cy="327029"/>
          </a:xfrm>
          <a:prstGeom prst="rect">
            <a:avLst/>
          </a:prstGeom>
        </p:spPr>
      </p:pic>
      <p:pic>
        <p:nvPicPr>
          <p:cNvPr id="2050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271" y="470546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369" y="624299"/>
            <a:ext cx="3214011" cy="1919644"/>
          </a:xfrm>
          <a:prstGeom prst="cloudCallout">
            <a:avLst>
              <a:gd name="adj1" fmla="val -85948"/>
              <a:gd name="adj2" fmla="val 249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ice more, or less, dense than water?</a:t>
            </a:r>
          </a:p>
        </p:txBody>
      </p:sp>
      <p:sp>
        <p:nvSpPr>
          <p:cNvPr id="33" name="AutoShape 18">
            <a:extLst>
              <a:ext uri="{FF2B5EF4-FFF2-40B4-BE49-F238E27FC236}">
                <a16:creationId xmlns:a16="http://schemas.microsoft.com/office/drawing/2014/main" id="{FACFFB36-C7AE-844F-94B8-9C4DFE8B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77" y="2692874"/>
            <a:ext cx="3402827" cy="1919644"/>
          </a:xfrm>
          <a:prstGeom prst="cloudCallout">
            <a:avLst>
              <a:gd name="adj1" fmla="val -82665"/>
              <a:gd name="adj2" fmla="val -194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explain this in terms of particles?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graph">
            <a:extLst>
              <a:ext uri="{FF2B5EF4-FFF2-40B4-BE49-F238E27FC236}">
                <a16:creationId xmlns:a16="http://schemas.microsoft.com/office/drawing/2014/main" id="{EA88D8C7-DF70-7445-A982-1175A7C5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708782"/>
            <a:ext cx="7606540" cy="443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10">
            <a:extLst>
              <a:ext uri="{FF2B5EF4-FFF2-40B4-BE49-F238E27FC236}">
                <a16:creationId xmlns:a16="http://schemas.microsoft.com/office/drawing/2014/main" id="{8C287E60-B8AC-1340-87DE-DD98F30B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266" y="3101579"/>
            <a:ext cx="1835944" cy="1296590"/>
          </a:xfrm>
          <a:prstGeom prst="cloudCallout">
            <a:avLst>
              <a:gd name="adj1" fmla="val 59662"/>
              <a:gd name="adj2" fmla="val -9141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</a:rPr>
              <a:t>Why does the graph go flat?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3224DB35-0A60-0646-8E6D-4CBFA906B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09765"/>
            <a:ext cx="5000626" cy="556985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Stick in your diagram and add the labels.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97DC4D-574F-C04A-957A-E45275D37F37}"/>
              </a:ext>
            </a:extLst>
          </p:cNvPr>
          <p:cNvSpPr/>
          <p:nvPr/>
        </p:nvSpPr>
        <p:spPr>
          <a:xfrm rot="19511302">
            <a:off x="1266825" y="2963466"/>
            <a:ext cx="8096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CA211-4E8D-E246-BD76-D9E2583308FD}"/>
              </a:ext>
            </a:extLst>
          </p:cNvPr>
          <p:cNvSpPr/>
          <p:nvPr/>
        </p:nvSpPr>
        <p:spPr>
          <a:xfrm rot="19511302">
            <a:off x="3948142" y="1868152"/>
            <a:ext cx="989668" cy="3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91182-7277-264D-98FB-71E3A8BD93FC}"/>
              </a:ext>
            </a:extLst>
          </p:cNvPr>
          <p:cNvSpPr/>
          <p:nvPr/>
        </p:nvSpPr>
        <p:spPr>
          <a:xfrm rot="19511302">
            <a:off x="6759338" y="914518"/>
            <a:ext cx="989668" cy="3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176D6-2B85-B84C-BC95-3909898C7893}"/>
              </a:ext>
            </a:extLst>
          </p:cNvPr>
          <p:cNvSpPr/>
          <p:nvPr/>
        </p:nvSpPr>
        <p:spPr>
          <a:xfrm>
            <a:off x="2490879" y="2237887"/>
            <a:ext cx="1235994" cy="38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13ECCE-D4CE-7247-945C-4D34252168F5}"/>
              </a:ext>
            </a:extLst>
          </p:cNvPr>
          <p:cNvSpPr/>
          <p:nvPr/>
        </p:nvSpPr>
        <p:spPr>
          <a:xfrm>
            <a:off x="5180034" y="1219200"/>
            <a:ext cx="1345037" cy="52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EF098-0731-7C44-9767-9FCC6E61C34C}"/>
              </a:ext>
            </a:extLst>
          </p:cNvPr>
          <p:cNvSpPr/>
          <p:nvPr/>
        </p:nvSpPr>
        <p:spPr>
          <a:xfrm>
            <a:off x="5234555" y="1975626"/>
            <a:ext cx="1290516" cy="38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F87AA-F41E-3E49-84D2-2D9DD9E1F645}"/>
              </a:ext>
            </a:extLst>
          </p:cNvPr>
          <p:cNvSpPr/>
          <p:nvPr/>
        </p:nvSpPr>
        <p:spPr>
          <a:xfrm>
            <a:off x="2490879" y="2926141"/>
            <a:ext cx="1235994" cy="38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A98456B-789E-5640-88F4-78AF21E9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716120"/>
            <a:ext cx="89725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5731" indent="-135731"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What happens to the temperature when the ice is melting and the water is boiling? 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How do we know if a substance is pure from it’s melting point?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B050"/>
              </a:solidFill>
              <a:latin typeface="+mn-lt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3. Why does the temperature stay constant during a change of state?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D176192E-642E-FC4E-93FE-6DC7EACF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9" y="109765"/>
            <a:ext cx="8612333" cy="832343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Answer the questions below using full sentences after we have watched the </a:t>
            </a: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  <a:hlinkClick r:id="rId2"/>
              </a:rPr>
              <a:t>video</a:t>
            </a: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13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A98456B-789E-5640-88F4-78AF21E9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646847"/>
            <a:ext cx="897254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5731" indent="-135731"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What happens to the temperature when the ice is melting and the water is boiling? 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The temperature stays the same (remains constant) during melting or boiling/evaporating.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How do we know if a substance is pure from it’s melting point?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If a substance is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pure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 it has a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fixed melting point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 (a constant temperature).</a:t>
            </a:r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D176192E-642E-FC4E-93FE-6DC7EACF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9" y="109765"/>
            <a:ext cx="8612333" cy="832343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Answer the questions below using full sentences after we have watched the video.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6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A98456B-789E-5640-88F4-78AF21E9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716120"/>
            <a:ext cx="897254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B050"/>
              </a:solidFill>
              <a:latin typeface="+mn-lt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3. Why does the temperature stay constant during a change of state?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During a change of state the temperature remains constant as the </a:t>
            </a:r>
            <a:r>
              <a:rPr lang="en-GB" altLang="en-US" sz="2400" b="1" dirty="0">
                <a:solidFill>
                  <a:srgbClr val="00B050"/>
                </a:solidFill>
              </a:rPr>
              <a:t>energy</a:t>
            </a:r>
            <a:r>
              <a:rPr lang="en-GB" altLang="en-US" sz="2400" dirty="0">
                <a:solidFill>
                  <a:srgbClr val="00B050"/>
                </a:solidFill>
              </a:rPr>
              <a:t> is being used to break the bonds between the particles. 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The amount of energy needed to break the bonds is called the </a:t>
            </a:r>
            <a:r>
              <a:rPr lang="en-GB" altLang="en-US" sz="2400" b="1" dirty="0">
                <a:solidFill>
                  <a:srgbClr val="00B050"/>
                </a:solidFill>
              </a:rPr>
              <a:t>latent heat</a:t>
            </a:r>
            <a:r>
              <a:rPr lang="en-GB" altLang="en-US" sz="2400" dirty="0">
                <a:solidFill>
                  <a:srgbClr val="00B050"/>
                </a:solidFill>
              </a:rPr>
              <a:t>. </a:t>
            </a:r>
          </a:p>
          <a:p>
            <a:pPr marL="135731" indent="-135731" fontAlgn="base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D176192E-642E-FC4E-93FE-6DC7EACF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9" y="109765"/>
            <a:ext cx="8612333" cy="832343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Answer the questions below using full sentences after we have watched the video.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9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8E59-F01C-B74D-82E2-5F20DEFA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399DABCE-3071-154E-BF95-427F43F6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17" y="-1"/>
            <a:ext cx="3498619" cy="1911927"/>
          </a:xfrm>
          <a:prstGeom prst="cloudCallout">
            <a:avLst>
              <a:gd name="adj1" fmla="val 57428"/>
              <a:gd name="adj2" fmla="val 4940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</a:rPr>
              <a:t>What has this got to do with today’s lesson?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BDB25-5DAF-1A4B-8877-9D0448168251}"/>
              </a:ext>
            </a:extLst>
          </p:cNvPr>
          <p:cNvSpPr txBox="1"/>
          <p:nvPr/>
        </p:nvSpPr>
        <p:spPr>
          <a:xfrm>
            <a:off x="365552" y="4038218"/>
            <a:ext cx="8412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an example of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</a:t>
            </a:r>
            <a:r>
              <a:rPr lang="en-GB" sz="2800" b="1" dirty="0">
                <a:solidFill>
                  <a:srgbClr val="000000"/>
                </a:solidFill>
                <a:latin typeface="Calibri"/>
              </a:rPr>
              <a:t>al weathering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. Water has got into the crack and </a:t>
            </a:r>
            <a:r>
              <a:rPr lang="en-GB" sz="2800" b="1" dirty="0">
                <a:solidFill>
                  <a:srgbClr val="000000"/>
                </a:solidFill>
                <a:latin typeface="Calibri"/>
              </a:rPr>
              <a:t>expanded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 as it froze. </a:t>
            </a:r>
            <a:endParaRPr kumimoji="0" lang="en-GB" sz="28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438552"/>
            <a:ext cx="286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that ice is less dense than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3016832" y="1491069"/>
            <a:ext cx="2862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the effects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physical weathering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on rocks and explain it in terms of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expansion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contraction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3025884" y="2997879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what happens to particles and temperature during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changes of state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, in terms of energy and forces.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5952022" y="1470353"/>
            <a:ext cx="2862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Compare densities of materials and link them to the mass of the particles and how closely they pack together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5966737" y="3047152"/>
            <a:ext cx="286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ice is less dense than water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547F-0BC7-5744-BA04-5AFE4108C80D}"/>
              </a:ext>
            </a:extLst>
          </p:cNvPr>
          <p:cNvSpPr txBox="1"/>
          <p:nvPr/>
        </p:nvSpPr>
        <p:spPr>
          <a:xfrm>
            <a:off x="102021" y="2229733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chemical changes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are different from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physical changes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recall some examples.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9296A-AC15-744C-806C-5BE1C87212BA}"/>
              </a:ext>
            </a:extLst>
          </p:cNvPr>
          <p:cNvSpPr txBox="1"/>
          <p:nvPr/>
        </p:nvSpPr>
        <p:spPr>
          <a:xfrm>
            <a:off x="84474" y="3523435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that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change of state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 a pure substance takes place at constant temperature.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024C8-D207-CE42-BC76-4CD04BB8FBB2}"/>
              </a:ext>
            </a:extLst>
          </p:cNvPr>
          <p:cNvSpPr txBox="1"/>
          <p:nvPr/>
        </p:nvSpPr>
        <p:spPr>
          <a:xfrm>
            <a:off x="5966737" y="3800434"/>
            <a:ext cx="286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the idea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latent heat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when discussing changes of state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12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3A3E18-016E-0844-A879-CDB8635B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316" y="4625579"/>
            <a:ext cx="47267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9" descr="flash_icon">
            <a:extLst>
              <a:ext uri="{FF2B5EF4-FFF2-40B4-BE49-F238E27FC236}">
                <a16:creationId xmlns:a16="http://schemas.microsoft.com/office/drawing/2014/main" id="{015E6419-5CE5-1B4F-989D-13BFBEFF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794" y="86916"/>
            <a:ext cx="2893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3">
            <a:extLst>
              <a:ext uri="{FF2B5EF4-FFF2-40B4-BE49-F238E27FC236}">
                <a16:creationId xmlns:a16="http://schemas.microsoft.com/office/drawing/2014/main" id="{01B7D875-C766-BB45-8D54-51B9CC2053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Changes of state – cooling curve</a:t>
            </a:r>
          </a:p>
        </p:txBody>
      </p:sp>
      <p:pic>
        <p:nvPicPr>
          <p:cNvPr id="24580" name="Picture 6" descr="medium_6">
            <a:extLst>
              <a:ext uri="{FF2B5EF4-FFF2-40B4-BE49-F238E27FC236}">
                <a16:creationId xmlns:a16="http://schemas.microsoft.com/office/drawing/2014/main" id="{03533908-60F3-894C-B789-AD7CB908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579" y="466726"/>
            <a:ext cx="1135856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2783" name="ShockwaveFlash1" r:id="rId2" imgW="8699400" imgH="5308560"/>
        </mc:Choice>
        <mc:Fallback>
          <p:control name="ShockwaveFlash1" r:id="rId2" imgW="8699400" imgH="5308560">
            <p:pic>
              <p:nvPicPr>
                <p:cNvPr id="24581" name="ShockwaveFlash1">
                  <a:extLst>
                    <a:ext uri="{FF2B5EF4-FFF2-40B4-BE49-F238E27FC236}">
                      <a16:creationId xmlns:a16="http://schemas.microsoft.com/office/drawing/2014/main" id="{3BD6F4A4-4FAE-6842-A0A1-EA8952C614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302544" y="600075"/>
                  <a:ext cx="6524625" cy="3981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61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your changing state graph using your results. Include labels for when the graph shows: Ice/Water/Melting &amp; Boiling.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Doddle quiz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Changing state”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0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Change of state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y is ice less dense than water">
            <a:extLst>
              <a:ext uri="{FF2B5EF4-FFF2-40B4-BE49-F238E27FC236}">
                <a16:creationId xmlns:a16="http://schemas.microsoft.com/office/drawing/2014/main" id="{02C24C19-55D3-3B47-B4D6-74B447AA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7755"/>
            <a:ext cx="6525979" cy="42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E99AC-DD2E-9B42-A85F-6B793361B899}"/>
              </a:ext>
            </a:extLst>
          </p:cNvPr>
          <p:cNvSpPr txBox="1"/>
          <p:nvPr/>
        </p:nvSpPr>
        <p:spPr>
          <a:xfrm>
            <a:off x="93784" y="117230"/>
            <a:ext cx="868826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Ice is less dense than water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because (even though it is a solid) its particles are more spread out. </a:t>
            </a:r>
            <a:endParaRPr kumimoji="0" lang="en-GB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7EB559C5-E886-B94A-A619-B50588D1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169" y="3223856"/>
            <a:ext cx="3774831" cy="1919644"/>
          </a:xfrm>
          <a:prstGeom prst="cloudCallout">
            <a:avLst>
              <a:gd name="adj1" fmla="val -82665"/>
              <a:gd name="adj2" fmla="val -194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the particle diagram look for the cold water?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E0B3B7-03A0-6D42-ABFA-45303BE27BD5}"/>
              </a:ext>
            </a:extLst>
          </p:cNvPr>
          <p:cNvSpPr/>
          <p:nvPr/>
        </p:nvSpPr>
        <p:spPr>
          <a:xfrm>
            <a:off x="2548304" y="3556488"/>
            <a:ext cx="1406769" cy="14653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Condensing</a:t>
            </a:r>
          </a:p>
        </p:txBody>
      </p:sp>
    </p:spTree>
    <p:extLst>
      <p:ext uri="{BB962C8B-B14F-4D97-AF65-F5344CB8AC3E}">
        <p14:creationId xmlns:p14="http://schemas.microsoft.com/office/powerpoint/2010/main" val="1528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Physical change</a:t>
            </a:r>
          </a:p>
        </p:txBody>
      </p:sp>
    </p:spTree>
    <p:extLst>
      <p:ext uri="{BB962C8B-B14F-4D97-AF65-F5344CB8AC3E}">
        <p14:creationId xmlns:p14="http://schemas.microsoft.com/office/powerpoint/2010/main" val="137267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Evaporation</a:t>
            </a:r>
          </a:p>
        </p:txBody>
      </p:sp>
    </p:spTree>
    <p:extLst>
      <p:ext uri="{BB962C8B-B14F-4D97-AF65-F5344CB8AC3E}">
        <p14:creationId xmlns:p14="http://schemas.microsoft.com/office/powerpoint/2010/main" val="108368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Constant temperature</a:t>
            </a:r>
          </a:p>
        </p:txBody>
      </p:sp>
    </p:spTree>
    <p:extLst>
      <p:ext uri="{BB962C8B-B14F-4D97-AF65-F5344CB8AC3E}">
        <p14:creationId xmlns:p14="http://schemas.microsoft.com/office/powerpoint/2010/main" val="104075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955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169712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95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48939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95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Melting</a:t>
            </a:r>
          </a:p>
        </p:txBody>
      </p:sp>
    </p:spTree>
    <p:extLst>
      <p:ext uri="{BB962C8B-B14F-4D97-AF65-F5344CB8AC3E}">
        <p14:creationId xmlns:p14="http://schemas.microsoft.com/office/powerpoint/2010/main" val="408706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95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Freezing</a:t>
            </a:r>
          </a:p>
        </p:txBody>
      </p:sp>
    </p:spTree>
    <p:extLst>
      <p:ext uri="{BB962C8B-B14F-4D97-AF65-F5344CB8AC3E}">
        <p14:creationId xmlns:p14="http://schemas.microsoft.com/office/powerpoint/2010/main" val="4139408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Crushed ice.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250ml beakers. Thermometers. Stirring rods. Bosses &amp; clamps. Heating apparatus. Stopwatches.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paper. Pencils. Rulers.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8Ib - Changing state graph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8Ib - Changing state diagrams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21276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1438552"/>
            <a:ext cx="286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that ice is less dense than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9EB9F-7F4F-EC43-9F9A-7BED46A10493}"/>
              </a:ext>
            </a:extLst>
          </p:cNvPr>
          <p:cNvSpPr txBox="1"/>
          <p:nvPr/>
        </p:nvSpPr>
        <p:spPr>
          <a:xfrm>
            <a:off x="3016832" y="1491069"/>
            <a:ext cx="2862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the effects of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physical weathering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on rocks and explain it in terms of 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expansion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contraction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D0F5-2E88-1040-B5F9-8DD810839409}"/>
              </a:ext>
            </a:extLst>
          </p:cNvPr>
          <p:cNvSpPr txBox="1"/>
          <p:nvPr/>
        </p:nvSpPr>
        <p:spPr>
          <a:xfrm>
            <a:off x="3025884" y="2997879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what happens to particles and temperature during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changes of state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in terms of energy and forces.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4741-B418-9749-8DC2-D8B614234E0C}"/>
              </a:ext>
            </a:extLst>
          </p:cNvPr>
          <p:cNvSpPr txBox="1"/>
          <p:nvPr/>
        </p:nvSpPr>
        <p:spPr>
          <a:xfrm>
            <a:off x="5952022" y="1470353"/>
            <a:ext cx="2862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Compare densities of materials and link them to the mass of the particles and how closely they pack together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AAA47-0737-B548-9DAB-CBC6EA41F0F1}"/>
              </a:ext>
            </a:extLst>
          </p:cNvPr>
          <p:cNvSpPr txBox="1"/>
          <p:nvPr/>
        </p:nvSpPr>
        <p:spPr>
          <a:xfrm>
            <a:off x="5966737" y="3047152"/>
            <a:ext cx="286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ice is less dense than water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547F-0BC7-5744-BA04-5AFE4108C80D}"/>
              </a:ext>
            </a:extLst>
          </p:cNvPr>
          <p:cNvSpPr txBox="1"/>
          <p:nvPr/>
        </p:nvSpPr>
        <p:spPr>
          <a:xfrm>
            <a:off x="102021" y="2229733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chemical changes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are different from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physical changes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recall some examples.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9296A-AC15-744C-806C-5BE1C87212BA}"/>
              </a:ext>
            </a:extLst>
          </p:cNvPr>
          <p:cNvSpPr txBox="1"/>
          <p:nvPr/>
        </p:nvSpPr>
        <p:spPr>
          <a:xfrm>
            <a:off x="84474" y="3523435"/>
            <a:ext cx="2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that a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change of state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of a pure substance takes place at constant temperature.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024C8-D207-CE42-BC76-4CD04BB8FBB2}"/>
              </a:ext>
            </a:extLst>
          </p:cNvPr>
          <p:cNvSpPr txBox="1"/>
          <p:nvPr/>
        </p:nvSpPr>
        <p:spPr>
          <a:xfrm>
            <a:off x="5966737" y="3800434"/>
            <a:ext cx="286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idea of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latent heat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when discussing changes of state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age result for melting ice">
            <a:extLst>
              <a:ext uri="{FF2B5EF4-FFF2-40B4-BE49-F238E27FC236}">
                <a16:creationId xmlns:a16="http://schemas.microsoft.com/office/drawing/2014/main" id="{739A383D-B383-C14D-8A9C-51442DD8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1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D6002BCE-55CA-FD4A-BDD2-B171623D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3541014" cy="2114550"/>
          </a:xfrm>
          <a:prstGeom prst="cloudCallout">
            <a:avLst>
              <a:gd name="adj1" fmla="val 21469"/>
              <a:gd name="adj2" fmla="val 761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it when ice changes into water?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BDAEA877-861C-4342-98C1-CA0C243D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99" y="0"/>
            <a:ext cx="3541014" cy="2114550"/>
          </a:xfrm>
          <a:prstGeom prst="cloudCallout">
            <a:avLst>
              <a:gd name="adj1" fmla="val 21469"/>
              <a:gd name="adj2" fmla="val 761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other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of state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2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Picture1">
            <a:extLst>
              <a:ext uri="{FF2B5EF4-FFF2-40B4-BE49-F238E27FC236}">
                <a16:creationId xmlns:a16="http://schemas.microsoft.com/office/drawing/2014/main" id="{DBCB310B-1EEE-B947-A9F4-11337CF7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16" y="1475951"/>
            <a:ext cx="6858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7">
            <a:extLst>
              <a:ext uri="{FF2B5EF4-FFF2-40B4-BE49-F238E27FC236}">
                <a16:creationId xmlns:a16="http://schemas.microsoft.com/office/drawing/2014/main" id="{595335B1-8CFB-CE47-83D3-F3B7DEDA888B}"/>
              </a:ext>
            </a:extLst>
          </p:cNvPr>
          <p:cNvSpPr txBox="1">
            <a:spLocks noChangeArrowheads="1"/>
          </p:cNvSpPr>
          <p:nvPr/>
        </p:nvSpPr>
        <p:spPr bwMode="auto">
          <a:xfrm rot="20775253">
            <a:off x="1913804" y="3707976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1">
                <a:solidFill>
                  <a:srgbClr val="333399"/>
                </a:solidFill>
                <a:latin typeface="Comic Sans MS" charset="0"/>
              </a:rPr>
              <a:t>melting</a:t>
            </a:r>
          </a:p>
        </p:txBody>
      </p:sp>
      <p:sp>
        <p:nvSpPr>
          <p:cNvPr id="33" name="AutoShape 18">
            <a:extLst>
              <a:ext uri="{FF2B5EF4-FFF2-40B4-BE49-F238E27FC236}">
                <a16:creationId xmlns:a16="http://schemas.microsoft.com/office/drawing/2014/main" id="{5A600628-B7CD-F44C-A5EA-9F6A020A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36" y="3466504"/>
            <a:ext cx="3681845" cy="1432209"/>
          </a:xfrm>
          <a:prstGeom prst="cloudCallout">
            <a:avLst>
              <a:gd name="adj1" fmla="val -71602"/>
              <a:gd name="adj2" fmla="val 4546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change of state a </a:t>
            </a:r>
            <a:r>
              <a:rPr lang="en-GB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B2F96-A4AC-E545-B28F-616CD6896A65}"/>
              </a:ext>
            </a:extLst>
          </p:cNvPr>
          <p:cNvSpPr txBox="1"/>
          <p:nvPr/>
        </p:nvSpPr>
        <p:spPr>
          <a:xfrm>
            <a:off x="163068" y="72972"/>
            <a:ext cx="277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u="sng" dirty="0">
                <a:solidFill>
                  <a:srgbClr val="000000"/>
                </a:solidFill>
              </a:rPr>
              <a:t>Changes of state</a:t>
            </a: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CC0AD1FD-BDED-6D4A-AFB7-8DE7BB69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68" y="755961"/>
            <a:ext cx="7969550" cy="560221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Stick in your diagram and add labels for the other </a:t>
            </a:r>
            <a:r>
              <a:rPr lang="en-GB" altLang="en-US" sz="21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changes of state</a:t>
            </a: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3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2A3A49D-E2D1-C24F-9E5B-948256C68D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Changes of state activity</a:t>
            </a:r>
          </a:p>
        </p:txBody>
      </p:sp>
      <p:pic>
        <p:nvPicPr>
          <p:cNvPr id="18435" name="Picture 7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C9ED3F-90AC-9543-9EA4-ABE81FAD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316" y="4625579"/>
            <a:ext cx="47267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flash_icon">
            <a:extLst>
              <a:ext uri="{FF2B5EF4-FFF2-40B4-BE49-F238E27FC236}">
                <a16:creationId xmlns:a16="http://schemas.microsoft.com/office/drawing/2014/main" id="{E146910C-7248-1647-86CF-D4833EE8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794" y="86916"/>
            <a:ext cx="2893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medium_6">
            <a:extLst>
              <a:ext uri="{FF2B5EF4-FFF2-40B4-BE49-F238E27FC236}">
                <a16:creationId xmlns:a16="http://schemas.microsoft.com/office/drawing/2014/main" id="{CBD31794-F89A-A14E-B227-7B3D72E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579" y="466726"/>
            <a:ext cx="1135856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303" name="ShockwaveFlash1" r:id="rId2" imgW="8699400" imgH="5308560"/>
        </mc:Choice>
        <mc:Fallback>
          <p:control name="ShockwaveFlash1" r:id="rId2" imgW="8699400" imgH="5308560">
            <p:pic>
              <p:nvPicPr>
                <p:cNvPr id="18438" name="ShockwaveFlash1">
                  <a:extLst>
                    <a:ext uri="{FF2B5EF4-FFF2-40B4-BE49-F238E27FC236}">
                      <a16:creationId xmlns:a16="http://schemas.microsoft.com/office/drawing/2014/main" id="{E21E67C1-DC96-5149-B282-90742BF1ADB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302544" y="600075"/>
                  <a:ext cx="6524625" cy="3981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851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BFB2F96-A4AC-E545-B28F-616CD6896A65}"/>
              </a:ext>
            </a:extLst>
          </p:cNvPr>
          <p:cNvSpPr txBox="1"/>
          <p:nvPr/>
        </p:nvSpPr>
        <p:spPr>
          <a:xfrm>
            <a:off x="158965" y="823964"/>
            <a:ext cx="841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of state 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a ______________ as they are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reversible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no new substances are formed.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75655-5BDF-B74C-A729-E2C81AB38367}"/>
              </a:ext>
            </a:extLst>
          </p:cNvPr>
          <p:cNvSpPr txBox="1"/>
          <p:nvPr/>
        </p:nvSpPr>
        <p:spPr>
          <a:xfrm>
            <a:off x="158965" y="2085158"/>
            <a:ext cx="8412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Combustion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Neutralisation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examples of a ______________ as they form new substances and are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reversible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4C73E1F5-0D3B-BB48-B530-17A81FF9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65" y="147683"/>
            <a:ext cx="2831885" cy="560221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Copy and complete.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871F3-3AFB-094E-9596-9447995BA066}"/>
              </a:ext>
            </a:extLst>
          </p:cNvPr>
          <p:cNvSpPr txBox="1"/>
          <p:nvPr/>
        </p:nvSpPr>
        <p:spPr>
          <a:xfrm>
            <a:off x="3488456" y="823964"/>
            <a:ext cx="269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242"/>
                </a:solidFill>
                <a:latin typeface="Calibri"/>
              </a:rPr>
              <a:t>p</a:t>
            </a:r>
            <a:r>
              <a:rPr kumimoji="0" lang="en-GB" sz="2800" b="1" i="0" strike="noStrike" kern="1200" cap="none" spc="0" normalizeH="0" baseline="0" noProof="0" dirty="0" err="1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hysical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785E3-AF66-A34F-861A-1C237ECB4CDC}"/>
              </a:ext>
            </a:extLst>
          </p:cNvPr>
          <p:cNvSpPr txBox="1"/>
          <p:nvPr/>
        </p:nvSpPr>
        <p:spPr>
          <a:xfrm>
            <a:off x="225639" y="2516045"/>
            <a:ext cx="269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9242"/>
                </a:solidFill>
                <a:latin typeface="Calibri"/>
              </a:rPr>
              <a:t>chemical change</a:t>
            </a:r>
            <a:endParaRPr kumimoji="0" lang="en-GB" sz="2800" b="1" i="0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52A143-DE90-FF41-BF9D-5F5CAEDC3D98}"/>
              </a:ext>
            </a:extLst>
          </p:cNvPr>
          <p:cNvGrpSpPr/>
          <p:nvPr/>
        </p:nvGrpSpPr>
        <p:grpSpPr>
          <a:xfrm>
            <a:off x="5301095" y="3113064"/>
            <a:ext cx="3685310" cy="1902370"/>
            <a:chOff x="5301095" y="3113064"/>
            <a:chExt cx="3685310" cy="1902370"/>
          </a:xfrm>
        </p:grpSpPr>
        <p:pic>
          <p:nvPicPr>
            <p:cNvPr id="8" name="Picture 25" descr="Picture1">
              <a:extLst>
                <a:ext uri="{FF2B5EF4-FFF2-40B4-BE49-F238E27FC236}">
                  <a16:creationId xmlns:a16="http://schemas.microsoft.com/office/drawing/2014/main" id="{DBCB310B-1EEE-B947-A9F4-11337CF74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095" y="3113064"/>
              <a:ext cx="3685310" cy="190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595335B1-8CFB-CE47-83D3-F3B7DEDA8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75253">
              <a:off x="6130541" y="4409230"/>
              <a:ext cx="103322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charset="0"/>
                  <a:ea typeface="+mn-ea"/>
                  <a:cs typeface="+mn-cs"/>
                </a:rPr>
                <a:t>melting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D1B35D1C-2AFA-4F4B-9FC3-93401C27C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75253">
              <a:off x="5978141" y="3622394"/>
              <a:ext cx="103322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b="1" dirty="0">
                  <a:solidFill>
                    <a:srgbClr val="333399"/>
                  </a:solidFill>
                  <a:latin typeface="Comic Sans MS" charset="0"/>
                </a:rPr>
                <a:t>freezing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A52A0169-4BCC-744B-8FD1-E20A7747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75253">
              <a:off x="7640686" y="3938175"/>
              <a:ext cx="103322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charset="0"/>
                  <a:ea typeface="+mn-ea"/>
                  <a:cs typeface="+mn-cs"/>
                </a:rPr>
                <a:t>boiling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D95D5B23-ED07-964D-BC28-F3673969D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75253">
              <a:off x="7291228" y="3228248"/>
              <a:ext cx="103322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charset="0"/>
                  <a:ea typeface="+mn-ea"/>
                  <a:cs typeface="+mn-cs"/>
                </a:rPr>
                <a:t>condensing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0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13CB4E-559B-E248-BD25-EBC66C593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6740"/>
              </p:ext>
            </p:extLst>
          </p:nvPr>
        </p:nvGraphicFramePr>
        <p:xfrm>
          <a:off x="2141934" y="2444354"/>
          <a:ext cx="4427935" cy="2389536"/>
        </p:xfrm>
        <a:graphic>
          <a:graphicData uri="http://schemas.openxmlformats.org/drawingml/2006/table">
            <a:tbl>
              <a:tblPr/>
              <a:tblGrid>
                <a:gridCol w="22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(min)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 </a:t>
                      </a:r>
                      <a:r>
                        <a:rPr kumimoji="0" lang="en-GB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ᵒ</a:t>
                      </a: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AutoShape 20">
            <a:extLst>
              <a:ext uri="{FF2B5EF4-FFF2-40B4-BE49-F238E27FC236}">
                <a16:creationId xmlns:a16="http://schemas.microsoft.com/office/drawing/2014/main" id="{8641655D-DA95-9C40-BE47-E69EDF89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9" y="243588"/>
            <a:ext cx="8384946" cy="1895966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Set up a tripod, gauze, Bunsen &amp; safety mat.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Collect 150ml of ice/water mix in a 250ml beaker.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Clamp a thermometer so it sits in the centre of your beaker.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Heat your water and &amp; stir constantly.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Using a stopwatch record the temperature every 1min in your books.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sym typeface="Wingdings" pitchFamily="2" charset="2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46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">
            <a:extLst>
              <a:ext uri="{FF2B5EF4-FFF2-40B4-BE49-F238E27FC236}">
                <a16:creationId xmlns:a16="http://schemas.microsoft.com/office/drawing/2014/main" id="{A59DFDB2-6D97-9545-81CF-D27ADD804A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541818"/>
            <a:chOff x="0" y="0"/>
            <a:chExt cx="4384675" cy="7055614"/>
          </a:xfrm>
        </p:grpSpPr>
        <p:grpSp>
          <p:nvGrpSpPr>
            <p:cNvPr id="22533" name="Group 4">
              <a:extLst>
                <a:ext uri="{FF2B5EF4-FFF2-40B4-BE49-F238E27FC236}">
                  <a16:creationId xmlns:a16="http://schemas.microsoft.com/office/drawing/2014/main" id="{F4DF033A-54E1-B14E-8EA2-9010649A551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-1236662" y="1236662"/>
              <a:ext cx="6858000" cy="4384675"/>
              <a:chOff x="113" y="164"/>
              <a:chExt cx="5647" cy="3629"/>
            </a:xfrm>
          </p:grpSpPr>
          <p:pic>
            <p:nvPicPr>
              <p:cNvPr id="22538" name="Picture 5" descr="graph-paper-v-7x9">
                <a:extLst>
                  <a:ext uri="{FF2B5EF4-FFF2-40B4-BE49-F238E27FC236}">
                    <a16:creationId xmlns:a16="http://schemas.microsoft.com/office/drawing/2014/main" id="{F3365D8B-F545-4541-B784-A78ADD183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20000" contrast="-3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64"/>
                <a:ext cx="2831" cy="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6" descr="graph-paper-v-7x9">
                <a:extLst>
                  <a:ext uri="{FF2B5EF4-FFF2-40B4-BE49-F238E27FC236}">
                    <a16:creationId xmlns:a16="http://schemas.microsoft.com/office/drawing/2014/main" id="{CEE12A5E-CB68-2F46-93D8-73E6C61A5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20000" contrast="-3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9" y="164"/>
                <a:ext cx="2831" cy="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34" name="Line 7">
              <a:extLst>
                <a:ext uri="{FF2B5EF4-FFF2-40B4-BE49-F238E27FC236}">
                  <a16:creationId xmlns:a16="http://schemas.microsoft.com/office/drawing/2014/main" id="{D32264BE-B09E-8F49-82BE-0B3865C07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75" y="6362700"/>
              <a:ext cx="36718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35" name="Line 8">
              <a:extLst>
                <a:ext uri="{FF2B5EF4-FFF2-40B4-BE49-F238E27FC236}">
                  <a16:creationId xmlns:a16="http://schemas.microsoft.com/office/drawing/2014/main" id="{2A2BA1AE-05F7-FD43-8509-1CC44F76A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188" y="520700"/>
              <a:ext cx="6350" cy="58388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36" name="Text Box 9">
              <a:extLst>
                <a:ext uri="{FF2B5EF4-FFF2-40B4-BE49-F238E27FC236}">
                  <a16:creationId xmlns:a16="http://schemas.microsoft.com/office/drawing/2014/main" id="{31076B8A-880C-3B46-AD90-DA6AFBBF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6400801"/>
              <a:ext cx="1892300" cy="65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mic Sans MS" panose="030F0902030302020204" pitchFamily="66" charset="0"/>
                  <a:ea typeface="MS PGothic" panose="020B0600070205080204" pitchFamily="34" charset="-128"/>
                </a:rPr>
                <a:t>Time (s)</a:t>
              </a:r>
            </a:p>
          </p:txBody>
        </p:sp>
        <p:sp>
          <p:nvSpPr>
            <p:cNvPr id="22537" name="Text Box 10">
              <a:extLst>
                <a:ext uri="{FF2B5EF4-FFF2-40B4-BE49-F238E27FC236}">
                  <a16:creationId xmlns:a16="http://schemas.microsoft.com/office/drawing/2014/main" id="{9E5D95DF-E52C-1E4C-BBAD-75EFF3BC2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765272" y="2009145"/>
              <a:ext cx="3987747" cy="35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mic Sans MS" panose="030F0902030302020204" pitchFamily="66" charset="0"/>
                  <a:ea typeface="MS PGothic" panose="020B0600070205080204" pitchFamily="34" charset="-128"/>
                </a:rPr>
                <a:t>Temperature (°C)</a:t>
              </a:r>
            </a:p>
          </p:txBody>
        </p:sp>
      </p:grpSp>
      <p:sp>
        <p:nvSpPr>
          <p:cNvPr id="22530" name="AutoShape 20">
            <a:extLst>
              <a:ext uri="{FF2B5EF4-FFF2-40B4-BE49-F238E27FC236}">
                <a16:creationId xmlns:a16="http://schemas.microsoft.com/office/drawing/2014/main" id="{EB345EB7-4245-8D42-8743-E0C00050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544" y="179847"/>
            <a:ext cx="4971199" cy="1141896"/>
          </a:xfrm>
          <a:prstGeom prst="roundRect">
            <a:avLst>
              <a:gd name="adj" fmla="val 13343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itchFamily="2" charset="2"/>
              </a:rPr>
              <a:t>On your graph paper and using a RULER &amp; PENCIL plot a graph of time against temperature for your results.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!"/>
            </a:pPr>
            <a:endParaRPr lang="en-GB" altLang="en-US" sz="21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7" name="AutoShape 18">
            <a:extLst>
              <a:ext uri="{FF2B5EF4-FFF2-40B4-BE49-F238E27FC236}">
                <a16:creationId xmlns:a16="http://schemas.microsoft.com/office/drawing/2014/main" id="{53E711D5-33A9-6F47-95A1-FE37E41C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18" y="2430399"/>
            <a:ext cx="3022997" cy="1458515"/>
          </a:xfrm>
          <a:prstGeom prst="cloudCallout">
            <a:avLst>
              <a:gd name="adj1" fmla="val 74060"/>
              <a:gd name="adj2" fmla="val 66069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You need to be thinking about scale on your axis </a:t>
            </a:r>
          </a:p>
        </p:txBody>
      </p:sp>
    </p:spTree>
    <p:extLst>
      <p:ext uri="{BB962C8B-B14F-4D97-AF65-F5344CB8AC3E}">
        <p14:creationId xmlns:p14="http://schemas.microsoft.com/office/powerpoint/2010/main" val="26009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969</Words>
  <Application>Microsoft Office PowerPoint</Application>
  <PresentationFormat>On-screen Show (16:9)</PresentationFormat>
  <Paragraphs>145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MS PGothic</vt:lpstr>
      <vt:lpstr>Arial</vt:lpstr>
      <vt:lpstr>Calibri</vt:lpstr>
      <vt:lpstr>Comic Sans MS</vt:lpstr>
      <vt:lpstr>Trebuchet MS</vt:lpstr>
      <vt:lpstr>Verdana</vt:lpstr>
      <vt:lpstr>Webdings</vt:lpstr>
      <vt:lpstr>Wingdings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8_Default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of state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of state – cooling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109</cp:revision>
  <dcterms:modified xsi:type="dcterms:W3CDTF">2018-09-04T10:36:51Z</dcterms:modified>
</cp:coreProperties>
</file>