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4"/>
  </p:sldMasterIdLst>
  <p:sldIdLst>
    <p:sldId id="256" r:id="rId5"/>
    <p:sldId id="257" r:id="rId6"/>
    <p:sldId id="258" r:id="rId7"/>
    <p:sldId id="259" r:id="rId8"/>
    <p:sldId id="260"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BB7C26-000D-4C2D-938C-98D7E0337B2E}" v="3" dt="2022-03-07T21:53:34.547"/>
    <p1510:client id="{F0990A3E-E7E4-44DB-9A49-5D32A3684415}" v="286" dt="2022-03-07T13:06:36.8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78" d="100"/>
          <a:sy n="78" d="100"/>
        </p:scale>
        <p:origin x="65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3/7/2022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78164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3/7/2022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3200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3/7/2022</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807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3/7/2022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95514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3/7/2022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86382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3/7/2022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4175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3/7/2022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63740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3/7/2022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34970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3/7/2022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4950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3/7/2022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078451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3/7/2022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0138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3/7/2022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7404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1" r:id="rId6"/>
    <p:sldLayoutId id="2147483687" r:id="rId7"/>
    <p:sldLayoutId id="2147483688" r:id="rId8"/>
    <p:sldLayoutId id="2147483689" r:id="rId9"/>
    <p:sldLayoutId id="2147483690" r:id="rId10"/>
    <p:sldLayoutId id="2147483692"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3" descr="Vista superior de un sombrero de paja y una manta colorida sobre una superficie azul">
            <a:extLst>
              <a:ext uri="{FF2B5EF4-FFF2-40B4-BE49-F238E27FC236}">
                <a16:creationId xmlns:a16="http://schemas.microsoft.com/office/drawing/2014/main" id="{C0897F0C-E7FA-4057-A18D-058B4995AD97}"/>
              </a:ext>
            </a:extLst>
          </p:cNvPr>
          <p:cNvPicPr>
            <a:picLocks noChangeAspect="1"/>
          </p:cNvPicPr>
          <p:nvPr/>
        </p:nvPicPr>
        <p:blipFill rotWithShape="1">
          <a:blip r:embed="rId2"/>
          <a:srcRect r="-2" b="15603"/>
          <a:stretch/>
        </p:blipFill>
        <p:spPr>
          <a:xfrm>
            <a:off x="20" y="975"/>
            <a:ext cx="12191980" cy="6858000"/>
          </a:xfrm>
          <a:prstGeom prst="rect">
            <a:avLst/>
          </a:prstGeom>
        </p:spPr>
      </p:pic>
      <p:sp>
        <p:nvSpPr>
          <p:cNvPr id="11" name="Rectangle 10">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1238442"/>
            <a:ext cx="3635926" cy="43557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54277" y="1475234"/>
            <a:ext cx="3214307" cy="2901694"/>
          </a:xfrm>
        </p:spPr>
        <p:txBody>
          <a:bodyPr anchor="b">
            <a:normAutofit/>
          </a:bodyPr>
          <a:lstStyle/>
          <a:p>
            <a:r>
              <a:rPr lang="en-US" sz="4400">
                <a:solidFill>
                  <a:schemeClr val="tx1"/>
                </a:solidFill>
                <a:cs typeface="Calibri Light"/>
              </a:rPr>
              <a:t>Spain  -  </a:t>
            </a:r>
            <a:r>
              <a:rPr lang="en-US" sz="4400">
                <a:solidFill>
                  <a:schemeClr val="tx1"/>
                </a:solidFill>
              </a:rPr>
              <a:t>España</a:t>
            </a:r>
          </a:p>
          <a:p>
            <a:endParaRPr lang="en-US" sz="4400">
              <a:solidFill>
                <a:schemeClr val="tx1"/>
              </a:solidFill>
              <a:cs typeface="Calibri Light"/>
            </a:endParaRPr>
          </a:p>
        </p:txBody>
      </p:sp>
      <p:sp>
        <p:nvSpPr>
          <p:cNvPr id="3" name="Subtitle 2"/>
          <p:cNvSpPr>
            <a:spLocks noGrp="1"/>
          </p:cNvSpPr>
          <p:nvPr>
            <p:ph type="subTitle" idx="1"/>
          </p:nvPr>
        </p:nvSpPr>
        <p:spPr>
          <a:xfrm>
            <a:off x="858610" y="4608576"/>
            <a:ext cx="3205640" cy="774186"/>
          </a:xfrm>
        </p:spPr>
        <p:txBody>
          <a:bodyPr anchor="t">
            <a:normAutofit/>
          </a:bodyPr>
          <a:lstStyle/>
          <a:p>
            <a:r>
              <a:rPr lang="en-US" sz="2000" dirty="0"/>
              <a:t>By Rosie RHODES MALPASS - 12B2</a:t>
            </a:r>
          </a:p>
        </p:txBody>
      </p:sp>
      <p:cxnSp>
        <p:nvCxnSpPr>
          <p:cNvPr id="13" name="!!Straight Connector">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950" y="4508519"/>
            <a:ext cx="3108960" cy="0"/>
          </a:xfrm>
          <a:prstGeom prst="line">
            <a:avLst/>
          </a:prstGeom>
          <a:ln w="12700">
            <a:solidFill>
              <a:schemeClr val="tx1">
                <a:lumMod val="75000"/>
                <a:lumOff val="25000"/>
                <a:alpha val="90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E239D8CC-16F4-4B2B-80F0-203C56D0D2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29834E-2FD0-4085-9BB4-FB8775AB7B1C}"/>
              </a:ext>
            </a:extLst>
          </p:cNvPr>
          <p:cNvSpPr>
            <a:spLocks noGrp="1"/>
          </p:cNvSpPr>
          <p:nvPr>
            <p:ph type="title"/>
          </p:nvPr>
        </p:nvSpPr>
        <p:spPr>
          <a:xfrm>
            <a:off x="1097280" y="286603"/>
            <a:ext cx="6437363" cy="1450757"/>
          </a:xfrm>
        </p:spPr>
        <p:txBody>
          <a:bodyPr>
            <a:normAutofit/>
          </a:bodyPr>
          <a:lstStyle/>
          <a:p>
            <a:r>
              <a:rPr lang="en-US" dirty="0"/>
              <a:t>About Spain</a:t>
            </a:r>
          </a:p>
        </p:txBody>
      </p:sp>
      <p:cxnSp>
        <p:nvCxnSpPr>
          <p:cNvPr id="11" name="Straight Connector 10">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5846"/>
            <a:ext cx="62179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0F921A6-2F45-41D8-8C52-6DBB0B989095}"/>
              </a:ext>
            </a:extLst>
          </p:cNvPr>
          <p:cNvSpPr>
            <a:spLocks noGrp="1"/>
          </p:cNvSpPr>
          <p:nvPr>
            <p:ph idx="1"/>
          </p:nvPr>
        </p:nvSpPr>
        <p:spPr>
          <a:xfrm>
            <a:off x="1097281" y="2108201"/>
            <a:ext cx="6388242" cy="3760891"/>
          </a:xfrm>
        </p:spPr>
        <p:txBody>
          <a:bodyPr vert="horz" lIns="0" tIns="45720" rIns="0" bIns="45720" rtlCol="0">
            <a:normAutofit/>
          </a:bodyPr>
          <a:lstStyle/>
          <a:p>
            <a:pPr>
              <a:lnSpc>
                <a:spcPct val="100000"/>
              </a:lnSpc>
              <a:buFont typeface="Wingdings" panose="020F0502020204030204" pitchFamily="34" charset="0"/>
              <a:buChar char="§"/>
            </a:pPr>
            <a:r>
              <a:rPr lang="en-US" sz="1800" b="1">
                <a:ea typeface="+mn-lt"/>
                <a:cs typeface="+mn-lt"/>
              </a:rPr>
              <a:t>Spain</a:t>
            </a:r>
            <a:r>
              <a:rPr lang="en-US" sz="1800">
                <a:ea typeface="+mn-lt"/>
                <a:cs typeface="+mn-lt"/>
              </a:rPr>
              <a:t> or </a:t>
            </a:r>
            <a:r>
              <a:rPr lang="en-US" sz="1800" b="1">
                <a:ea typeface="+mn-lt"/>
                <a:cs typeface="+mn-lt"/>
              </a:rPr>
              <a:t>Kingdom of Spain</a:t>
            </a:r>
            <a:r>
              <a:rPr lang="en-US" sz="1800">
                <a:ea typeface="+mn-lt"/>
                <a:cs typeface="+mn-lt"/>
              </a:rPr>
              <a:t> is a transcontinental country in southwestern Europe with parts of territory in the Atlantic Ocean and across the Mediterranean Sea.</a:t>
            </a:r>
            <a:endParaRPr lang="en-US" sz="1800"/>
          </a:p>
          <a:p>
            <a:pPr>
              <a:lnSpc>
                <a:spcPct val="100000"/>
              </a:lnSpc>
              <a:buFont typeface="Wingdings" panose="020F0502020204030204" pitchFamily="34" charset="0"/>
              <a:buChar char="§"/>
            </a:pPr>
            <a:r>
              <a:rPr lang="en-US" sz="1800">
                <a:ea typeface="+mn-lt"/>
                <a:cs typeface="+mn-lt"/>
              </a:rPr>
              <a:t>Spain's capital and largest city is Madrid; other major urban areas include </a:t>
            </a:r>
            <a:r>
              <a:rPr lang="en-US" sz="1800" b="1">
                <a:ea typeface="+mn-lt"/>
                <a:cs typeface="+mn-lt"/>
              </a:rPr>
              <a:t>Barcelona, Valencia, Seville, Zaragoza, Málaga, Murcia, Palma de Mallorca, Las Palmas de Gran Canaria </a:t>
            </a:r>
            <a:r>
              <a:rPr lang="en-US" sz="1800">
                <a:ea typeface="+mn-lt"/>
                <a:cs typeface="+mn-lt"/>
              </a:rPr>
              <a:t>and </a:t>
            </a:r>
            <a:r>
              <a:rPr lang="en-US" sz="1800" b="1">
                <a:ea typeface="+mn-lt"/>
                <a:cs typeface="+mn-lt"/>
              </a:rPr>
              <a:t>Bilbao.</a:t>
            </a:r>
          </a:p>
          <a:p>
            <a:pPr>
              <a:lnSpc>
                <a:spcPct val="100000"/>
              </a:lnSpc>
              <a:buFont typeface="Wingdings" panose="020F0502020204030204" pitchFamily="34" charset="0"/>
              <a:buChar char="§"/>
            </a:pPr>
            <a:r>
              <a:rPr lang="en-US" sz="1800">
                <a:ea typeface="+mn-lt"/>
                <a:cs typeface="+mn-lt"/>
              </a:rPr>
              <a:t>Spanish art, music, literature and cuisine have been influential worldwide, particularly in Western Europe and the Americas. As a reflection of its large cultural wealth, Spain is the </a:t>
            </a:r>
            <a:r>
              <a:rPr lang="en-US" sz="1800" b="1">
                <a:ea typeface="+mn-lt"/>
                <a:cs typeface="+mn-lt"/>
              </a:rPr>
              <a:t>world's second-most visited country</a:t>
            </a:r>
            <a:r>
              <a:rPr lang="en-US" sz="1800">
                <a:ea typeface="+mn-lt"/>
                <a:cs typeface="+mn-lt"/>
              </a:rPr>
              <a:t>. Its cultural influence extends over 570 million </a:t>
            </a:r>
            <a:r>
              <a:rPr lang="en-US" sz="1800" err="1">
                <a:ea typeface="+mn-lt"/>
                <a:cs typeface="+mn-lt"/>
              </a:rPr>
              <a:t>Hispanophones</a:t>
            </a:r>
            <a:r>
              <a:rPr lang="en-US" sz="1800">
                <a:ea typeface="+mn-lt"/>
                <a:cs typeface="+mn-lt"/>
              </a:rPr>
              <a:t>, making Spanish the </a:t>
            </a:r>
            <a:r>
              <a:rPr lang="en-US" sz="1800" b="1">
                <a:ea typeface="+mn-lt"/>
                <a:cs typeface="+mn-lt"/>
              </a:rPr>
              <a:t>world's second-most spoken native language</a:t>
            </a:r>
            <a:r>
              <a:rPr lang="en-US" sz="1800">
                <a:ea typeface="+mn-lt"/>
                <a:cs typeface="+mn-lt"/>
              </a:rPr>
              <a:t>.</a:t>
            </a:r>
          </a:p>
        </p:txBody>
      </p:sp>
      <p:pic>
        <p:nvPicPr>
          <p:cNvPr id="4" name="Picture 4">
            <a:extLst>
              <a:ext uri="{FF2B5EF4-FFF2-40B4-BE49-F238E27FC236}">
                <a16:creationId xmlns:a16="http://schemas.microsoft.com/office/drawing/2014/main" id="{B4F1EBB6-53B5-484B-AE07-0FFCBC3EB591}"/>
              </a:ext>
            </a:extLst>
          </p:cNvPr>
          <p:cNvPicPr>
            <a:picLocks noChangeAspect="1"/>
          </p:cNvPicPr>
          <p:nvPr/>
        </p:nvPicPr>
        <p:blipFill>
          <a:blip r:embed="rId2"/>
          <a:stretch>
            <a:fillRect/>
          </a:stretch>
        </p:blipFill>
        <p:spPr>
          <a:xfrm>
            <a:off x="8129003" y="761197"/>
            <a:ext cx="3412514" cy="4875020"/>
          </a:xfrm>
          <a:prstGeom prst="rect">
            <a:avLst/>
          </a:prstGeom>
        </p:spPr>
      </p:pic>
      <p:sp>
        <p:nvSpPr>
          <p:cNvPr id="13" name="Rectangle 12">
            <a:extLst>
              <a:ext uri="{FF2B5EF4-FFF2-40B4-BE49-F238E27FC236}">
                <a16:creationId xmlns:a16="http://schemas.microsoft.com/office/drawing/2014/main" id="{FEC9799F-A0B8-45B9-8164-71F283892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91237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75B117-459B-48D4-AD2D-3AF27922488B}"/>
              </a:ext>
            </a:extLst>
          </p:cNvPr>
          <p:cNvSpPr>
            <a:spLocks noGrp="1"/>
          </p:cNvSpPr>
          <p:nvPr>
            <p:ph type="title"/>
          </p:nvPr>
        </p:nvSpPr>
        <p:spPr>
          <a:xfrm>
            <a:off x="6512327" y="678078"/>
            <a:ext cx="5127171" cy="1450757"/>
          </a:xfrm>
        </p:spPr>
        <p:txBody>
          <a:bodyPr>
            <a:normAutofit/>
          </a:bodyPr>
          <a:lstStyle/>
          <a:p>
            <a:r>
              <a:rPr lang="en-US" dirty="0"/>
              <a:t>Public holidays and festivals</a:t>
            </a:r>
            <a:endParaRPr lang="en-US"/>
          </a:p>
        </p:txBody>
      </p:sp>
      <p:pic>
        <p:nvPicPr>
          <p:cNvPr id="4" name="Picture 4" descr="A picture containing person, mammal, bovine, crowd&#10;&#10;Description automatically generated">
            <a:extLst>
              <a:ext uri="{FF2B5EF4-FFF2-40B4-BE49-F238E27FC236}">
                <a16:creationId xmlns:a16="http://schemas.microsoft.com/office/drawing/2014/main" id="{0D1E69B6-5655-4D7F-AEDB-008EA545B032}"/>
              </a:ext>
            </a:extLst>
          </p:cNvPr>
          <p:cNvPicPr>
            <a:picLocks noChangeAspect="1"/>
          </p:cNvPicPr>
          <p:nvPr/>
        </p:nvPicPr>
        <p:blipFill>
          <a:blip r:embed="rId2"/>
          <a:stretch>
            <a:fillRect/>
          </a:stretch>
        </p:blipFill>
        <p:spPr>
          <a:xfrm>
            <a:off x="643192" y="1561732"/>
            <a:ext cx="4612140" cy="3083815"/>
          </a:xfrm>
          <a:prstGeom prst="rect">
            <a:avLst/>
          </a:prstGeom>
        </p:spPr>
      </p:pic>
      <p:cxnSp>
        <p:nvCxnSpPr>
          <p:cNvPr id="11" name="Straight Connector 10">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4044" y="2246569"/>
            <a:ext cx="4572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4AF8110-5B76-4556-908C-5FF4B1EEA896}"/>
              </a:ext>
            </a:extLst>
          </p:cNvPr>
          <p:cNvSpPr>
            <a:spLocks noGrp="1"/>
          </p:cNvSpPr>
          <p:nvPr>
            <p:ph idx="1"/>
          </p:nvPr>
        </p:nvSpPr>
        <p:spPr>
          <a:xfrm>
            <a:off x="5635307" y="2407436"/>
            <a:ext cx="6334869" cy="3461658"/>
          </a:xfrm>
        </p:spPr>
        <p:txBody>
          <a:bodyPr vert="horz" lIns="0" tIns="45720" rIns="0" bIns="45720" rtlCol="0" anchor="t">
            <a:normAutofit/>
          </a:bodyPr>
          <a:lstStyle/>
          <a:p>
            <a:pPr>
              <a:lnSpc>
                <a:spcPct val="100000"/>
              </a:lnSpc>
            </a:pPr>
            <a:r>
              <a:rPr lang="en-US" sz="1600" dirty="0">
                <a:ea typeface="+mn-lt"/>
                <a:cs typeface="+mn-lt"/>
              </a:rPr>
              <a:t>Public holidays celebrated in Spain include a mix of religious , national and local observances. Each municipality is allowed to declare a maximum of 14 public holidays per year; up to nine of these are chosen by the national government and at least two are chosen locally</a:t>
            </a:r>
          </a:p>
          <a:p>
            <a:pPr>
              <a:lnSpc>
                <a:spcPct val="100000"/>
              </a:lnSpc>
            </a:pPr>
            <a:r>
              <a:rPr lang="en-US" sz="1600" dirty="0">
                <a:ea typeface="+mn-lt"/>
                <a:cs typeface="+mn-lt"/>
              </a:rPr>
              <a:t>One of the most famous is San Fermín, in Pamplona. While its most famous event is the </a:t>
            </a:r>
            <a:r>
              <a:rPr lang="en-US" sz="1600" i="1" dirty="0" err="1">
                <a:ea typeface="+mn-lt"/>
                <a:cs typeface="+mn-lt"/>
              </a:rPr>
              <a:t>encierro</a:t>
            </a:r>
            <a:r>
              <a:rPr lang="en-US" sz="1600" dirty="0">
                <a:ea typeface="+mn-lt"/>
                <a:cs typeface="+mn-lt"/>
              </a:rPr>
              <a:t>, or the running of the bulls, which happens at 8:00 am from 7 to 14 July, the seven days-long celebration involves many other traditional and folkloric events</a:t>
            </a:r>
          </a:p>
          <a:p>
            <a:pPr>
              <a:lnSpc>
                <a:spcPct val="100000"/>
              </a:lnSpc>
            </a:pPr>
            <a:r>
              <a:rPr lang="en-US" sz="1600" dirty="0">
                <a:ea typeface="+mn-lt"/>
                <a:cs typeface="+mn-lt"/>
              </a:rPr>
              <a:t>Other festivals include: La Tomatina tomato festival in </a:t>
            </a:r>
            <a:r>
              <a:rPr lang="en-US" sz="1600" dirty="0" err="1">
                <a:ea typeface="+mn-lt"/>
                <a:cs typeface="+mn-lt"/>
              </a:rPr>
              <a:t>Buñol</a:t>
            </a:r>
            <a:r>
              <a:rPr lang="en-US" sz="1600" dirty="0">
                <a:ea typeface="+mn-lt"/>
                <a:cs typeface="+mn-lt"/>
              </a:rPr>
              <a:t>, Valencia, the Falles in Valencia or the Holy Week in Andalusia and Castile and León.</a:t>
            </a:r>
            <a:endParaRPr lang="en-US" sz="1600" dirty="0"/>
          </a:p>
        </p:txBody>
      </p:sp>
      <p:sp>
        <p:nvSpPr>
          <p:cNvPr id="13" name="Rectangle 12">
            <a:extLst>
              <a:ext uri="{FF2B5EF4-FFF2-40B4-BE49-F238E27FC236}">
                <a16:creationId xmlns:a16="http://schemas.microsoft.com/office/drawing/2014/main" id="{9AA76026-5689-4584-8D93-D71D739E6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25203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0D725D-DD23-450A-ABA9-27F9AC8AFC38}"/>
              </a:ext>
            </a:extLst>
          </p:cNvPr>
          <p:cNvSpPr>
            <a:spLocks noGrp="1"/>
          </p:cNvSpPr>
          <p:nvPr>
            <p:ph type="title"/>
          </p:nvPr>
        </p:nvSpPr>
        <p:spPr>
          <a:xfrm>
            <a:off x="1097280" y="286603"/>
            <a:ext cx="6437363" cy="1450757"/>
          </a:xfrm>
        </p:spPr>
        <p:txBody>
          <a:bodyPr>
            <a:normAutofit/>
          </a:bodyPr>
          <a:lstStyle/>
          <a:p>
            <a:r>
              <a:rPr lang="en-US" dirty="0"/>
              <a:t>Cuisine</a:t>
            </a:r>
          </a:p>
        </p:txBody>
      </p:sp>
      <p:cxnSp>
        <p:nvCxnSpPr>
          <p:cNvPr id="20" name="Straight Connector 19">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5846"/>
            <a:ext cx="62179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7A55BCD-AC44-4F9D-A9CB-C6808CAF8487}"/>
              </a:ext>
            </a:extLst>
          </p:cNvPr>
          <p:cNvSpPr>
            <a:spLocks noGrp="1"/>
          </p:cNvSpPr>
          <p:nvPr>
            <p:ph idx="1"/>
          </p:nvPr>
        </p:nvSpPr>
        <p:spPr>
          <a:xfrm>
            <a:off x="349659" y="2050692"/>
            <a:ext cx="7538430" cy="3760891"/>
          </a:xfrm>
        </p:spPr>
        <p:txBody>
          <a:bodyPr vert="horz" lIns="0" tIns="45720" rIns="0" bIns="45720" rtlCol="0" anchor="t">
            <a:noAutofit/>
          </a:bodyPr>
          <a:lstStyle/>
          <a:p>
            <a:pPr>
              <a:lnSpc>
                <a:spcPct val="100000"/>
              </a:lnSpc>
            </a:pPr>
            <a:r>
              <a:rPr lang="en-US" sz="1600" dirty="0">
                <a:ea typeface="+mn-lt"/>
                <a:cs typeface="+mn-lt"/>
              </a:rPr>
              <a:t>Spanish cuisine consists of a great variety of dishes which stem from differences in geography, culture and climate. It is heavily influenced by seafood available from the waters that surround the country and reflects the country's deep Mediterranean roots.</a:t>
            </a:r>
          </a:p>
          <a:p>
            <a:pPr>
              <a:lnSpc>
                <a:spcPct val="100000"/>
              </a:lnSpc>
            </a:pPr>
            <a:r>
              <a:rPr lang="en-US" sz="1600" b="1" i="1" dirty="0">
                <a:ea typeface="+mn-lt"/>
                <a:cs typeface="+mn-lt"/>
              </a:rPr>
              <a:t>Mediterranean</a:t>
            </a:r>
            <a:r>
              <a:rPr lang="en-US" sz="1600" dirty="0">
                <a:ea typeface="+mn-lt"/>
                <a:cs typeface="+mn-lt"/>
              </a:rPr>
              <a:t> Spain –  heavy use of seafood, such as </a:t>
            </a:r>
            <a:r>
              <a:rPr lang="en-US" sz="1600" i="1" dirty="0" err="1">
                <a:ea typeface="+mn-lt"/>
                <a:cs typeface="+mn-lt"/>
              </a:rPr>
              <a:t>pescaíto</a:t>
            </a:r>
            <a:r>
              <a:rPr lang="en-US" sz="1600" i="1" dirty="0">
                <a:ea typeface="+mn-lt"/>
                <a:cs typeface="+mn-lt"/>
              </a:rPr>
              <a:t> </a:t>
            </a:r>
            <a:r>
              <a:rPr lang="en-US" sz="1600" i="1" dirty="0" err="1">
                <a:ea typeface="+mn-lt"/>
                <a:cs typeface="+mn-lt"/>
              </a:rPr>
              <a:t>frito</a:t>
            </a:r>
            <a:r>
              <a:rPr lang="en-US" sz="1600" dirty="0">
                <a:ea typeface="+mn-lt"/>
                <a:cs typeface="+mn-lt"/>
              </a:rPr>
              <a:t> (fried fish); several cold soups like </a:t>
            </a:r>
            <a:r>
              <a:rPr lang="en-US" sz="1600" i="1" dirty="0">
                <a:ea typeface="+mn-lt"/>
                <a:cs typeface="+mn-lt"/>
              </a:rPr>
              <a:t>gazpacho</a:t>
            </a:r>
            <a:r>
              <a:rPr lang="en-US" sz="1600" dirty="0">
                <a:ea typeface="+mn-lt"/>
                <a:cs typeface="+mn-lt"/>
              </a:rPr>
              <a:t>; and many rice-based dishes like </a:t>
            </a:r>
            <a:r>
              <a:rPr lang="en-US" sz="1600" i="1" dirty="0">
                <a:ea typeface="+mn-lt"/>
                <a:cs typeface="+mn-lt"/>
              </a:rPr>
              <a:t>paella</a:t>
            </a:r>
            <a:r>
              <a:rPr lang="en-US" sz="1600" dirty="0">
                <a:ea typeface="+mn-lt"/>
                <a:cs typeface="+mn-lt"/>
              </a:rPr>
              <a:t> from Valencia and </a:t>
            </a:r>
            <a:r>
              <a:rPr lang="en-US" sz="1600" i="1" dirty="0" err="1">
                <a:ea typeface="+mn-lt"/>
                <a:cs typeface="+mn-lt"/>
              </a:rPr>
              <a:t>arròs</a:t>
            </a:r>
            <a:r>
              <a:rPr lang="en-US" sz="1600" i="1" dirty="0">
                <a:ea typeface="+mn-lt"/>
                <a:cs typeface="+mn-lt"/>
              </a:rPr>
              <a:t> </a:t>
            </a:r>
            <a:r>
              <a:rPr lang="en-US" sz="1600" i="1" dirty="0" err="1">
                <a:ea typeface="+mn-lt"/>
                <a:cs typeface="+mn-lt"/>
              </a:rPr>
              <a:t>negre</a:t>
            </a:r>
            <a:r>
              <a:rPr lang="en-US" sz="1600" dirty="0">
                <a:ea typeface="+mn-lt"/>
                <a:cs typeface="+mn-lt"/>
              </a:rPr>
              <a:t> (black rice) from Catalonia.</a:t>
            </a:r>
            <a:endParaRPr lang="en-US" sz="1600" baseline="30000"/>
          </a:p>
          <a:p>
            <a:pPr>
              <a:lnSpc>
                <a:spcPct val="100000"/>
              </a:lnSpc>
            </a:pPr>
            <a:r>
              <a:rPr lang="en-US" sz="1600" b="1" i="1" dirty="0">
                <a:ea typeface="+mn-lt"/>
                <a:cs typeface="+mn-lt"/>
              </a:rPr>
              <a:t>Inner</a:t>
            </a:r>
            <a:r>
              <a:rPr lang="en-US" sz="1600" dirty="0">
                <a:ea typeface="+mn-lt"/>
                <a:cs typeface="+mn-lt"/>
              </a:rPr>
              <a:t> Spain – hot, thick soups such as the bread and garlic-based </a:t>
            </a:r>
            <a:r>
              <a:rPr lang="en-US" sz="1600" i="1" dirty="0">
                <a:ea typeface="+mn-lt"/>
                <a:cs typeface="+mn-lt"/>
              </a:rPr>
              <a:t>Castilian soup</a:t>
            </a:r>
            <a:r>
              <a:rPr lang="en-US" sz="1600" dirty="0">
                <a:ea typeface="+mn-lt"/>
                <a:cs typeface="+mn-lt"/>
              </a:rPr>
              <a:t>, along with substantial stews such as </a:t>
            </a:r>
            <a:r>
              <a:rPr lang="en-US" sz="1600" i="1" dirty="0">
                <a:ea typeface="+mn-lt"/>
                <a:cs typeface="+mn-lt"/>
              </a:rPr>
              <a:t>cocido </a:t>
            </a:r>
            <a:r>
              <a:rPr lang="en-US" sz="1600" i="1" dirty="0" err="1">
                <a:ea typeface="+mn-lt"/>
                <a:cs typeface="+mn-lt"/>
              </a:rPr>
              <a:t>madrileño</a:t>
            </a:r>
            <a:r>
              <a:rPr lang="en-US" sz="1600" dirty="0">
                <a:ea typeface="+mn-lt"/>
                <a:cs typeface="+mn-lt"/>
              </a:rPr>
              <a:t>. Food is traditionally conserved by salting, such as Spanish ham, or immersed in olive oil, such as Manchego cheese.</a:t>
            </a:r>
            <a:endParaRPr lang="en-US" sz="1600"/>
          </a:p>
          <a:p>
            <a:pPr>
              <a:lnSpc>
                <a:spcPct val="100000"/>
              </a:lnSpc>
            </a:pPr>
            <a:r>
              <a:rPr lang="en-US" sz="1600" b="1" i="1" dirty="0">
                <a:ea typeface="+mn-lt"/>
                <a:cs typeface="+mn-lt"/>
              </a:rPr>
              <a:t>Atlantic</a:t>
            </a:r>
            <a:r>
              <a:rPr lang="en-US" sz="1600" dirty="0">
                <a:ea typeface="+mn-lt"/>
                <a:cs typeface="+mn-lt"/>
              </a:rPr>
              <a:t> Spain –  vegetable and fish-based stews like </a:t>
            </a:r>
            <a:r>
              <a:rPr lang="en-US" sz="1600" i="1" dirty="0" err="1">
                <a:ea typeface="+mn-lt"/>
                <a:cs typeface="+mn-lt"/>
              </a:rPr>
              <a:t>caldo</a:t>
            </a:r>
            <a:r>
              <a:rPr lang="en-US" sz="1600" i="1" dirty="0">
                <a:ea typeface="+mn-lt"/>
                <a:cs typeface="+mn-lt"/>
              </a:rPr>
              <a:t> </a:t>
            </a:r>
            <a:r>
              <a:rPr lang="en-US" sz="1600" i="1" dirty="0" err="1">
                <a:ea typeface="+mn-lt"/>
                <a:cs typeface="+mn-lt"/>
              </a:rPr>
              <a:t>gallego</a:t>
            </a:r>
            <a:r>
              <a:rPr lang="en-US" sz="1600" dirty="0">
                <a:ea typeface="+mn-lt"/>
                <a:cs typeface="+mn-lt"/>
              </a:rPr>
              <a:t> and </a:t>
            </a:r>
            <a:r>
              <a:rPr lang="en-US" sz="1600" i="1" dirty="0" err="1">
                <a:ea typeface="+mn-lt"/>
                <a:cs typeface="+mn-lt"/>
              </a:rPr>
              <a:t>marmitako</a:t>
            </a:r>
            <a:r>
              <a:rPr lang="en-US" sz="1600" dirty="0">
                <a:ea typeface="+mn-lt"/>
                <a:cs typeface="+mn-lt"/>
              </a:rPr>
              <a:t>. Also, the lightly cured </a:t>
            </a:r>
            <a:r>
              <a:rPr lang="en-US" sz="1600" i="1" dirty="0" err="1">
                <a:ea typeface="+mn-lt"/>
                <a:cs typeface="+mn-lt"/>
              </a:rPr>
              <a:t>lacón</a:t>
            </a:r>
            <a:r>
              <a:rPr lang="en-US" sz="1600" dirty="0">
                <a:ea typeface="+mn-lt"/>
                <a:cs typeface="+mn-lt"/>
              </a:rPr>
              <a:t> ham. The best-known cuisine of the northern countries often rely on ocean seafood, as in the Basque-style cod, albacore or anchovy or the Galician octopus-based </a:t>
            </a:r>
            <a:r>
              <a:rPr lang="en-US" sz="1600" i="1" dirty="0" err="1">
                <a:ea typeface="+mn-lt"/>
                <a:cs typeface="+mn-lt"/>
              </a:rPr>
              <a:t>polbo</a:t>
            </a:r>
            <a:r>
              <a:rPr lang="en-US" sz="1600" i="1" dirty="0">
                <a:ea typeface="+mn-lt"/>
                <a:cs typeface="+mn-lt"/>
              </a:rPr>
              <a:t> á </a:t>
            </a:r>
            <a:r>
              <a:rPr lang="en-US" sz="1600" i="1" dirty="0" err="1">
                <a:ea typeface="+mn-lt"/>
                <a:cs typeface="+mn-lt"/>
              </a:rPr>
              <a:t>feira</a:t>
            </a:r>
            <a:r>
              <a:rPr lang="en-US" sz="1600" dirty="0">
                <a:ea typeface="+mn-lt"/>
                <a:cs typeface="+mn-lt"/>
              </a:rPr>
              <a:t> and shellfish dishes.</a:t>
            </a:r>
            <a:endParaRPr lang="en-US" sz="1400" dirty="0"/>
          </a:p>
          <a:p>
            <a:pPr>
              <a:lnSpc>
                <a:spcPct val="100000"/>
              </a:lnSpc>
            </a:pPr>
            <a:endParaRPr lang="en-US" sz="1300"/>
          </a:p>
        </p:txBody>
      </p:sp>
      <p:pic>
        <p:nvPicPr>
          <p:cNvPr id="5" name="Picture 5" descr="A picture containing food, ground, dish, vegetable&#10;&#10;Description automatically generated">
            <a:extLst>
              <a:ext uri="{FF2B5EF4-FFF2-40B4-BE49-F238E27FC236}">
                <a16:creationId xmlns:a16="http://schemas.microsoft.com/office/drawing/2014/main" id="{188E02B6-F1EB-43CF-AAE6-C3C52A4D92E6}"/>
              </a:ext>
            </a:extLst>
          </p:cNvPr>
          <p:cNvPicPr>
            <a:picLocks noChangeAspect="1"/>
          </p:cNvPicPr>
          <p:nvPr/>
        </p:nvPicPr>
        <p:blipFill>
          <a:blip r:embed="rId2"/>
          <a:stretch>
            <a:fillRect/>
          </a:stretch>
        </p:blipFill>
        <p:spPr>
          <a:xfrm>
            <a:off x="8129003" y="642517"/>
            <a:ext cx="3412514" cy="5112380"/>
          </a:xfrm>
          <a:prstGeom prst="rect">
            <a:avLst/>
          </a:prstGeom>
        </p:spPr>
      </p:pic>
      <p:sp>
        <p:nvSpPr>
          <p:cNvPr id="22" name="Rectangle 21">
            <a:extLst>
              <a:ext uri="{FF2B5EF4-FFF2-40B4-BE49-F238E27FC236}">
                <a16:creationId xmlns:a16="http://schemas.microsoft.com/office/drawing/2014/main" id="{FEC9799F-A0B8-45B9-8164-71F283892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04636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F16623-83E3-472C-B624-F5C7304AC8F9}"/>
              </a:ext>
            </a:extLst>
          </p:cNvPr>
          <p:cNvSpPr>
            <a:spLocks noGrp="1"/>
          </p:cNvSpPr>
          <p:nvPr>
            <p:ph type="title"/>
          </p:nvPr>
        </p:nvSpPr>
        <p:spPr>
          <a:xfrm>
            <a:off x="642257" y="634946"/>
            <a:ext cx="5453741" cy="1450757"/>
          </a:xfrm>
        </p:spPr>
        <p:txBody>
          <a:bodyPr>
            <a:normAutofit/>
          </a:bodyPr>
          <a:lstStyle/>
          <a:p>
            <a:r>
              <a:rPr lang="en-US" dirty="0"/>
              <a:t>Music and dance</a:t>
            </a:r>
          </a:p>
        </p:txBody>
      </p:sp>
      <p:cxnSp>
        <p:nvCxnSpPr>
          <p:cNvPr id="14" name="Straight Connector 13">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553" y="2267421"/>
            <a:ext cx="48463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35309C1-1CC5-456B-9220-C1BF720D2BED}"/>
              </a:ext>
            </a:extLst>
          </p:cNvPr>
          <p:cNvSpPr>
            <a:spLocks noGrp="1"/>
          </p:cNvSpPr>
          <p:nvPr>
            <p:ph idx="1"/>
          </p:nvPr>
        </p:nvSpPr>
        <p:spPr>
          <a:xfrm>
            <a:off x="642257" y="2407436"/>
            <a:ext cx="5453739" cy="3461658"/>
          </a:xfrm>
        </p:spPr>
        <p:txBody>
          <a:bodyPr vert="horz" lIns="0" tIns="45720" rIns="0" bIns="45720" rtlCol="0">
            <a:normAutofit/>
          </a:bodyPr>
          <a:lstStyle/>
          <a:p>
            <a:r>
              <a:rPr lang="en-US" dirty="0">
                <a:ea typeface="+mn-lt"/>
                <a:cs typeface="+mn-lt"/>
              </a:rPr>
              <a:t>Spanish music is often considered abroad to be synonymous with flamenco. Various regional styles of folk music abound in Aragon, Catalonia, Valencia, Castile, the Basque Country, Galicia, Cantabria and Asturias.</a:t>
            </a:r>
          </a:p>
          <a:p>
            <a:r>
              <a:rPr lang="en-US" dirty="0">
                <a:ea typeface="+mn-lt"/>
                <a:cs typeface="+mn-lt"/>
              </a:rPr>
              <a:t>The most popular traditional musical instrument, the guitar, originated in Spain. Typical of the north are the traditional bag pipers or </a:t>
            </a:r>
            <a:r>
              <a:rPr lang="en-US" i="1" dirty="0">
                <a:ea typeface="+mn-lt"/>
                <a:cs typeface="+mn-lt"/>
              </a:rPr>
              <a:t>gaiteros (</a:t>
            </a:r>
            <a:r>
              <a:rPr lang="en" dirty="0">
                <a:latin typeface="Franklin Gothic Book"/>
                <a:ea typeface="+mn-lt"/>
                <a:cs typeface="+mn-lt"/>
              </a:rPr>
              <a:t>pipers)</a:t>
            </a:r>
            <a:r>
              <a:rPr lang="en-US" dirty="0">
                <a:ea typeface="+mn-lt"/>
                <a:cs typeface="+mn-lt"/>
              </a:rPr>
              <a:t>, mainly in Asturias and Galicia.</a:t>
            </a:r>
          </a:p>
          <a:p>
            <a:endParaRPr lang="en-US" dirty="0"/>
          </a:p>
        </p:txBody>
      </p:sp>
      <p:pic>
        <p:nvPicPr>
          <p:cNvPr id="7" name="Picture 7">
            <a:extLst>
              <a:ext uri="{FF2B5EF4-FFF2-40B4-BE49-F238E27FC236}">
                <a16:creationId xmlns:a16="http://schemas.microsoft.com/office/drawing/2014/main" id="{9F2787F0-746C-4648-9A25-4FE2D325ECAE}"/>
              </a:ext>
            </a:extLst>
          </p:cNvPr>
          <p:cNvPicPr>
            <a:picLocks noChangeAspect="1"/>
          </p:cNvPicPr>
          <p:nvPr/>
        </p:nvPicPr>
        <p:blipFill>
          <a:blip r:embed="rId2"/>
          <a:stretch>
            <a:fillRect/>
          </a:stretch>
        </p:blipFill>
        <p:spPr>
          <a:xfrm>
            <a:off x="6908986" y="634947"/>
            <a:ext cx="4478286" cy="2519036"/>
          </a:xfrm>
          <a:prstGeom prst="rect">
            <a:avLst/>
          </a:prstGeom>
        </p:spPr>
      </p:pic>
      <p:pic>
        <p:nvPicPr>
          <p:cNvPr id="6" name="Picture 6" descr="A picture containing person, guitar&#10;&#10;Description automatically generated">
            <a:extLst>
              <a:ext uri="{FF2B5EF4-FFF2-40B4-BE49-F238E27FC236}">
                <a16:creationId xmlns:a16="http://schemas.microsoft.com/office/drawing/2014/main" id="{074F5141-2025-4AB7-89D7-FAC45DF9DF82}"/>
              </a:ext>
            </a:extLst>
          </p:cNvPr>
          <p:cNvPicPr>
            <a:picLocks noChangeAspect="1"/>
          </p:cNvPicPr>
          <p:nvPr/>
        </p:nvPicPr>
        <p:blipFill>
          <a:blip r:embed="rId3"/>
          <a:stretch>
            <a:fillRect/>
          </a:stretch>
        </p:blipFill>
        <p:spPr>
          <a:xfrm>
            <a:off x="6738254" y="3941137"/>
            <a:ext cx="2249006" cy="1501211"/>
          </a:xfrm>
          <a:prstGeom prst="rect">
            <a:avLst/>
          </a:prstGeom>
        </p:spPr>
      </p:pic>
      <p:pic>
        <p:nvPicPr>
          <p:cNvPr id="5" name="Picture 5">
            <a:extLst>
              <a:ext uri="{FF2B5EF4-FFF2-40B4-BE49-F238E27FC236}">
                <a16:creationId xmlns:a16="http://schemas.microsoft.com/office/drawing/2014/main" id="{C2AA4D12-3C9C-4A12-A5B0-D8D455EB3281}"/>
              </a:ext>
            </a:extLst>
          </p:cNvPr>
          <p:cNvPicPr>
            <a:picLocks noChangeAspect="1"/>
          </p:cNvPicPr>
          <p:nvPr/>
        </p:nvPicPr>
        <p:blipFill>
          <a:blip r:embed="rId4"/>
          <a:stretch>
            <a:fillRect/>
          </a:stretch>
        </p:blipFill>
        <p:spPr>
          <a:xfrm>
            <a:off x="9636833" y="3405159"/>
            <a:ext cx="1593330" cy="2549328"/>
          </a:xfrm>
          <a:prstGeom prst="rect">
            <a:avLst/>
          </a:prstGeom>
        </p:spPr>
      </p:pic>
      <p:sp>
        <p:nvSpPr>
          <p:cNvPr id="16" name="Rectangle 15">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67930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A24F8-33E2-48EA-B107-B3714859B1BD}"/>
              </a:ext>
            </a:extLst>
          </p:cNvPr>
          <p:cNvSpPr>
            <a:spLocks noGrp="1"/>
          </p:cNvSpPr>
          <p:nvPr>
            <p:ph type="ctrTitle"/>
          </p:nvPr>
        </p:nvSpPr>
        <p:spPr/>
        <p:txBody>
          <a:bodyPr/>
          <a:lstStyle/>
          <a:p>
            <a:r>
              <a:rPr lang="en-US" dirty="0"/>
              <a:t>The end</a:t>
            </a:r>
          </a:p>
        </p:txBody>
      </p:sp>
    </p:spTree>
    <p:extLst>
      <p:ext uri="{BB962C8B-B14F-4D97-AF65-F5344CB8AC3E}">
        <p14:creationId xmlns:p14="http://schemas.microsoft.com/office/powerpoint/2010/main" val="1597350741"/>
      </p:ext>
    </p:extLst>
  </p:cSld>
  <p:clrMapOvr>
    <a:masterClrMapping/>
  </p:clrMapOvr>
</p:sld>
</file>

<file path=ppt/theme/theme1.xml><?xml version="1.0" encoding="utf-8"?>
<a:theme xmlns:a="http://schemas.openxmlformats.org/drawingml/2006/main" name="RetrospectVTI">
  <a:themeElements>
    <a:clrScheme name="AnalogousFromLightSeed_2SEEDS">
      <a:dk1>
        <a:srgbClr val="000000"/>
      </a:dk1>
      <a:lt1>
        <a:srgbClr val="FFFFFF"/>
      </a:lt1>
      <a:dk2>
        <a:srgbClr val="243841"/>
      </a:dk2>
      <a:lt2>
        <a:srgbClr val="E2E5E8"/>
      </a:lt2>
      <a:accent1>
        <a:srgbClr val="E09133"/>
      </a:accent1>
      <a:accent2>
        <a:srgbClr val="EA8273"/>
      </a:accent2>
      <a:accent3>
        <a:srgbClr val="A9A553"/>
      </a:accent3>
      <a:accent4>
        <a:srgbClr val="41B1A3"/>
      </a:accent4>
      <a:accent5>
        <a:srgbClr val="30ADE0"/>
      </a:accent5>
      <a:accent6>
        <a:srgbClr val="547EE5"/>
      </a:accent6>
      <a:hlink>
        <a:srgbClr val="6283AA"/>
      </a:hlink>
      <a:folHlink>
        <a:srgbClr val="7F7F7F"/>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5BDED5D8F65547B3DEAB243A920A54" ma:contentTypeVersion="35" ma:contentTypeDescription="Create a new document." ma:contentTypeScope="" ma:versionID="c924a2640a2a9e887d515fe1cf2ee2b9">
  <xsd:schema xmlns:xsd="http://www.w3.org/2001/XMLSchema" xmlns:xs="http://www.w3.org/2001/XMLSchema" xmlns:p="http://schemas.microsoft.com/office/2006/metadata/properties" xmlns:ns3="caa02d93-d17b-4249-a0c5-afeca33be5b7" xmlns:ns4="b496163d-89a1-4d48-9d31-68cb6b4034b6" targetNamespace="http://schemas.microsoft.com/office/2006/metadata/properties" ma:root="true" ma:fieldsID="9e85f809b110e2743d723e3b80f3c78f" ns3:_="" ns4:_="">
    <xsd:import namespace="caa02d93-d17b-4249-a0c5-afeca33be5b7"/>
    <xsd:import namespace="b496163d-89a1-4d48-9d31-68cb6b4034b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Teams_Channel_Section_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a02d93-d17b-4249-a0c5-afeca33be5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NotebookType" ma:index="21" nillable="true" ma:displayName="Notebook Type" ma:internalName="NotebookType">
      <xsd:simpleType>
        <xsd:restriction base="dms:Text"/>
      </xsd:simpleType>
    </xsd:element>
    <xsd:element name="FolderType" ma:index="22" nillable="true" ma:displayName="Folder Type" ma:internalName="FolderType">
      <xsd:simpleType>
        <xsd:restriction base="dms:Text"/>
      </xsd:simpleType>
    </xsd:element>
    <xsd:element name="CultureName" ma:index="23" nillable="true" ma:displayName="Culture Name" ma:internalName="CultureName">
      <xsd:simpleType>
        <xsd:restriction base="dms:Text"/>
      </xsd:simpleType>
    </xsd:element>
    <xsd:element name="AppVersion" ma:index="24" nillable="true" ma:displayName="App Version" ma:internalName="AppVersion">
      <xsd:simpleType>
        <xsd:restriction base="dms:Text"/>
      </xsd:simpleType>
    </xsd:element>
    <xsd:element name="TeamsChannelId" ma:index="25" nillable="true" ma:displayName="Teams Channel Id" ma:internalName="TeamsChannelId">
      <xsd:simpleType>
        <xsd:restriction base="dms:Text"/>
      </xsd:simpleType>
    </xsd:element>
    <xsd:element name="Owner" ma:index="26"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7" nillable="true" ma:displayName="Math Settings" ma:internalName="Math_Settings">
      <xsd:simpleType>
        <xsd:restriction base="dms:Text"/>
      </xsd:simpleType>
    </xsd:element>
    <xsd:element name="DefaultSectionNames" ma:index="28" nillable="true" ma:displayName="Default Section Names" ma:internalName="DefaultSectionNames">
      <xsd:simpleType>
        <xsd:restriction base="dms:Note">
          <xsd:maxLength value="255"/>
        </xsd:restriction>
      </xsd:simpleType>
    </xsd:element>
    <xsd:element name="Templates" ma:index="29" nillable="true" ma:displayName="Templates" ma:internalName="Templates">
      <xsd:simpleType>
        <xsd:restriction base="dms:Note">
          <xsd:maxLength value="255"/>
        </xsd:restriction>
      </xsd:simpleType>
    </xsd:element>
    <xsd:element name="Teachers" ma:index="3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3" nillable="true" ma:displayName="Distribution Groups" ma:internalName="Distribution_Groups">
      <xsd:simpleType>
        <xsd:restriction base="dms:Note">
          <xsd:maxLength value="255"/>
        </xsd:restriction>
      </xsd:simpleType>
    </xsd:element>
    <xsd:element name="LMS_Mappings" ma:index="34" nillable="true" ma:displayName="LMS Mappings" ma:internalName="LMS_Mappings">
      <xsd:simpleType>
        <xsd:restriction base="dms:Note">
          <xsd:maxLength value="255"/>
        </xsd:restriction>
      </xsd:simpleType>
    </xsd:element>
    <xsd:element name="Invited_Teachers" ma:index="35" nillable="true" ma:displayName="Invited Teachers" ma:internalName="Invited_Teachers">
      <xsd:simpleType>
        <xsd:restriction base="dms:Note">
          <xsd:maxLength value="255"/>
        </xsd:restriction>
      </xsd:simpleType>
    </xsd:element>
    <xsd:element name="Invited_Students" ma:index="36" nillable="true" ma:displayName="Invited Students" ma:internalName="Invited_Students">
      <xsd:simpleType>
        <xsd:restriction base="dms:Note">
          <xsd:maxLength value="255"/>
        </xsd:restriction>
      </xsd:simpleType>
    </xsd:element>
    <xsd:element name="Self_Registration_Enabled" ma:index="37" nillable="true" ma:displayName="Self Registration Enabled" ma:internalName="Self_Registration_Enabled">
      <xsd:simpleType>
        <xsd:restriction base="dms:Boolean"/>
      </xsd:simpleType>
    </xsd:element>
    <xsd:element name="Has_Teacher_Only_SectionGroup" ma:index="38" nillable="true" ma:displayName="Has Teacher Only SectionGroup" ma:internalName="Has_Teacher_Only_SectionGroup">
      <xsd:simpleType>
        <xsd:restriction base="dms:Boolean"/>
      </xsd:simpleType>
    </xsd:element>
    <xsd:element name="Is_Collaboration_Space_Locked" ma:index="39" nillable="true" ma:displayName="Is Collaboration Space Locked" ma:internalName="Is_Collaboration_Space_Locked">
      <xsd:simpleType>
        <xsd:restriction base="dms:Boolean"/>
      </xsd:simpleType>
    </xsd:element>
    <xsd:element name="IsNotebookLocked" ma:index="40" nillable="true" ma:displayName="Is Notebook Locked" ma:internalName="IsNotebookLocked">
      <xsd:simpleType>
        <xsd:restriction base="dms:Boolean"/>
      </xsd:simpleType>
    </xsd:element>
    <xsd:element name="Teams_Channel_Section_Location" ma:index="41" nillable="true" ma:displayName="Teams Channel Section Location" ma:internalName="Teams_Channel_Section_Location">
      <xsd:simpleType>
        <xsd:restriction base="dms:Text"/>
      </xsd:simpleType>
    </xsd:element>
    <xsd:element name="MediaLengthInSeconds" ma:index="4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96163d-89a1-4d48-9d31-68cb6b4034b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mplates xmlns="caa02d93-d17b-4249-a0c5-afeca33be5b7" xsi:nil="true"/>
    <Has_Teacher_Only_SectionGroup xmlns="caa02d93-d17b-4249-a0c5-afeca33be5b7" xsi:nil="true"/>
    <TeamsChannelId xmlns="caa02d93-d17b-4249-a0c5-afeca33be5b7" xsi:nil="true"/>
    <Invited_Students xmlns="caa02d93-d17b-4249-a0c5-afeca33be5b7" xsi:nil="true"/>
    <DefaultSectionNames xmlns="caa02d93-d17b-4249-a0c5-afeca33be5b7" xsi:nil="true"/>
    <Self_Registration_Enabled xmlns="caa02d93-d17b-4249-a0c5-afeca33be5b7" xsi:nil="true"/>
    <Distribution_Groups xmlns="caa02d93-d17b-4249-a0c5-afeca33be5b7" xsi:nil="true"/>
    <Is_Collaboration_Space_Locked xmlns="caa02d93-d17b-4249-a0c5-afeca33be5b7" xsi:nil="true"/>
    <CultureName xmlns="caa02d93-d17b-4249-a0c5-afeca33be5b7" xsi:nil="true"/>
    <LMS_Mappings xmlns="caa02d93-d17b-4249-a0c5-afeca33be5b7" xsi:nil="true"/>
    <Invited_Teachers xmlns="caa02d93-d17b-4249-a0c5-afeca33be5b7" xsi:nil="true"/>
    <NotebookType xmlns="caa02d93-d17b-4249-a0c5-afeca33be5b7" xsi:nil="true"/>
    <FolderType xmlns="caa02d93-d17b-4249-a0c5-afeca33be5b7" xsi:nil="true"/>
    <Teachers xmlns="caa02d93-d17b-4249-a0c5-afeca33be5b7">
      <UserInfo>
        <DisplayName/>
        <AccountId xsi:nil="true"/>
        <AccountType/>
      </UserInfo>
    </Teachers>
    <Students xmlns="caa02d93-d17b-4249-a0c5-afeca33be5b7">
      <UserInfo>
        <DisplayName/>
        <AccountId xsi:nil="true"/>
        <AccountType/>
      </UserInfo>
    </Students>
    <Student_Groups xmlns="caa02d93-d17b-4249-a0c5-afeca33be5b7">
      <UserInfo>
        <DisplayName/>
        <AccountId xsi:nil="true"/>
        <AccountType/>
      </UserInfo>
    </Student_Groups>
    <AppVersion xmlns="caa02d93-d17b-4249-a0c5-afeca33be5b7" xsi:nil="true"/>
    <Teams_Channel_Section_Location xmlns="caa02d93-d17b-4249-a0c5-afeca33be5b7" xsi:nil="true"/>
    <Math_Settings xmlns="caa02d93-d17b-4249-a0c5-afeca33be5b7" xsi:nil="true"/>
    <Owner xmlns="caa02d93-d17b-4249-a0c5-afeca33be5b7">
      <UserInfo>
        <DisplayName/>
        <AccountId xsi:nil="true"/>
        <AccountType/>
      </UserInfo>
    </Owner>
    <IsNotebookLocked xmlns="caa02d93-d17b-4249-a0c5-afeca33be5b7" xsi:nil="true"/>
  </documentManagement>
</p:properties>
</file>

<file path=customXml/itemProps1.xml><?xml version="1.0" encoding="utf-8"?>
<ds:datastoreItem xmlns:ds="http://schemas.openxmlformats.org/officeDocument/2006/customXml" ds:itemID="{BFD9667B-DAD1-4530-9BEB-59EC4D7CA8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a02d93-d17b-4249-a0c5-afeca33be5b7"/>
    <ds:schemaRef ds:uri="b496163d-89a1-4d48-9d31-68cb6b4034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006A48-1FED-4502-9AA1-17778F78FF85}">
  <ds:schemaRefs>
    <ds:schemaRef ds:uri="http://schemas.microsoft.com/sharepoint/v3/contenttype/forms"/>
  </ds:schemaRefs>
</ds:datastoreItem>
</file>

<file path=customXml/itemProps3.xml><?xml version="1.0" encoding="utf-8"?>
<ds:datastoreItem xmlns:ds="http://schemas.openxmlformats.org/officeDocument/2006/customXml" ds:itemID="{601E047D-5E32-4773-8640-F2DF5F152126}">
  <ds:schemaRefs>
    <ds:schemaRef ds:uri="http://purl.org/dc/elements/1.1/"/>
    <ds:schemaRef ds:uri="http://purl.org/dc/dcmitype/"/>
    <ds:schemaRef ds:uri="http://schemas.microsoft.com/office/2006/metadata/properties"/>
    <ds:schemaRef ds:uri="caa02d93-d17b-4249-a0c5-afeca33be5b7"/>
    <ds:schemaRef ds:uri="http://schemas.microsoft.com/office/2006/documentManagement/types"/>
    <ds:schemaRef ds:uri="http://schemas.microsoft.com/office/infopath/2007/PartnerControls"/>
    <ds:schemaRef ds:uri="http://schemas.openxmlformats.org/package/2006/metadata/core-properties"/>
    <ds:schemaRef ds:uri="b496163d-89a1-4d48-9d31-68cb6b4034b6"/>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524</Words>
  <Application>Microsoft Office PowerPoint</Application>
  <PresentationFormat>Widescreen</PresentationFormat>
  <Paragraphs>19</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Bookman Old Style</vt:lpstr>
      <vt:lpstr>Calibri</vt:lpstr>
      <vt:lpstr>Franklin Gothic Book</vt:lpstr>
      <vt:lpstr>Wingdings</vt:lpstr>
      <vt:lpstr>RetrospectVTI</vt:lpstr>
      <vt:lpstr>Spain  -  España </vt:lpstr>
      <vt:lpstr>About Spain</vt:lpstr>
      <vt:lpstr>Public holidays and festivals</vt:lpstr>
      <vt:lpstr>Cuisine</vt:lpstr>
      <vt:lpstr>Music and dance</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c:title>
  <dc:creator/>
  <cp:lastModifiedBy>S Piggin</cp:lastModifiedBy>
  <cp:revision>153</cp:revision>
  <dcterms:created xsi:type="dcterms:W3CDTF">2022-03-07T12:35:15Z</dcterms:created>
  <dcterms:modified xsi:type="dcterms:W3CDTF">2022-03-07T21:53:34Z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0x010100D85BDED5D8F65547B3DEAB243A920A54</vt:lpwstr>
  </property>
</Properties>
</file>