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861" r:id="rId9"/>
  </p:sldMasterIdLst>
  <p:notesMasterIdLst>
    <p:notesMasterId r:id="rId44"/>
  </p:notesMasterIdLst>
  <p:sldIdLst>
    <p:sldId id="256" r:id="rId10"/>
    <p:sldId id="404" r:id="rId11"/>
    <p:sldId id="394" r:id="rId12"/>
    <p:sldId id="283" r:id="rId13"/>
    <p:sldId id="273" r:id="rId14"/>
    <p:sldId id="268" r:id="rId15"/>
    <p:sldId id="271" r:id="rId16"/>
    <p:sldId id="261" r:id="rId17"/>
    <p:sldId id="266" r:id="rId18"/>
    <p:sldId id="264" r:id="rId19"/>
    <p:sldId id="265" r:id="rId20"/>
    <p:sldId id="267" r:id="rId21"/>
    <p:sldId id="269" r:id="rId22"/>
    <p:sldId id="263" r:id="rId23"/>
    <p:sldId id="270" r:id="rId24"/>
    <p:sldId id="262" r:id="rId25"/>
    <p:sldId id="395" r:id="rId26"/>
    <p:sldId id="281" r:id="rId27"/>
    <p:sldId id="275" r:id="rId28"/>
    <p:sldId id="282" r:id="rId29"/>
    <p:sldId id="274" r:id="rId30"/>
    <p:sldId id="396" r:id="rId31"/>
    <p:sldId id="397" r:id="rId32"/>
    <p:sldId id="372" r:id="rId33"/>
    <p:sldId id="398" r:id="rId34"/>
    <p:sldId id="392" r:id="rId35"/>
    <p:sldId id="335" r:id="rId36"/>
    <p:sldId id="336" r:id="rId37"/>
    <p:sldId id="399" r:id="rId38"/>
    <p:sldId id="400" r:id="rId39"/>
    <p:sldId id="401" r:id="rId40"/>
    <p:sldId id="402" r:id="rId41"/>
    <p:sldId id="403" r:id="rId42"/>
    <p:sldId id="371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2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1110-2766-486F-BFE0-FC1D9DAF046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33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BB016-45E8-4903-A754-CC7AB2E11FE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211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83FFD-78CC-43EC-A28D-FCC16CDE9D3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37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1EAE5-74BF-48C8-B1E7-982AD2B9D7B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03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1EAE5-74BF-48C8-B1E7-982AD2B9D7B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6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7EB50-AC77-48AC-9841-7C8A56059C6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664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7CA53-F0C3-45F4-AD3F-42105D85BD0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0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8971B-D6BF-4CF8-8FBF-A9C346A5BC3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70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8971B-D6BF-4CF8-8FBF-A9C346A5BC3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24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67707-5EC7-4078-8667-6F7612DA38D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58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364D4-DB59-4134-BE41-E3D083191BD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76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993DD-B1F3-4F07-8F13-679DEE5C331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21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F488C-6EBF-4759-BED3-FF0DDDB9360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38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D6CC5-296F-461C-995B-EF13A65E694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86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AC4E4-4611-4E89-A5BD-1DFDD030B3B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921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BEB39-5E50-4295-8B8A-DD67EE41212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249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E25A-4067-4F31-B226-341D58EDC0C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78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3A6-E848-4BA4-AE74-79F48394B9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78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E2D-71B1-4B2A-B52E-522F894E73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977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BC6C-6833-4165-8ABF-81BC11F425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3730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E4DD-554A-48FD-8F46-AE25F789F9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71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76F1-D5E0-44B9-BE74-DD89F5F6B0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77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2519-ACCB-4647-81C3-463D61B10D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818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185F-753C-45C8-BB81-90D79FE68C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193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5C95-481F-4CDE-846E-C00BCF779A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696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4ACD6-DFB1-4F8C-B7C8-423A198BC7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1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00E3-61CD-406C-9F89-2CCB3331A4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49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33D-115A-4878-A117-6D1CA2AD85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3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4391-0746-4988-81E5-7D98DA5E4C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47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8.jpeg"/><Relationship Id="rId11" Type="http://schemas.openxmlformats.org/officeDocument/2006/relationships/image" Target="../media/image21.pn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EER4nLSd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03/03/2019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03531" y="648343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8Ka1 – Temperature change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25" name="AutoShape 18">
            <a:extLst>
              <a:ext uri="{FF2B5EF4-FFF2-40B4-BE49-F238E27FC236}">
                <a16:creationId xmlns:a16="http://schemas.microsoft.com/office/drawing/2014/main" id="{9F694A42-A964-6B45-AB78-EFCED170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707" y="2309729"/>
            <a:ext cx="3372108" cy="2012652"/>
          </a:xfrm>
          <a:prstGeom prst="cloudCallout">
            <a:avLst>
              <a:gd name="adj1" fmla="val -72121"/>
              <a:gd name="adj2" fmla="val 81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units could we use?</a:t>
            </a:r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15B46BBD-3470-A34A-AD7C-8A480D0F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1242" y="1263642"/>
            <a:ext cx="0" cy="341818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CCA59B48-ECE3-F941-97C1-4ABEC4FB8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2376" y="1751224"/>
            <a:ext cx="2177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9EB5DE17-5378-534F-8E65-7D1F6726A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2376" y="2489509"/>
            <a:ext cx="2177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3526AC12-3C02-A24B-9F2F-917A12CCD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2376" y="3278086"/>
            <a:ext cx="2177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3">
            <a:extLst>
              <a:ext uri="{FF2B5EF4-FFF2-40B4-BE49-F238E27FC236}">
                <a16:creationId xmlns:a16="http://schemas.microsoft.com/office/drawing/2014/main" id="{B72619E1-D475-AE49-B12A-A07619FC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2376" y="4096381"/>
            <a:ext cx="21773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22A719D8-FEFF-E346-9330-FC1995D9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49" y="3063666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075C15E5-3472-F54E-8C9E-A827A103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86" y="3897943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-100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27065CCD-1B50-5941-9139-C7168535C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20" y="2281009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37">
            <a:extLst>
              <a:ext uri="{FF2B5EF4-FFF2-40B4-BE49-F238E27FC236}">
                <a16:creationId xmlns:a16="http://schemas.microsoft.com/office/drawing/2014/main" id="{8D90871E-C711-6B44-8A9C-B62F5C0B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62" y="1552786"/>
            <a:ext cx="9125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200 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AutoShape 26">
            <a:extLst>
              <a:ext uri="{FF2B5EF4-FFF2-40B4-BE49-F238E27FC236}">
                <a16:creationId xmlns:a16="http://schemas.microsoft.com/office/drawing/2014/main" id="{60BCC76C-B9BD-624A-B1AE-2214AB8F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424" y="1342644"/>
            <a:ext cx="6519038" cy="870204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Draw this temperature scale down the left hand side of your page. Use 1 line per 10</a:t>
            </a:r>
            <a:r>
              <a:rPr lang="en-US" altLang="en-US" sz="2400" dirty="0">
                <a:solidFill>
                  <a:schemeClr val="bg1"/>
                </a:solidFill>
              </a:rPr>
              <a:t>°</a:t>
            </a:r>
            <a:r>
              <a:rPr kumimoji="0" lang="en-GB" alt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.</a:t>
            </a: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lassro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"/>
          <a:stretch>
            <a:fillRect/>
          </a:stretch>
        </p:blipFill>
        <p:spPr bwMode="auto">
          <a:xfrm>
            <a:off x="2303860" y="1437085"/>
            <a:ext cx="4429125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87169" y="141685"/>
            <a:ext cx="4969669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Normal room temperature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roughly 22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25388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SC006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787" y="1383509"/>
            <a:ext cx="4225528" cy="35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87169" y="141685"/>
            <a:ext cx="4969669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Hot summer day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25-30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5814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Photo of boy with thermometer in his mou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b="4305"/>
          <a:stretch>
            <a:fillRect/>
          </a:stretch>
        </p:blipFill>
        <p:spPr bwMode="auto">
          <a:xfrm>
            <a:off x="3221831" y="1437087"/>
            <a:ext cx="2614613" cy="34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87169" y="141685"/>
            <a:ext cx="4969669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Body temperature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37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40077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eserted Route 190 highway in heart of Death Valley near Titus Cany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906" y="1491853"/>
            <a:ext cx="3163491" cy="34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85890" y="0"/>
            <a:ext cx="6318647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Death Valley, California (hottest outside temperature recorded)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60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4523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050101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560" y="1221581"/>
            <a:ext cx="318611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13485" y="3"/>
            <a:ext cx="2970609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Water boiling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100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8931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FSGG424F-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081" y="1275163"/>
            <a:ext cx="2347913" cy="3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85890" y="3"/>
            <a:ext cx="6318647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Hot oven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roughly 200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4928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IM0022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44" y="141685"/>
            <a:ext cx="145851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050101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406" y="86919"/>
            <a:ext cx="1178719" cy="13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lassro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"/>
          <a:stretch>
            <a:fillRect/>
          </a:stretch>
        </p:blipFill>
        <p:spPr bwMode="auto">
          <a:xfrm>
            <a:off x="4086228" y="141685"/>
            <a:ext cx="1674019" cy="12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eserted Route 190 highway in heart of Death Valley near Titus Cany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672" y="1869284"/>
            <a:ext cx="1223963" cy="1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Emperor penguin huddl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497" y="1869284"/>
            <a:ext cx="1565672" cy="13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FSGG424F-S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41" y="3631409"/>
            <a:ext cx="917972" cy="1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DSC0065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0" b="33981"/>
          <a:stretch>
            <a:fillRect/>
          </a:stretch>
        </p:blipFill>
        <p:spPr bwMode="auto">
          <a:xfrm>
            <a:off x="5975747" y="141685"/>
            <a:ext cx="1471613" cy="12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An oak tree in winter, on the edge of Epping Forest near Chingford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44" y="1869281"/>
            <a:ext cx="1674019" cy="13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Photo of boy with thermometer in his mouth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b="4305"/>
          <a:stretch>
            <a:fillRect/>
          </a:stretch>
        </p:blipFill>
        <p:spPr bwMode="auto">
          <a:xfrm>
            <a:off x="3113485" y="1869284"/>
            <a:ext cx="1027509" cy="1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331121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81290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100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301731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030519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25-30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084096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60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756" y="3598069"/>
            <a:ext cx="1053704" cy="14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6084096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60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6030519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25-30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6084096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60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4301731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6030519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25-30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6084096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60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8" name="Text Box 60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2681290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100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4301731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6030519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25-30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6084096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60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2195515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4842272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331121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2681290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100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4301731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20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6030519" y="1437085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25-30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6084096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60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451842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-90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2951562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37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5" name="Text Box 77"/>
          <p:cNvSpPr txBox="1">
            <a:spLocks noChangeArrowheads="1"/>
          </p:cNvSpPr>
          <p:nvPr/>
        </p:nvSpPr>
        <p:spPr bwMode="auto">
          <a:xfrm>
            <a:off x="1547815" y="3219450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0-10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1980012" y="4137422"/>
            <a:ext cx="13501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</a:rPr>
              <a:t>200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4356497" y="4192191"/>
            <a:ext cx="1133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1800" b="1">
                <a:solidFill>
                  <a:srgbClr val="FFFF00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8" name="AutoShape 80"/>
          <p:cNvSpPr>
            <a:spLocks noChangeArrowheads="1"/>
          </p:cNvSpPr>
          <p:nvPr/>
        </p:nvSpPr>
        <p:spPr bwMode="auto">
          <a:xfrm>
            <a:off x="5381625" y="3489722"/>
            <a:ext cx="2377679" cy="1565672"/>
          </a:xfrm>
          <a:prstGeom prst="cloudCallout">
            <a:avLst>
              <a:gd name="adj1" fmla="val 56708"/>
              <a:gd name="adj2" fmla="val 51903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1500">
                <a:solidFill>
                  <a:prstClr val="black"/>
                </a:solidFill>
                <a:latin typeface="Calibri" panose="020F0502020204030204"/>
              </a:rPr>
              <a:t>How come the melting &amp; boiling points of water are 0 &amp; 100 </a:t>
            </a:r>
            <a:r>
              <a:rPr lang="en-GB" altLang="en-US" sz="15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°C</a:t>
            </a:r>
            <a:r>
              <a:rPr lang="en-GB" altLang="en-US" sz="150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n-US" altLang="en-US" sz="15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561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8" name="AutoShape 80"/>
          <p:cNvSpPr>
            <a:spLocks noChangeArrowheads="1"/>
          </p:cNvSpPr>
          <p:nvPr/>
        </p:nvSpPr>
        <p:spPr bwMode="auto">
          <a:xfrm>
            <a:off x="301625" y="614309"/>
            <a:ext cx="3283403" cy="2375634"/>
          </a:xfrm>
          <a:prstGeom prst="cloudCallout">
            <a:avLst>
              <a:gd name="adj1" fmla="val 66875"/>
              <a:gd name="adj2" fmla="val 66566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What is 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 a measure of?</a:t>
            </a:r>
            <a:endParaRPr lang="en-US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AutoShape 80">
            <a:extLst>
              <a:ext uri="{FF2B5EF4-FFF2-40B4-BE49-F238E27FC236}">
                <a16:creationId xmlns:a16="http://schemas.microsoft.com/office/drawing/2014/main" id="{17C74B26-03A9-EF42-8ACD-420AD7CA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614309"/>
            <a:ext cx="2913289" cy="1417691"/>
          </a:xfrm>
          <a:prstGeom prst="cloudCallout">
            <a:avLst>
              <a:gd name="adj1" fmla="val -41236"/>
              <a:gd name="adj2" fmla="val 125946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Does 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 flow?</a:t>
            </a:r>
            <a:endParaRPr lang="en-US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610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6">
            <a:extLst>
              <a:ext uri="{FF2B5EF4-FFF2-40B4-BE49-F238E27FC236}">
                <a16:creationId xmlns:a16="http://schemas.microsoft.com/office/drawing/2014/main" id="{88C9FEFE-396C-DA46-8137-202D19FA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1" y="133868"/>
            <a:ext cx="6519038" cy="2583409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Collect tubs of hot &amp; cold water and fill a third tub straight from the tap</a:t>
            </a:r>
            <a:r>
              <a:rPr kumimoji="0" lang="en-GB" alt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Place one hand in the cold water &amp; one in the hot water &amp; keep there for a minute.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Then place both hands in the tub you filled from the tap.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GB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2" pitchFamily="18" charset="2"/>
            </a:endParaRP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GB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2" pitchFamily="18" charset="2"/>
            </a:endParaRP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8891" y="2940364"/>
            <a:ext cx="3888432" cy="2069268"/>
          </a:xfrm>
          <a:prstGeom prst="cloudCallout">
            <a:avLst>
              <a:gd name="adj1" fmla="val 65118"/>
              <a:gd name="adj2" fmla="val -39143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>
                <a:solidFill>
                  <a:prstClr val="black"/>
                </a:solidFill>
                <a:latin typeface="Calibri" panose="020F0502020204030204"/>
              </a:rPr>
              <a:t>How good are you at </a:t>
            </a:r>
            <a:r>
              <a:rPr lang="en-GB" altLang="en-US" sz="2800" i="1">
                <a:solidFill>
                  <a:prstClr val="black"/>
                </a:solidFill>
                <a:latin typeface="Calibri" panose="020F0502020204030204"/>
              </a:rPr>
              <a:t>judging</a:t>
            </a:r>
            <a:r>
              <a:rPr lang="en-GB" altLang="en-US" sz="2800">
                <a:solidFill>
                  <a:prstClr val="black"/>
                </a:solidFill>
                <a:latin typeface="Calibri" panose="020F0502020204030204"/>
              </a:rPr>
              <a:t> temperature?</a:t>
            </a:r>
            <a:endParaRPr lang="en-US" alt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6893112" y="133868"/>
            <a:ext cx="2091997" cy="2218518"/>
          </a:xfrm>
          <a:prstGeom prst="cloudCallout">
            <a:avLst>
              <a:gd name="adj1" fmla="val -53888"/>
              <a:gd name="adj2" fmla="val 6950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What do you notice?</a:t>
            </a:r>
            <a:endParaRPr lang="en-US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037943" y="3125932"/>
            <a:ext cx="2647778" cy="1883700"/>
          </a:xfrm>
          <a:prstGeom prst="cloudCallout">
            <a:avLst>
              <a:gd name="adj1" fmla="val -76664"/>
              <a:gd name="adj2" fmla="val -2203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>
                <a:solidFill>
                  <a:prstClr val="black"/>
                </a:solidFill>
                <a:latin typeface="Calibri" panose="020F0502020204030204"/>
              </a:rPr>
              <a:t>Why does this happen?</a:t>
            </a:r>
            <a:endParaRPr lang="en-US" altLang="en-US" sz="2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74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895853" y="411956"/>
            <a:ext cx="2917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ED7D31"/>
                </a:solidFill>
                <a:latin typeface="Century Gothic" panose="020B0502020202020204" pitchFamily="34" charset="0"/>
              </a:rPr>
              <a:t>Cold hand          </a:t>
            </a:r>
            <a:r>
              <a:rPr lang="en-GB" altLang="en-US" sz="1500" b="1">
                <a:solidFill>
                  <a:srgbClr val="ED7D31"/>
                </a:solidFill>
                <a:latin typeface="Century Gothic" panose="020B0502020202020204" pitchFamily="34" charset="0"/>
              </a:rPr>
              <a:t>(roughly 0 °C)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C"/>
              </a:clrFrom>
              <a:clrTo>
                <a:srgbClr val="F7F7FC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406" y="1437085"/>
            <a:ext cx="2859881" cy="226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 descr="MCj02979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21831" y="411956"/>
            <a:ext cx="2020491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168256" y="1869281"/>
            <a:ext cx="2159794" cy="1404938"/>
          </a:xfrm>
          <a:prstGeom prst="rect">
            <a:avLst/>
          </a:prstGeom>
          <a:solidFill>
            <a:schemeClr val="accent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 rot="16200000">
            <a:off x="3437932" y="1869880"/>
            <a:ext cx="1890713" cy="1134665"/>
            <a:chOff x="1292" y="1525"/>
            <a:chExt cx="1588" cy="953"/>
          </a:xfrm>
        </p:grpSpPr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292" y="1525"/>
              <a:ext cx="1588" cy="953"/>
            </a:xfrm>
            <a:prstGeom prst="rightArrow">
              <a:avLst>
                <a:gd name="adj1" fmla="val 50000"/>
                <a:gd name="adj2" fmla="val 41658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42900"/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337" y="1807"/>
              <a:ext cx="140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342900">
                <a:spcBef>
                  <a:spcPct val="50000"/>
                </a:spcBef>
              </a:pPr>
              <a:r>
                <a:rPr lang="en-GB" altLang="en-US" sz="2400" b="1" dirty="0">
                  <a:solidFill>
                    <a:prstClr val="black"/>
                  </a:solidFill>
                  <a:latin typeface="Calibri" panose="020F0502020204030204"/>
                </a:rPr>
                <a:t>Heat flow</a:t>
              </a:r>
              <a:endParaRPr lang="en-US" alt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39939" y="52029"/>
            <a:ext cx="2377679" cy="2265759"/>
          </a:xfrm>
          <a:prstGeom prst="cloudCallout">
            <a:avLst>
              <a:gd name="adj1" fmla="val -48898"/>
              <a:gd name="adj2" fmla="val 10012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400">
                <a:solidFill>
                  <a:prstClr val="black"/>
                </a:solidFill>
                <a:latin typeface="Calibri" panose="020F0502020204030204"/>
              </a:rPr>
              <a:t>What direction does </a:t>
            </a:r>
            <a:r>
              <a:rPr lang="en-GB" altLang="en-US" sz="2400" i="1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2400">
                <a:solidFill>
                  <a:prstClr val="black"/>
                </a:solidFill>
                <a:latin typeface="Calibri" panose="020F0502020204030204"/>
              </a:rPr>
              <a:t> flow?</a:t>
            </a:r>
            <a:endParaRPr lang="en-US" alt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951563" y="3813572"/>
            <a:ext cx="2917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9900"/>
                </a:solidFill>
                <a:latin typeface="Century Gothic" panose="020B0502020202020204" pitchFamily="34" charset="0"/>
              </a:rPr>
              <a:t>Tap water          </a:t>
            </a:r>
            <a:r>
              <a:rPr lang="en-GB" altLang="en-US" sz="1500" b="1">
                <a:solidFill>
                  <a:srgbClr val="FF9900"/>
                </a:solidFill>
                <a:latin typeface="Century Gothic" panose="020B0502020202020204" pitchFamily="34" charset="0"/>
              </a:rPr>
              <a:t>(roughly 15 °C)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6189920" y="1567148"/>
            <a:ext cx="2514141" cy="2432222"/>
          </a:xfrm>
          <a:prstGeom prst="cloudCallout">
            <a:avLst>
              <a:gd name="adj1" fmla="val 52428"/>
              <a:gd name="adj2" fmla="val 7474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400" dirty="0">
                <a:solidFill>
                  <a:prstClr val="black"/>
                </a:solidFill>
                <a:latin typeface="Calibri" panose="020F0502020204030204"/>
              </a:rPr>
              <a:t>So does the tap water seem hot or cold?</a:t>
            </a:r>
            <a:endParaRPr lang="en-US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08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25163" y="226752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 Energy transfer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7185" y="3212080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8Ka1 – Temperature changes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8Ka2 – Temperature &amp; Heat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8Kb1 – Heating solids (conduction)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8Kb2 – Explaining conduction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8Kb3 – Heating fluids (convection)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8Kb4 – Radiation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8Kc1 – Controlling transfers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8Kc2 – Accuracy and precision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8Kd1 – Power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8Kd2 – Efficiency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8Ke – Paying for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7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895853" y="411956"/>
            <a:ext cx="2917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0000"/>
                </a:solidFill>
                <a:latin typeface="Century Gothic" panose="020B0502020202020204" pitchFamily="34" charset="0"/>
              </a:rPr>
              <a:t>Warm hand          </a:t>
            </a:r>
            <a:r>
              <a:rPr lang="en-GB" altLang="en-US" sz="1500" b="1">
                <a:solidFill>
                  <a:srgbClr val="FF0000"/>
                </a:solidFill>
                <a:latin typeface="Century Gothic" panose="020B0502020202020204" pitchFamily="34" charset="0"/>
              </a:rPr>
              <a:t>(roughly 40 °C)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C"/>
              </a:clrFrom>
              <a:clrTo>
                <a:srgbClr val="F7F7FC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406" y="1437085"/>
            <a:ext cx="2859881" cy="226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 descr="MCj02979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21831" y="411956"/>
            <a:ext cx="2020491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168256" y="1869281"/>
            <a:ext cx="2159794" cy="1404938"/>
          </a:xfrm>
          <a:prstGeom prst="rect">
            <a:avLst/>
          </a:prstGeom>
          <a:solidFill>
            <a:schemeClr val="accent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 rot="5400000">
            <a:off x="3384354" y="2085380"/>
            <a:ext cx="1890713" cy="1134666"/>
            <a:chOff x="1292" y="1525"/>
            <a:chExt cx="1588" cy="953"/>
          </a:xfrm>
        </p:grpSpPr>
        <p:sp>
          <p:nvSpPr>
            <p:cNvPr id="68615" name="AutoShape 7"/>
            <p:cNvSpPr>
              <a:spLocks noChangeArrowheads="1"/>
            </p:cNvSpPr>
            <p:nvPr/>
          </p:nvSpPr>
          <p:spPr bwMode="auto">
            <a:xfrm>
              <a:off x="1292" y="1525"/>
              <a:ext cx="1588" cy="953"/>
            </a:xfrm>
            <a:prstGeom prst="rightArrow">
              <a:avLst>
                <a:gd name="adj1" fmla="val 50000"/>
                <a:gd name="adj2" fmla="val 41658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342900"/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1313" y="1786"/>
              <a:ext cx="140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342900">
                <a:spcBef>
                  <a:spcPct val="50000"/>
                </a:spcBef>
              </a:pPr>
              <a:r>
                <a:rPr lang="en-GB" altLang="en-US" sz="2400" b="1" dirty="0">
                  <a:solidFill>
                    <a:prstClr val="black"/>
                  </a:solidFill>
                  <a:latin typeface="Calibri" panose="020F0502020204030204"/>
                </a:rPr>
                <a:t>Heat flow</a:t>
              </a:r>
              <a:endParaRPr lang="en-US" altLang="en-US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344714" y="304206"/>
            <a:ext cx="2377679" cy="2265758"/>
          </a:xfrm>
          <a:prstGeom prst="cloudCallout">
            <a:avLst>
              <a:gd name="adj1" fmla="val -48898"/>
              <a:gd name="adj2" fmla="val 10012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400">
                <a:solidFill>
                  <a:prstClr val="black"/>
                </a:solidFill>
                <a:latin typeface="Calibri" panose="020F0502020204030204"/>
              </a:rPr>
              <a:t>What direction does </a:t>
            </a:r>
            <a:r>
              <a:rPr lang="en-GB" altLang="en-US" sz="2400" i="1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2400">
                <a:solidFill>
                  <a:prstClr val="black"/>
                </a:solidFill>
                <a:latin typeface="Calibri" panose="020F0502020204030204"/>
              </a:rPr>
              <a:t> flow?</a:t>
            </a:r>
            <a:endParaRPr lang="en-US" alt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951563" y="3813572"/>
            <a:ext cx="2917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9900"/>
                </a:solidFill>
                <a:latin typeface="Century Gothic" panose="020B0502020202020204" pitchFamily="34" charset="0"/>
              </a:rPr>
              <a:t>Tap water          </a:t>
            </a:r>
            <a:r>
              <a:rPr lang="en-GB" altLang="en-US" sz="1500" b="1">
                <a:solidFill>
                  <a:srgbClr val="FF9900"/>
                </a:solidFill>
                <a:latin typeface="Century Gothic" panose="020B0502020202020204" pitchFamily="34" charset="0"/>
              </a:rPr>
              <a:t>(roughly 15 °C)</a:t>
            </a:r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6203725" y="1353853"/>
            <a:ext cx="2595561" cy="2432221"/>
          </a:xfrm>
          <a:prstGeom prst="cloudCallout">
            <a:avLst>
              <a:gd name="adj1" fmla="val 47838"/>
              <a:gd name="adj2" fmla="val 84291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400">
                <a:solidFill>
                  <a:prstClr val="black"/>
                </a:solidFill>
                <a:latin typeface="Calibri" panose="020F0502020204030204"/>
              </a:rPr>
              <a:t>So does the tap water seem hot or cold?</a:t>
            </a:r>
            <a:endParaRPr lang="en-US" alt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2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3776" y="253421"/>
            <a:ext cx="501491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Judging temperature</a:t>
            </a:r>
          </a:p>
          <a:p>
            <a:pPr defTabSz="342900">
              <a:spcBef>
                <a:spcPct val="50000"/>
              </a:spcBef>
            </a:pPr>
            <a:endParaRPr lang="en-GB" altLang="en-US" sz="2800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42900">
              <a:spcBef>
                <a:spcPct val="50000"/>
              </a:spcBef>
            </a:pPr>
            <a:r>
              <a:rPr lang="en-GB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hand has been in warm water, the tap water feels _____, because …</a:t>
            </a:r>
          </a:p>
          <a:p>
            <a:pPr defTabSz="342900">
              <a:spcBef>
                <a:spcPct val="50000"/>
              </a:spcBef>
            </a:pPr>
            <a:endParaRPr lang="en-GB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42900">
              <a:spcBef>
                <a:spcPct val="50000"/>
              </a:spcBef>
            </a:pPr>
            <a:r>
              <a:rPr lang="en-GB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your hand has been in cold water the tap water feels _____, because …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649967" y="2474865"/>
            <a:ext cx="3251200" cy="2472427"/>
          </a:xfrm>
          <a:prstGeom prst="cloudCallout">
            <a:avLst>
              <a:gd name="adj1" fmla="val -43118"/>
              <a:gd name="adj2" fmla="val -7927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What is 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 a measure of?</a:t>
            </a:r>
            <a:endParaRPr lang="en-US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761231" y="1853859"/>
            <a:ext cx="756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697394" y="3283105"/>
            <a:ext cx="12411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</a:t>
            </a: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60382BBA-58A1-0142-8226-49E1933A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581" y="99323"/>
            <a:ext cx="4070586" cy="1333099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Copy and complete your own explanation of what we have just found out.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GB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2" pitchFamily="18" charset="2"/>
            </a:endParaRP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GB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2" pitchFamily="18" charset="2"/>
            </a:endParaRP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D5F4E20-416D-3347-A465-49F763E7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76" y="2238789"/>
            <a:ext cx="4895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heat is flowing out of your hand.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B4AD50E-A7FA-B74D-88EE-7AC9B007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19" y="3741018"/>
            <a:ext cx="4895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heat is flowing into your hand.</a:t>
            </a:r>
          </a:p>
        </p:txBody>
      </p:sp>
    </p:spTree>
    <p:extLst>
      <p:ext uri="{BB962C8B-B14F-4D97-AF65-F5344CB8AC3E}">
        <p14:creationId xmlns:p14="http://schemas.microsoft.com/office/powerpoint/2010/main" val="10869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6">
            <a:extLst>
              <a:ext uri="{FF2B5EF4-FFF2-40B4-BE49-F238E27FC236}">
                <a16:creationId xmlns:a16="http://schemas.microsoft.com/office/drawing/2014/main" id="{A7F2E00B-DE05-7946-8BAC-7D3D2BB05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82" y="157380"/>
            <a:ext cx="8721775" cy="954107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Copy and complete after we have watched the video.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Extension - Add a diagram to explain what temperature is.</a:t>
            </a: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GB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2" pitchFamily="18" charset="2"/>
            </a:endParaRP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GB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 2" pitchFamily="18" charset="2"/>
            </a:endParaRPr>
          </a:p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168F006-F628-A14A-B689-A546E774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2" y="1192941"/>
            <a:ext cx="8392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Everything around us is made of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p_______and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they are constantly m_____.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7B4C402-333C-9842-B4B4-03EED2D4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2" y="2338883"/>
            <a:ext cx="89685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a measure of how hot or cold something is and is a measure of how fast the p_________ are m______.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B5F5128-C444-A045-B746-24300484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2" y="3484825"/>
            <a:ext cx="8392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is usually measured in degrees C________ using a t___________.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yt-brand-standard-logo-95x40.png">
            <a:hlinkClick r:id="rId3"/>
            <a:extLst>
              <a:ext uri="{FF2B5EF4-FFF2-40B4-BE49-F238E27FC236}">
                <a16:creationId xmlns:a16="http://schemas.microsoft.com/office/drawing/2014/main" id="{C50D11F1-5267-6943-A47C-10237C9CA5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222" y="4564639"/>
            <a:ext cx="857891" cy="412274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00A7A23D-9C18-4E42-8236-5F07F4A1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568" y="1202146"/>
            <a:ext cx="1413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endParaRPr lang="en-US" altLang="en-US" sz="28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E557220-8FD1-B64A-828E-B199077E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25" y="1615803"/>
            <a:ext cx="1413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 err="1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oving</a:t>
            </a:r>
            <a:endParaRPr lang="en-US" altLang="en-US" sz="28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9AC72209-2C2A-5741-AE11-91CADD75E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82" y="2762431"/>
            <a:ext cx="1413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endParaRPr lang="en-US" altLang="en-US" sz="28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3E25331-BB7C-BF43-A7C8-F3F1F57C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595" y="2760693"/>
            <a:ext cx="1413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 err="1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oving</a:t>
            </a:r>
            <a:endParaRPr lang="en-US" altLang="en-US" sz="28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C6335AC7-109C-CA49-92E2-B798CCD8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139" y="3483956"/>
            <a:ext cx="1413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 err="1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elsius</a:t>
            </a:r>
            <a:endParaRPr lang="en-US" altLang="en-US" sz="28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ADD07905-B077-CC4E-94B4-BCC8BE9E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11" y="3915712"/>
            <a:ext cx="20887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dirty="0" err="1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hermometer</a:t>
            </a:r>
            <a:endParaRPr lang="en-US" altLang="en-US" sz="28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210" y="-272716"/>
            <a:ext cx="9419505" cy="5416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070" y="0"/>
            <a:ext cx="3795930" cy="34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10BD5F-4F25-A248-B1EA-417F4483A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39" y="1912953"/>
            <a:ext cx="5667461" cy="2825322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9A616E85-9AC8-2044-B336-763F6434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461" y="99323"/>
            <a:ext cx="3251200" cy="2472427"/>
          </a:xfrm>
          <a:prstGeom prst="cloudCallout">
            <a:avLst>
              <a:gd name="adj1" fmla="val -81064"/>
              <a:gd name="adj2" fmla="val -16458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342900"/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Are 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GB" altLang="en-US" sz="2800" b="1" dirty="0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en-GB" altLang="en-US" sz="2800" dirty="0">
                <a:solidFill>
                  <a:prstClr val="black"/>
                </a:solidFill>
                <a:latin typeface="Calibri" panose="020F0502020204030204"/>
              </a:rPr>
              <a:t> the same thing then?</a:t>
            </a:r>
            <a:endParaRPr lang="en-US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2611187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some units for measuring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temperature.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253" y="2611187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the direction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heat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will flow in different circumstances.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5421" y="2603880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using the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particle model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what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represents.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N.a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0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5906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Degrees Celsius</a:t>
            </a:r>
          </a:p>
        </p:txBody>
      </p:sp>
    </p:spTree>
    <p:extLst>
      <p:ext uri="{BB962C8B-B14F-4D97-AF65-F5344CB8AC3E}">
        <p14:creationId xmlns:p14="http://schemas.microsoft.com/office/powerpoint/2010/main" val="378235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47A6B82-99F3-B84C-B3E2-58997243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266" y="182880"/>
            <a:ext cx="4327906" cy="43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1721E-52A1-6F4B-8DEA-8052C1503077}"/>
              </a:ext>
            </a:extLst>
          </p:cNvPr>
          <p:cNvSpPr txBox="1"/>
          <p:nvPr/>
        </p:nvSpPr>
        <p:spPr>
          <a:xfrm>
            <a:off x="219242" y="632714"/>
            <a:ext cx="428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thermometers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all measuring </a:t>
            </a: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using different units: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Degree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Farenheit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Degress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Celsius (</a:t>
            </a:r>
            <a:r>
              <a:rPr lang="en-GB" sz="28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Kelvin</a:t>
            </a:r>
          </a:p>
        </p:txBody>
      </p:sp>
    </p:spTree>
    <p:extLst>
      <p:ext uri="{BB962C8B-B14F-4D97-AF65-F5344CB8AC3E}">
        <p14:creationId xmlns:p14="http://schemas.microsoft.com/office/powerpoint/2010/main" val="961935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684502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2655727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100</a:t>
            </a:r>
            <a:r>
              <a:rPr lang="en-GB" sz="72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833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579" y="1475615"/>
            <a:ext cx="644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Kelvin</a:t>
            </a:r>
          </a:p>
        </p:txBody>
      </p:sp>
    </p:spTree>
    <p:extLst>
      <p:ext uri="{BB962C8B-B14F-4D97-AF65-F5344CB8AC3E}">
        <p14:creationId xmlns:p14="http://schemas.microsoft.com/office/powerpoint/2010/main" val="275188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Trays with ice and water.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Trays with warm</a:t>
            </a:r>
            <a:r>
              <a:rPr kumimoji="0" lang="en-GB" sz="24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water. Kettles.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trays to fill from tap. All large enough to put hands 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Thermometers.</a:t>
            </a: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06153"/>
              </p:ext>
            </p:extLst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4" y="2611187"/>
            <a:ext cx="286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some units for measuring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CE66F-4EA9-C64A-A673-35B68F6F34A5}"/>
              </a:ext>
            </a:extLst>
          </p:cNvPr>
          <p:cNvSpPr txBox="1"/>
          <p:nvPr/>
        </p:nvSpPr>
        <p:spPr>
          <a:xfrm>
            <a:off x="3005226" y="2464702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the direction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heat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will flow in different circumstances.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CE66F-4EA9-C64A-A673-35B68F6F34A5}"/>
              </a:ext>
            </a:extLst>
          </p:cNvPr>
          <p:cNvSpPr txBox="1"/>
          <p:nvPr/>
        </p:nvSpPr>
        <p:spPr>
          <a:xfrm>
            <a:off x="5925979" y="2464702"/>
            <a:ext cx="2862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using the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particle model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what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represents.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2221711" y="141684"/>
            <a:ext cx="82149" cy="477778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133214" y="714779"/>
            <a:ext cx="34129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304168" y="2759508"/>
            <a:ext cx="862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970739" y="4048794"/>
            <a:ext cx="1110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-100 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58241" y="1625521"/>
            <a:ext cx="1108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099903" y="491534"/>
            <a:ext cx="1108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776860" y="2966435"/>
            <a:ext cx="1092661" cy="10954"/>
          </a:xfrm>
          <a:prstGeom prst="line">
            <a:avLst/>
          </a:prstGeom>
          <a:noFill/>
          <a:ln w="50800">
            <a:solidFill>
              <a:srgbClr val="009242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054067" y="2697953"/>
            <a:ext cx="3888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2800" b="1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freezes / ice melts</a:t>
            </a:r>
            <a:endParaRPr lang="en-US" altLang="en-US" sz="2800" b="1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utoShape 26">
            <a:extLst>
              <a:ext uri="{FF2B5EF4-FFF2-40B4-BE49-F238E27FC236}">
                <a16:creationId xmlns:a16="http://schemas.microsoft.com/office/drawing/2014/main" id="{3228A19D-7AAE-AE44-927E-D12DBAE88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302" y="245253"/>
            <a:ext cx="5884802" cy="870204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Add labels to your temperature scale</a:t>
            </a:r>
            <a:r>
              <a:rPr lang="en-US" altLang="en-US" sz="2400" dirty="0">
                <a:solidFill>
                  <a:schemeClr val="bg1"/>
                </a:solidFill>
              </a:rPr>
              <a:t> as we go through the temperatures</a:t>
            </a:r>
            <a:r>
              <a:rPr kumimoji="0" lang="en-GB" alt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 2" pitchFamily="18" charset="2"/>
              </a:rPr>
              <a:t>.</a:t>
            </a:r>
            <a:endParaRPr kumimoji="0" lang="en-US" altLang="en-US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21286EA9-292F-6E4B-8A16-6E5464F94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870" y="1839534"/>
            <a:ext cx="34129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2C36164E-FEFE-D648-ADC7-A73869842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5992" y="2966435"/>
            <a:ext cx="34129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90FE79FB-B7BB-D146-9B21-D80058A68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821" y="4280080"/>
            <a:ext cx="34129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3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Emperor penguin hudd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362" y="1491854"/>
            <a:ext cx="3996929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33590" y="0"/>
            <a:ext cx="4969669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Antarctica (coldest outside temperature recorded)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-90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27223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44403" y="195265"/>
            <a:ext cx="3509963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Freezer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roughly -20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759" y="1491856"/>
            <a:ext cx="2340769" cy="32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IM0022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365" y="1275163"/>
            <a:ext cx="4050506" cy="35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71663" y="141685"/>
            <a:ext cx="5400675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Water freezing / ice melting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7953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An oak tree in winter, on the edge of Epping Forest near Chingfor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862" y="1329931"/>
            <a:ext cx="4483894" cy="3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87169" y="141685"/>
            <a:ext cx="4969669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Cold winter day</a:t>
            </a:r>
          </a:p>
          <a:p>
            <a:pPr algn="ctr" defTabSz="342900">
              <a:spcBef>
                <a:spcPct val="50000"/>
              </a:spcBef>
            </a:pPr>
            <a:r>
              <a:rPr lang="en-GB" altLang="en-US" sz="2700" b="1">
                <a:solidFill>
                  <a:srgbClr val="FFFF00"/>
                </a:solidFill>
                <a:latin typeface="Century Gothic" panose="020B0502020202020204" pitchFamily="34" charset="0"/>
              </a:rPr>
              <a:t>roughly 0-10 </a:t>
            </a:r>
            <a:r>
              <a:rPr lang="en-US" altLang="en-US" sz="2700" b="1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4346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963</Words>
  <Application>Microsoft Macintosh PowerPoint</Application>
  <PresentationFormat>On-screen Show (16:9)</PresentationFormat>
  <Paragraphs>234</Paragraphs>
  <Slides>34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Comic Sans MS</vt:lpstr>
      <vt:lpstr>Trebuchet MS</vt:lpstr>
      <vt:lpstr>Verdana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O Watson</cp:lastModifiedBy>
  <cp:revision>102</cp:revision>
  <dcterms:modified xsi:type="dcterms:W3CDTF">2019-03-03T13:47:50Z</dcterms:modified>
</cp:coreProperties>
</file>