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702" r:id="rId4"/>
    <p:sldMasterId id="2147483704" r:id="rId5"/>
    <p:sldMasterId id="2147483717" r:id="rId6"/>
    <p:sldMasterId id="2147483730" r:id="rId7"/>
  </p:sldMasterIdLst>
  <p:notesMasterIdLst>
    <p:notesMasterId r:id="rId27"/>
  </p:notesMasterIdLst>
  <p:sldIdLst>
    <p:sldId id="311" r:id="rId8"/>
    <p:sldId id="258" r:id="rId9"/>
    <p:sldId id="267" r:id="rId10"/>
    <p:sldId id="353" r:id="rId11"/>
    <p:sldId id="354" r:id="rId12"/>
    <p:sldId id="355" r:id="rId13"/>
    <p:sldId id="356" r:id="rId14"/>
    <p:sldId id="357" r:id="rId15"/>
    <p:sldId id="358" r:id="rId16"/>
    <p:sldId id="360" r:id="rId17"/>
    <p:sldId id="359" r:id="rId18"/>
    <p:sldId id="361" r:id="rId19"/>
    <p:sldId id="362" r:id="rId20"/>
    <p:sldId id="363" r:id="rId21"/>
    <p:sldId id="364" r:id="rId22"/>
    <p:sldId id="365" r:id="rId23"/>
    <p:sldId id="324" r:id="rId24"/>
    <p:sldId id="344" r:id="rId25"/>
    <p:sldId id="366" r:id="rId26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025749-20CE-46E0-A6CB-D3424E5747F3}">
          <p14:sldIdLst>
            <p14:sldId id="311"/>
            <p14:sldId id="258"/>
            <p14:sldId id="267"/>
            <p14:sldId id="353"/>
            <p14:sldId id="354"/>
            <p14:sldId id="355"/>
            <p14:sldId id="356"/>
            <p14:sldId id="357"/>
            <p14:sldId id="358"/>
            <p14:sldId id="360"/>
            <p14:sldId id="359"/>
            <p14:sldId id="361"/>
            <p14:sldId id="362"/>
            <p14:sldId id="363"/>
            <p14:sldId id="364"/>
            <p14:sldId id="365"/>
            <p14:sldId id="324"/>
            <p14:sldId id="344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00"/>
    <a:srgbClr val="0000FF"/>
    <a:srgbClr val="948A5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681B-6B22-47B9-B9BB-1B335E56CB34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F47B-D2E1-4F47-A3B9-6631EB18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F47B-D2E1-4F47-A3B9-6631EB180A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9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F47B-D2E1-4F47-A3B9-6631EB180A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74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1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377379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911573945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732616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26484820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3181576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6846476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942914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265038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5654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63651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11512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42130437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1919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061468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369413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570525048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3146583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93108417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9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8603681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9361538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1279924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1112384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342602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2967486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7705734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1107157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89526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2329306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02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4FB1D4E-57C0-4AFC-A9FE-544F197E9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E23FBD-8885-4400-B0A3-09A97E90F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FDD3739-CB11-4CB3-BF6A-7C696AF266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6ABA1D-F723-40E5-873F-BEF27DEAB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8766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E7F09-079F-4DFF-B34F-6DC2F8AC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38307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AF5CF-60DA-4E8F-ADCC-204D1B198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46154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2D41-55A3-4921-8B43-B5012BEBFA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2046335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C536D-CBE9-4040-8043-004D92E8E6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6473765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75829-750B-458C-B5D0-0837CCBEF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334981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AE17FF-0FB2-40B6-BE4E-1FB5336A28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899367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EAE515C-301A-48F5-9EF4-4421782132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52062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EB2B8-CB3D-479D-AC33-324E5B382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2306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50F1B-A136-4224-98B9-577798D820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6211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57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0E1CC9-A648-4866-860E-D26E047A41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155967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52267-6668-4567-A15C-03591DEBD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95003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6B78A4-41F7-4596-8E21-229FBCBCF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247020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0295608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317427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4505209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7797110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253634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2487768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454672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598471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929148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47765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715088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5050005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999983F-DA69-49E1-BF90-0F593ADC9D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4CFD327-A7AB-49CB-A08A-5993EDB83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F9C70DA6-E429-46A5-8398-3A75047696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7Gd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D1400D7-B2D0-46B0-B9BB-98D943B33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What’s that smell?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463D65-3689-4F02-8E8E-4E14757850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676324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8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9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7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4115-92FC-467E-B2F5-ACB207C52150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507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240801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29DE708-D0CB-48AC-8D6A-DBF5B3B5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6313FF3-7BA7-4DB1-A0BA-866BAC1C4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41C33CD-AAE1-4D44-B661-7BCE9C7A3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74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9C6845D4-1035-43E3-9DC5-488129795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5D1D4CFB-C984-4A15-99D6-9E33AE9BB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CE00641-4C20-4E5A-91E7-BE3A2DCC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C723E30-C5B2-46DE-9AAC-6339AF4A20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9745B253-3655-4F68-91A5-82D41541E9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Dalton’s atomic model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ADD1BD-9F18-4422-B051-59CD6D351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688EFCD-5B78-4099-84C0-3D7594F46E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4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7Ga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Solids, liquids and gases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36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327B3887-D49C-4D2A-A89D-42B8C6DEE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AAF15BB8-E72E-4E7D-84E1-F84647CE5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582A2AC8-AFF2-4CD8-AD68-BBF0AB5F5A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422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arsonactivelearn.com/" TargetMode="External"/><Relationship Id="rId3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ighamspark.fireflycloud.net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twitter.com/hpscience" TargetMode="External"/><Relationship Id="rId10" Type="http://schemas.openxmlformats.org/officeDocument/2006/relationships/hyperlink" Target="https://www.youtube.com/channel/UCuvnztKGXBYUuEm6LUmFLG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915" y="0"/>
            <a:ext cx="8229600" cy="85725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5" y="1060452"/>
            <a:ext cx="2376264" cy="30162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Worksheets</a:t>
            </a:r>
          </a:p>
          <a:p>
            <a:r>
              <a:rPr lang="en-GB" sz="2000" dirty="0"/>
              <a:t>7Gd-2; 7Gd-3 or 7Gd-4 - </a:t>
            </a:r>
            <a:r>
              <a:rPr lang="en-GB" sz="2000" dirty="0" err="1"/>
              <a:t>practicals</a:t>
            </a:r>
            <a:endParaRPr lang="en-US" sz="2000" dirty="0"/>
          </a:p>
          <a:p>
            <a:r>
              <a:rPr lang="en-US" sz="2000" dirty="0"/>
              <a:t>7Gd-5 &amp; 6 modelling diffusion</a:t>
            </a:r>
          </a:p>
          <a:p>
            <a:r>
              <a:rPr lang="en-US" sz="2400" b="1" dirty="0"/>
              <a:t>h/w </a:t>
            </a:r>
            <a:r>
              <a:rPr lang="en-US" sz="2400" dirty="0"/>
              <a:t>recommendation 7Fa7,8, 9 or 10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077213"/>
            <a:ext cx="6516215" cy="295465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Practical</a:t>
            </a:r>
          </a:p>
          <a:p>
            <a:r>
              <a:rPr lang="en-US" sz="2400" b="1" dirty="0"/>
              <a:t>7Gd2, 3 or 4 </a:t>
            </a:r>
            <a:r>
              <a:rPr lang="en-US" dirty="0"/>
              <a:t>see teacher &amp; tech notes</a:t>
            </a:r>
          </a:p>
          <a:p>
            <a:r>
              <a:rPr lang="en-GB" sz="1200" dirty="0"/>
              <a:t>Worksheets 7Gd-2; 7Gd-3. </a:t>
            </a:r>
          </a:p>
          <a:p>
            <a:r>
              <a:rPr lang="en-GB" sz="1200" dirty="0"/>
              <a:t>250 cm3 beaker, water, something that dissolves in water with a strong colour (e.g. a spoonful of meat extract or yeast extract, a teabag, some food colouring with a small dropper), stop clock, thermometer, ruler, access to kettle.</a:t>
            </a:r>
          </a:p>
          <a:p>
            <a:r>
              <a:rPr lang="en-GB" sz="1200" b="1" dirty="0"/>
              <a:t>Teacher Demos </a:t>
            </a:r>
          </a:p>
          <a:p>
            <a:r>
              <a:rPr lang="en-GB" sz="1200" dirty="0"/>
              <a:t>Worksheet 7Gd-4. Equipment 2 stands and clamps, glass tube about 0.5 m long and 2 cm inside diameter (dimensions not critical), bungs to fit into the ends of the glass tube, cotton wool, tweezers/forceps, conc. hydrochloric acid, conc. ammonia solution (alternatively, cotton wool impregnated with each solution can be prepared and stored in a small, stoppered container that will fit inside the glass tube), eye protection, protective gloves.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1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3AAB9-21CB-45B0-A322-2617E4BA89D4}"/>
              </a:ext>
            </a:extLst>
          </p:cNvPr>
          <p:cNvSpPr txBox="1"/>
          <p:nvPr/>
        </p:nvSpPr>
        <p:spPr>
          <a:xfrm>
            <a:off x="7991872" y="1234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7Gd-3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0D5A7-92A1-4D0F-B221-ADC3BA280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008"/>
            <a:ext cx="4953000" cy="638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BC5FF-2DE2-4102-BEAD-5267DAED2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60" y="843557"/>
            <a:ext cx="8669520" cy="378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F9221-8C33-4649-8ED0-2ED58F103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86"/>
            <a:ext cx="912349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5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61B17-BC51-4F31-B28F-75BE22B1F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5" y="195486"/>
            <a:ext cx="9083069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6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D9161-C801-4071-8724-2DFC86127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67300" cy="638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BC07C2-F843-4DAA-BC36-806765E97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21" y="1239390"/>
            <a:ext cx="9170441" cy="3877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D3789-72FB-40FD-AC85-DA43FDA59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215"/>
            <a:ext cx="8852981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0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437609-8A7D-4BD7-AEB1-2C59B62AE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09" y="0"/>
            <a:ext cx="8705702" cy="2520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205FBE-90C5-4F00-AB2C-E466C2740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9" y="2506558"/>
            <a:ext cx="9150837" cy="1584176"/>
          </a:xfrm>
          <a:prstGeom prst="rect">
            <a:avLst/>
          </a:prstGeom>
        </p:spPr>
      </p:pic>
      <p:sp>
        <p:nvSpPr>
          <p:cNvPr id="4" name="AutoShape 26">
            <a:extLst>
              <a:ext uri="{FF2B5EF4-FFF2-40B4-BE49-F238E27FC236}">
                <a16:creationId xmlns:a16="http://schemas.microsoft.com/office/drawing/2014/main" id="{1DC9E58C-730B-4680-993F-46F2CFBCE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368" y="2506558"/>
            <a:ext cx="5688632" cy="43721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>
                <a:tab pos="407074" algn="l"/>
              </a:tabLst>
            </a:pPr>
            <a:r>
              <a:rPr lang="en-GB" altLang="en-US" sz="2000" dirty="0">
                <a:solidFill>
                  <a:schemeClr val="bg1"/>
                </a:solidFill>
                <a:sym typeface="Wingdings 2" pitchFamily="18" charset="2"/>
              </a:rPr>
              <a:t>Use experimental data or the above picture</a:t>
            </a:r>
          </a:p>
        </p:txBody>
      </p:sp>
    </p:spTree>
    <p:extLst>
      <p:ext uri="{BB962C8B-B14F-4D97-AF65-F5344CB8AC3E}">
        <p14:creationId xmlns:p14="http://schemas.microsoft.com/office/powerpoint/2010/main" val="399205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B7014-339F-4285-B962-329E946D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3478"/>
            <a:ext cx="912101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7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320A80-0729-4373-B34F-F5619A77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5486"/>
            <a:ext cx="861128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2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imal pics">
            <a:extLst>
              <a:ext uri="{FF2B5EF4-FFF2-40B4-BE49-F238E27FC236}">
                <a16:creationId xmlns:a16="http://schemas.microsoft.com/office/drawing/2014/main" id="{06B3AFC9-A940-4FCE-B959-C020727D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19"/>
            <a:ext cx="7744960" cy="515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27576" y="-10419"/>
            <a:ext cx="3816424" cy="5139869"/>
          </a:xfrm>
          <a:prstGeom prst="rect">
            <a:avLst/>
          </a:prstGeom>
          <a:solidFill>
            <a:srgbClr val="333300"/>
          </a:solidFill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Homework: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w/</a:t>
            </a:r>
            <a:r>
              <a:rPr lang="en-US">
                <a:solidFill>
                  <a:schemeClr val="bg1"/>
                </a:solidFill>
              </a:rPr>
              <a:t>s 7Gd </a:t>
            </a:r>
            <a:r>
              <a:rPr lang="en-US" dirty="0">
                <a:solidFill>
                  <a:schemeClr val="bg1"/>
                </a:solidFill>
              </a:rPr>
              <a:t>7 – Speed of diffusion, w/</a:t>
            </a:r>
            <a:r>
              <a:rPr lang="en-US">
                <a:solidFill>
                  <a:schemeClr val="bg1"/>
                </a:solidFill>
              </a:rPr>
              <a:t>s 7Gd </a:t>
            </a:r>
            <a:r>
              <a:rPr lang="en-US" dirty="0">
                <a:solidFill>
                  <a:schemeClr val="bg1"/>
                </a:solidFill>
              </a:rPr>
              <a:t>8 or 9 – Theory</a:t>
            </a:r>
          </a:p>
          <a:p>
            <a:r>
              <a:rPr lang="en-US" dirty="0">
                <a:solidFill>
                  <a:schemeClr val="bg1"/>
                </a:solidFill>
              </a:rPr>
              <a:t>7Gd 10 – random movement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Exercises 7Gd developing, secure &amp; exceeding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Date due:</a:t>
            </a:r>
          </a:p>
          <a:p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9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3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0138F-5169-4B92-9576-ADA92236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192"/>
            <a:ext cx="9144000" cy="13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28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7512FC9-014C-4E27-A6C8-617D7026A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063" y="573882"/>
            <a:ext cx="8229600" cy="540544"/>
          </a:xfrm>
        </p:spPr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2E9A6DDB-15DD-471A-9FBA-5E3A5E6E41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19" y="1114426"/>
            <a:ext cx="8964488" cy="3509962"/>
          </a:xfrm>
        </p:spPr>
        <p:txBody>
          <a:bodyPr/>
          <a:lstStyle/>
          <a:p>
            <a:pPr marL="407194" lvl="1" indent="-267891" eaLnBrk="1" hangingPunct="1"/>
            <a:r>
              <a:rPr lang="en-GB" altLang="en-US" sz="2300" dirty="0"/>
              <a:t>Describe diffusion as the movement of one substance through another without any external mixing.</a:t>
            </a:r>
          </a:p>
          <a:p>
            <a:pPr marL="407194" lvl="1" indent="-267891" eaLnBrk="1" hangingPunct="1"/>
            <a:r>
              <a:rPr lang="en-GB" altLang="en-US" sz="2300" dirty="0"/>
              <a:t>Recall some everyday examples of diffusion.</a:t>
            </a:r>
          </a:p>
          <a:p>
            <a:pPr marL="407194" lvl="1" indent="-267891" eaLnBrk="1" hangingPunct="1"/>
            <a:r>
              <a:rPr lang="en-GB" altLang="en-US" sz="2300" dirty="0"/>
              <a:t>Make a prediction about diffusion.</a:t>
            </a:r>
          </a:p>
          <a:p>
            <a:pPr marL="407194" lvl="1" indent="-267891" eaLnBrk="1" hangingPunct="1"/>
            <a:r>
              <a:rPr lang="en-GB" altLang="en-US" sz="2300" dirty="0">
                <a:solidFill>
                  <a:srgbClr val="000000"/>
                </a:solidFill>
              </a:rPr>
              <a:t>Explain how diffusion occurs in terms of movement of particles.</a:t>
            </a:r>
          </a:p>
          <a:p>
            <a:pPr marL="407194" lvl="1" indent="-267891" eaLnBrk="1" hangingPunct="1"/>
            <a:r>
              <a:rPr lang="en-GB" altLang="en-US" sz="2300" dirty="0">
                <a:solidFill>
                  <a:srgbClr val="000000"/>
                </a:solidFill>
              </a:rPr>
              <a:t>Explain why the speed of diffusion in gases is faster than in liquids.</a:t>
            </a:r>
          </a:p>
          <a:p>
            <a:pPr marL="407194" lvl="1" indent="-267891" eaLnBrk="1" hangingPunct="1"/>
            <a:r>
              <a:rPr lang="en-GB" altLang="en-US" sz="2300" dirty="0">
                <a:solidFill>
                  <a:srgbClr val="000000"/>
                </a:solidFill>
              </a:rPr>
              <a:t>Recognise examples of diffusion causing problems.</a:t>
            </a:r>
          </a:p>
          <a:p>
            <a:pPr marL="407194" lvl="1" indent="-267891" eaLnBrk="1" hangingPunct="1"/>
            <a:r>
              <a:rPr lang="en-GB" altLang="en-US" sz="2300" dirty="0">
                <a:solidFill>
                  <a:srgbClr val="000000"/>
                </a:solidFill>
                <a:ea typeface="+mn-ea"/>
                <a:cs typeface="+mn-cs"/>
              </a:rPr>
              <a:t>Carry out a calculation to work out the speed of diffusion</a:t>
            </a:r>
            <a:endParaRPr lang="en-GB" altLang="en-US" sz="2300" dirty="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67899565-CD17-485A-B8DA-F0BF9983A9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560157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7512FC9-014C-4E27-A6C8-617D7026A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063" y="573882"/>
            <a:ext cx="8229600" cy="540544"/>
          </a:xfrm>
        </p:spPr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2E9A6DDB-15DD-471A-9FBA-5E3A5E6E41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19" y="1114426"/>
            <a:ext cx="8964488" cy="3509962"/>
          </a:xfrm>
        </p:spPr>
        <p:txBody>
          <a:bodyPr/>
          <a:lstStyle/>
          <a:p>
            <a:pPr marL="407194" lvl="1" indent="-267891" eaLnBrk="1" hangingPunct="1"/>
            <a:r>
              <a:rPr lang="en-GB" altLang="en-US" sz="2300" dirty="0"/>
              <a:t>Describe diffusion as the movement of one substance through another without any external mixing.</a:t>
            </a:r>
          </a:p>
          <a:p>
            <a:pPr marL="407194" lvl="1" indent="-267891" eaLnBrk="1" hangingPunct="1"/>
            <a:r>
              <a:rPr lang="en-GB" altLang="en-US" sz="2300" dirty="0"/>
              <a:t>Recall some everyday examples of diffusion.</a:t>
            </a:r>
          </a:p>
          <a:p>
            <a:pPr marL="407194" lvl="1" indent="-267891" eaLnBrk="1" hangingPunct="1"/>
            <a:r>
              <a:rPr lang="en-GB" altLang="en-US" sz="2300" dirty="0"/>
              <a:t>Make a prediction about diffusion.</a:t>
            </a:r>
          </a:p>
          <a:p>
            <a:pPr marL="407194" lvl="1" indent="-267891" eaLnBrk="1" hangingPunct="1"/>
            <a:r>
              <a:rPr lang="en-GB" altLang="en-US" sz="2300" dirty="0">
                <a:solidFill>
                  <a:srgbClr val="000000"/>
                </a:solidFill>
              </a:rPr>
              <a:t>Explain how diffusion occurs in terms of movement of particles.</a:t>
            </a:r>
          </a:p>
          <a:p>
            <a:pPr marL="407194" lvl="1" indent="-267891" eaLnBrk="1" hangingPunct="1"/>
            <a:r>
              <a:rPr lang="en-GB" altLang="en-US" sz="2300" dirty="0">
                <a:solidFill>
                  <a:srgbClr val="000000"/>
                </a:solidFill>
              </a:rPr>
              <a:t>Explain why the speed of diffusion in gases is faster than in liquids.</a:t>
            </a:r>
          </a:p>
          <a:p>
            <a:pPr marL="407194" lvl="1" indent="-267891" eaLnBrk="1" hangingPunct="1"/>
            <a:r>
              <a:rPr lang="en-GB" altLang="en-US" sz="2300" dirty="0">
                <a:solidFill>
                  <a:srgbClr val="000000"/>
                </a:solidFill>
              </a:rPr>
              <a:t>Recognise examples of diffusion causing problems.</a:t>
            </a:r>
          </a:p>
          <a:p>
            <a:pPr marL="407194" lvl="1" indent="-267891" eaLnBrk="1" hangingPunct="1"/>
            <a:r>
              <a:rPr lang="en-GB" altLang="en-US" sz="2300" dirty="0">
                <a:solidFill>
                  <a:srgbClr val="000000"/>
                </a:solidFill>
                <a:ea typeface="+mn-ea"/>
                <a:cs typeface="+mn-cs"/>
              </a:rPr>
              <a:t>Carry out a calculation to work out the speed of diffusion</a:t>
            </a:r>
            <a:endParaRPr lang="en-GB" altLang="en-US" sz="2300" dirty="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67899565-CD17-485A-B8DA-F0BF9983A9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rfume spray animation particle">
            <a:extLst>
              <a:ext uri="{FF2B5EF4-FFF2-40B4-BE49-F238E27FC236}">
                <a16:creationId xmlns:a16="http://schemas.microsoft.com/office/drawing/2014/main" id="{9B8A6372-7895-47AA-8876-74FCAC3B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68"/>
            <a:ext cx="91173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3802" y="119527"/>
            <a:ext cx="4617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chemeClr val="bg1"/>
                </a:solidFill>
              </a:rPr>
              <a:t>7Gd Diffusion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56176" y="39459"/>
            <a:ext cx="2982069" cy="528079"/>
          </a:xfrm>
          <a:ln>
            <a:noFill/>
          </a:ln>
        </p:spPr>
        <p:txBody>
          <a:bodyPr/>
          <a:lstStyle/>
          <a:p>
            <a:pPr algn="ctr"/>
            <a:r>
              <a:rPr lang="en-GB" sz="4000" u="sng" dirty="0">
                <a:solidFill>
                  <a:schemeClr val="bg1"/>
                </a:solidFill>
              </a:rPr>
              <a:t>14/08/2018</a:t>
            </a: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26640" y="33468"/>
            <a:ext cx="1305000" cy="5340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bg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860" y="4700935"/>
            <a:ext cx="1809015" cy="415498"/>
            <a:chOff x="253025" y="5447323"/>
            <a:chExt cx="2412020" cy="553997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5"/>
            </p:cNvPr>
            <p:cNvSpPr txBox="1"/>
            <p:nvPr/>
          </p:nvSpPr>
          <p:spPr>
            <a:xfrm>
              <a:off x="656492" y="5447323"/>
              <a:ext cx="20085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dirty="0">
                  <a:latin typeface="Trebuchet MS" pitchFamily="34" charset="0"/>
                </a:rPr>
                <a:t>@</a:t>
              </a:r>
              <a:r>
                <a:rPr lang="en-GB" sz="2100" b="1" dirty="0" err="1"/>
                <a:t>hpscience</a:t>
              </a:r>
              <a:endParaRPr lang="en-GB" sz="21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486" y="4723833"/>
            <a:ext cx="2845978" cy="327029"/>
          </a:xfrm>
          <a:prstGeom prst="rect">
            <a:avLst/>
          </a:prstGeom>
        </p:spPr>
      </p:pic>
      <p:pic>
        <p:nvPicPr>
          <p:cNvPr id="15" name="Picture 14" descr="yt-brand-standard-logo-95x40.pn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47702" y="4698919"/>
            <a:ext cx="857891" cy="3612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92080" y="1434138"/>
            <a:ext cx="3748300" cy="2708434"/>
          </a:xfrm>
          <a:prstGeom prst="rect">
            <a:avLst/>
          </a:prstGeom>
          <a:solidFill>
            <a:srgbClr val="000000">
              <a:alpha val="2117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Who will smell the perfume first?</a:t>
            </a:r>
          </a:p>
          <a:p>
            <a:r>
              <a:rPr lang="en-GB" sz="3200" dirty="0">
                <a:solidFill>
                  <a:schemeClr val="bg1"/>
                </a:solidFill>
              </a:rPr>
              <a:t>Who will smell the perfume last?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69761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E7CD2E-6A14-4EA5-8217-574A1F13314B}"/>
              </a:ext>
            </a:extLst>
          </p:cNvPr>
          <p:cNvSpPr txBox="1"/>
          <p:nvPr/>
        </p:nvSpPr>
        <p:spPr>
          <a:xfrm>
            <a:off x="539552" y="771550"/>
            <a:ext cx="3636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Diffusion is when particles spread and mix with each other without anything moving them.</a:t>
            </a:r>
          </a:p>
        </p:txBody>
      </p:sp>
      <p:sp>
        <p:nvSpPr>
          <p:cNvPr id="7" name="AutoShape 26">
            <a:extLst>
              <a:ext uri="{FF2B5EF4-FFF2-40B4-BE49-F238E27FC236}">
                <a16:creationId xmlns:a16="http://schemas.microsoft.com/office/drawing/2014/main" id="{B291D475-0B5E-40A8-BC19-C90F79C1D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1470"/>
            <a:ext cx="8136904" cy="576064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>
                <a:tab pos="40707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Watch video presentation on p106 of the active book.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DCDD7-2078-4784-9901-C36A77D9A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28" y="1131289"/>
            <a:ext cx="3952875" cy="3667125"/>
          </a:xfrm>
          <a:prstGeom prst="rect">
            <a:avLst/>
          </a:prstGeom>
        </p:spPr>
      </p:pic>
      <p:sp>
        <p:nvSpPr>
          <p:cNvPr id="9" name="AutoShape 26">
            <a:extLst>
              <a:ext uri="{FF2B5EF4-FFF2-40B4-BE49-F238E27FC236}">
                <a16:creationId xmlns:a16="http://schemas.microsoft.com/office/drawing/2014/main" id="{246EBA86-B716-40C8-8174-11D984631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4" y="3326095"/>
            <a:ext cx="4284476" cy="829831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>
                <a:tab pos="40707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Write definition of diffusion and stick in the picture. </a:t>
            </a:r>
          </a:p>
          <a:p>
            <a:pPr marL="0" indent="0">
              <a:tabLst>
                <a:tab pos="407074" algn="l"/>
              </a:tabLst>
            </a:pPr>
            <a:endParaRPr lang="en-GB" altLang="en-US" sz="2400" dirty="0">
              <a:solidFill>
                <a:schemeClr val="bg1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5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E7CD2E-6A14-4EA5-8217-574A1F13314B}"/>
              </a:ext>
            </a:extLst>
          </p:cNvPr>
          <p:cNvSpPr txBox="1"/>
          <p:nvPr/>
        </p:nvSpPr>
        <p:spPr>
          <a:xfrm>
            <a:off x="539552" y="771550"/>
            <a:ext cx="4104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 substances there are spaces between the particles. Liquid and gas particles are free to move into these spaces, causing the mixing of the two substances.</a:t>
            </a:r>
          </a:p>
        </p:txBody>
      </p:sp>
      <p:sp>
        <p:nvSpPr>
          <p:cNvPr id="7" name="AutoShape 26">
            <a:extLst>
              <a:ext uri="{FF2B5EF4-FFF2-40B4-BE49-F238E27FC236}">
                <a16:creationId xmlns:a16="http://schemas.microsoft.com/office/drawing/2014/main" id="{B291D475-0B5E-40A8-BC19-C90F79C1D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1470"/>
            <a:ext cx="6192688" cy="576064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>
                <a:tab pos="40707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Use the particle model to describe diffusion.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DCDD7-2078-4784-9901-C36A77D9A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41" y="706862"/>
            <a:ext cx="3952875" cy="3667125"/>
          </a:xfrm>
          <a:prstGeom prst="rect">
            <a:avLst/>
          </a:prstGeom>
        </p:spPr>
      </p:pic>
      <p:sp>
        <p:nvSpPr>
          <p:cNvPr id="10" name="AutoShape 26">
            <a:extLst>
              <a:ext uri="{FF2B5EF4-FFF2-40B4-BE49-F238E27FC236}">
                <a16:creationId xmlns:a16="http://schemas.microsoft.com/office/drawing/2014/main" id="{9E5EDD65-5B26-403A-818D-1AB7F6199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4524809"/>
            <a:ext cx="5688632" cy="43721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>
                <a:tab pos="407074" algn="l"/>
              </a:tabLst>
            </a:pPr>
            <a:r>
              <a:rPr lang="en-GB" altLang="en-US" sz="2000" dirty="0">
                <a:solidFill>
                  <a:schemeClr val="bg1"/>
                </a:solidFill>
                <a:sym typeface="Wingdings 2" pitchFamily="18" charset="2"/>
              </a:rPr>
              <a:t>Which will diffusion more quickly – gas or liquid?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044759-F3F9-48EA-B75A-922A828B2C88}"/>
              </a:ext>
            </a:extLst>
          </p:cNvPr>
          <p:cNvSpPr txBox="1"/>
          <p:nvPr/>
        </p:nvSpPr>
        <p:spPr>
          <a:xfrm>
            <a:off x="7164288" y="51470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 use 7Gd-5 &amp; 6 modelling diffusion</a:t>
            </a:r>
          </a:p>
        </p:txBody>
      </p:sp>
    </p:spTree>
    <p:extLst>
      <p:ext uri="{BB962C8B-B14F-4D97-AF65-F5344CB8AC3E}">
        <p14:creationId xmlns:p14="http://schemas.microsoft.com/office/powerpoint/2010/main" val="4019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9EA2D9-CCE8-441E-9B4A-049AB696E199}"/>
              </a:ext>
            </a:extLst>
          </p:cNvPr>
          <p:cNvSpPr txBox="1"/>
          <p:nvPr/>
        </p:nvSpPr>
        <p:spPr>
          <a:xfrm>
            <a:off x="22870" y="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Speed of diffusion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638C4-C41C-4057-9381-ACE444A5DF6C}"/>
              </a:ext>
            </a:extLst>
          </p:cNvPr>
          <p:cNvSpPr txBox="1"/>
          <p:nvPr/>
        </p:nvSpPr>
        <p:spPr>
          <a:xfrm>
            <a:off x="7164288" y="5147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7Gd-2, 3 or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2F7FD-27D3-46D1-8A36-018033547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" y="22920"/>
            <a:ext cx="5048250" cy="619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9BAB2-64E6-4D1A-8F50-7BB03F807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" y="843558"/>
            <a:ext cx="905413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FBB7D-209C-4657-930A-42771D42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76" y="1176"/>
            <a:ext cx="8784976" cy="2376264"/>
          </a:xfrm>
          <a:prstGeom prst="rect">
            <a:avLst/>
          </a:prstGeom>
        </p:spPr>
      </p:pic>
      <p:pic>
        <p:nvPicPr>
          <p:cNvPr id="1026" name="Picture 2" descr="Image result for diffusion temperature">
            <a:extLst>
              <a:ext uri="{FF2B5EF4-FFF2-40B4-BE49-F238E27FC236}">
                <a16:creationId xmlns:a16="http://schemas.microsoft.com/office/drawing/2014/main" id="{F7CA6201-D6E7-4D07-A22F-FE4AFE15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2" y="2601466"/>
            <a:ext cx="71710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6163B0-81B7-45CF-9E43-AFC8D6F4B52D}"/>
              </a:ext>
            </a:extLst>
          </p:cNvPr>
          <p:cNvSpPr txBox="1"/>
          <p:nvPr/>
        </p:nvSpPr>
        <p:spPr>
          <a:xfrm>
            <a:off x="7847856" y="1086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7Gd-2</a:t>
            </a:r>
          </a:p>
        </p:txBody>
      </p:sp>
    </p:spTree>
    <p:extLst>
      <p:ext uri="{BB962C8B-B14F-4D97-AF65-F5344CB8AC3E}">
        <p14:creationId xmlns:p14="http://schemas.microsoft.com/office/powerpoint/2010/main" val="141016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7117BA-ADAE-4791-A270-3A37D2BD6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3478"/>
            <a:ext cx="4032448" cy="1296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880FED-F7A5-4C21-917D-D465C7F65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66737"/>
            <a:ext cx="3889481" cy="10528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516784-D1D8-49B1-93D9-0DF040DC58E8}"/>
              </a:ext>
            </a:extLst>
          </p:cNvPr>
          <p:cNvSpPr/>
          <p:nvPr/>
        </p:nvSpPr>
        <p:spPr>
          <a:xfrm>
            <a:off x="323528" y="1469926"/>
            <a:ext cx="2160240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1A50D-7A78-4931-B9A0-24C6410D8428}"/>
              </a:ext>
            </a:extLst>
          </p:cNvPr>
          <p:cNvSpPr/>
          <p:nvPr/>
        </p:nvSpPr>
        <p:spPr>
          <a:xfrm>
            <a:off x="3480954" y="2900383"/>
            <a:ext cx="2160240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423B0-C99A-40ED-8332-A01AE72EF9AF}"/>
              </a:ext>
            </a:extLst>
          </p:cNvPr>
          <p:cNvSpPr/>
          <p:nvPr/>
        </p:nvSpPr>
        <p:spPr>
          <a:xfrm>
            <a:off x="6638381" y="1368604"/>
            <a:ext cx="2160240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99427-C883-44B7-A89A-811E77D5A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296" y="1984477"/>
            <a:ext cx="3465556" cy="843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0997B9-0305-4769-B384-CC92984BC7BD}"/>
              </a:ext>
            </a:extLst>
          </p:cNvPr>
          <p:cNvSpPr txBox="1"/>
          <p:nvPr/>
        </p:nvSpPr>
        <p:spPr>
          <a:xfrm>
            <a:off x="7557148" y="440743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7Gd-2</a:t>
            </a:r>
          </a:p>
        </p:txBody>
      </p:sp>
    </p:spTree>
    <p:extLst>
      <p:ext uri="{BB962C8B-B14F-4D97-AF65-F5344CB8AC3E}">
        <p14:creationId xmlns:p14="http://schemas.microsoft.com/office/powerpoint/2010/main" val="39921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6B527-A289-49AD-81BC-A17178719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08144"/>
            <a:ext cx="8684111" cy="18315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E3AAB9-21CB-45B0-A322-2617E4BA89D4}"/>
              </a:ext>
            </a:extLst>
          </p:cNvPr>
          <p:cNvSpPr txBox="1"/>
          <p:nvPr/>
        </p:nvSpPr>
        <p:spPr>
          <a:xfrm>
            <a:off x="7991872" y="1234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7Gd-2</a:t>
            </a:r>
          </a:p>
        </p:txBody>
      </p:sp>
    </p:spTree>
    <p:extLst>
      <p:ext uri="{BB962C8B-B14F-4D97-AF65-F5344CB8AC3E}">
        <p14:creationId xmlns:p14="http://schemas.microsoft.com/office/powerpoint/2010/main" val="11514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538</Words>
  <Application>Microsoft Office PowerPoint</Application>
  <PresentationFormat>On-screen Show (16:9)</PresentationFormat>
  <Paragraphs>66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ＭＳ Ｐゴシック</vt:lpstr>
      <vt:lpstr>Arial</vt:lpstr>
      <vt:lpstr>Arial Black</vt:lpstr>
      <vt:lpstr>Calibri</vt:lpstr>
      <vt:lpstr>Trebuchet MS</vt:lpstr>
      <vt:lpstr>Verdana</vt:lpstr>
      <vt:lpstr>Wingdings</vt:lpstr>
      <vt:lpstr>Wingdings 2</vt:lpstr>
      <vt:lpstr>Office Theme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Resources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morag mccallum</cp:lastModifiedBy>
  <cp:revision>177</cp:revision>
  <cp:lastPrinted>2017-10-17T09:10:55Z</cp:lastPrinted>
  <dcterms:created xsi:type="dcterms:W3CDTF">2016-06-16T11:38:20Z</dcterms:created>
  <dcterms:modified xsi:type="dcterms:W3CDTF">2018-08-28T15:18:45Z</dcterms:modified>
</cp:coreProperties>
</file>