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3"/>
  </p:notesMasterIdLst>
  <p:sldIdLst>
    <p:sldId id="277" r:id="rId3"/>
    <p:sldId id="278" r:id="rId4"/>
    <p:sldId id="285" r:id="rId5"/>
    <p:sldId id="273" r:id="rId6"/>
    <p:sldId id="274" r:id="rId7"/>
    <p:sldId id="275" r:id="rId8"/>
    <p:sldId id="276" r:id="rId9"/>
    <p:sldId id="280" r:id="rId10"/>
    <p:sldId id="279" r:id="rId11"/>
    <p:sldId id="258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66FF"/>
    <a:srgbClr val="CC9900"/>
    <a:srgbClr val="FF9900"/>
    <a:srgbClr val="3399FF"/>
    <a:srgbClr val="FFFF00"/>
    <a:srgbClr val="CC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4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047DBAE-5E45-4807-8EBE-3D2ADBE76C8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5B5AB-C261-4681-B467-7642A654A2FD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7689189-6FBB-4F11-AA99-CB64D6868434}" type="slidenum">
              <a:rPr lang="en-GB" altLang="en-US" sz="1200">
                <a:latin typeface="Calibri" panose="020F0502020204030204" pitchFamily="34" charset="0"/>
              </a:rPr>
              <a:pPr algn="r"/>
              <a:t>2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5BBBA-0EEB-4690-BD01-C2188303C33C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7J Circuit builders EXAMPLE SCREENSHOT ONLY</a:t>
            </a:r>
          </a:p>
          <a:p>
            <a:r>
              <a:rPr lang="en-GB" altLang="en-US"/>
              <a:t>Run </a:t>
            </a:r>
            <a:r>
              <a:rPr lang="en-GB" altLang="en-US" i="1"/>
              <a:t>Circuit construction kit (DC &amp; AC)</a:t>
            </a:r>
            <a:r>
              <a:rPr lang="en-GB" altLang="en-US"/>
              <a:t> as external JAVA applet or click on screenshot to run online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C286A-9213-414F-BAFC-610E165032BA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7J Circuit builders EXAMPLE SCREENSHOT ONLY</a:t>
            </a:r>
          </a:p>
          <a:p>
            <a:r>
              <a:rPr lang="en-GB" altLang="en-US"/>
              <a:t>Run </a:t>
            </a:r>
            <a:r>
              <a:rPr lang="en-GB" altLang="en-US" i="1"/>
              <a:t>Sunflower for Science</a:t>
            </a:r>
            <a:r>
              <a:rPr lang="en-GB" altLang="en-US"/>
              <a:t> as external application &amp; choose ‘Physics </a:t>
            </a:r>
            <a:r>
              <a:rPr lang="en-GB" altLang="en-US">
                <a:sym typeface="Wingdings" panose="05000000000000000000" pitchFamily="2" charset="2"/>
              </a:rPr>
              <a:t> Simple circuits’</a:t>
            </a: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2563-7496-44DA-8F4A-DAADDE7C0A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09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29F9-4E22-447C-9CB5-8E2740EFBA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23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01065-3751-40A5-A131-9817ADE97A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441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79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17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21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17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53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41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32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7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9BED-4B2E-4A16-AE8E-67C65EB58F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496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0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27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6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B3B7-99A0-4EE3-BED9-6DD492B94AC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44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D0AF-3733-45A9-87A1-6454D7821B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66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AC78-0567-4DA3-B441-7024571A699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16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7D86-93F1-4A2F-8C7C-09E5ACDE1F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43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D44B-917B-4270-9D9B-8107AB916C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29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A2D-8ED7-42ED-A954-C0E9C301CC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26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C19F-869E-43BB-B1CA-18528A27E96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85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3067E-6531-41EE-91A4-3B91146A89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11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1"/>
            <a:ext cx="12187767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 userDrawn="1"/>
        </p:nvSpPr>
        <p:spPr bwMode="auto">
          <a:xfrm>
            <a:off x="1195918" y="6654801"/>
            <a:ext cx="87418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F1C3F8FF-417E-4AF7-994A-21A572DA56EE}" type="slidenum">
              <a:rPr lang="en-GB" altLang="en-US" sz="1000">
                <a:solidFill>
                  <a:srgbClr val="5B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50000"/>
                </a:spcBef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38</a:t>
            </a: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8593667" y="66548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1000">
                <a:solidFill>
                  <a:srgbClr val="5B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Boardworks Ltd 2008</a:t>
            </a:r>
          </a:p>
        </p:txBody>
      </p:sp>
      <p:pic>
        <p:nvPicPr>
          <p:cNvPr id="10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6167439"/>
            <a:ext cx="84031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85" y="6167439"/>
            <a:ext cx="840316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7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9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circuit-construction-kit-dc/latest/circuit-construction-kit-dc_en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0" y="27709"/>
            <a:ext cx="1223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alt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9348788" y="0"/>
            <a:ext cx="28432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B081B583-871D-47B2-BA0A-07F3DE0B179E}" type="datetime1">
              <a:rPr lang="en-GB" altLang="en-US" sz="3200" u="sng"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</a:pPr>
              <a:t>08/01/2019</a:t>
            </a:fld>
            <a:endParaRPr lang="en-US" alt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637073"/>
            <a:ext cx="121920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8000" u="sng" dirty="0">
                <a:solidFill>
                  <a:schemeClr val="tx1"/>
                </a:solidFill>
                <a:cs typeface="Arial" panose="020B0604020202020204" pitchFamily="34" charset="0"/>
              </a:rPr>
              <a:t>7Ja Switches and current</a:t>
            </a:r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159689" y="1696254"/>
            <a:ext cx="4218347" cy="2072181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2913" indent="-442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chemeClr val="bg1"/>
                </a:solidFill>
                <a:sym typeface="Wingdings 2" panose="05020102010507070707" pitchFamily="18" charset="2"/>
              </a:rPr>
              <a:t></a:t>
            </a:r>
            <a:r>
              <a:rPr lang="en-GB" altLang="en-US" dirty="0">
                <a:solidFill>
                  <a:schemeClr val="bg1"/>
                </a:solidFill>
                <a:sym typeface="Wingdings 2" panose="05020102010507070707" pitchFamily="18" charset="2"/>
              </a:rPr>
              <a:t> </a:t>
            </a:r>
            <a:r>
              <a:rPr lang="en-GB" altLang="en-US" dirty="0">
                <a:solidFill>
                  <a:schemeClr val="bg1"/>
                </a:solidFill>
              </a:rPr>
              <a:t>Use a pencil &amp; ruler to draw this circuit as a circuit diagram. One of the circuit symbols you need is below:</a:t>
            </a:r>
          </a:p>
        </p:txBody>
      </p:sp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9307"/>
            <a:ext cx="2236788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02900" y="4939661"/>
            <a:ext cx="1943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299" y="1704109"/>
            <a:ext cx="7633701" cy="5153891"/>
          </a:xfrm>
          <a:prstGeom prst="rect">
            <a:avLst/>
          </a:prstGeom>
        </p:spPr>
      </p:pic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1676399" y="4336473"/>
            <a:ext cx="3477491" cy="2216729"/>
          </a:xfrm>
          <a:prstGeom prst="cloudCallout">
            <a:avLst>
              <a:gd name="adj1" fmla="val 60584"/>
              <a:gd name="adj2" fmla="val 57549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GB" altLang="en-US" sz="2800" dirty="0" smtClean="0">
                <a:latin typeface="Arial" panose="020B0604020202020204" pitchFamily="34" charset="0"/>
              </a:rPr>
              <a:t>Why are the bulbs not lighting up?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122830" y="148563"/>
            <a:ext cx="1165518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3600" dirty="0">
                <a:cs typeface="Arial" panose="020B0604020202020204" pitchFamily="34" charset="0"/>
              </a:rPr>
              <a:t>Electric current is the flow of tiny electrical charges </a:t>
            </a:r>
            <a:r>
              <a:rPr lang="en-GB" altLang="en-US" sz="3600" dirty="0">
                <a:solidFill>
                  <a:srgbClr val="0066FF"/>
                </a:solidFill>
                <a:cs typeface="Arial" panose="020B0604020202020204" pitchFamily="34" charset="0"/>
              </a:rPr>
              <a:t>(electrons, but its complicated – GCSE)</a:t>
            </a:r>
            <a:r>
              <a:rPr lang="en-GB" altLang="en-US" sz="3600" dirty="0"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3600" dirty="0">
                <a:cs typeface="Arial" panose="020B0604020202020204" pitchFamily="34" charset="0"/>
              </a:rPr>
              <a:t>Current is measured in amps (A) using an </a:t>
            </a:r>
            <a:r>
              <a:rPr lang="en-GB" altLang="en-US" sz="3600" dirty="0" smtClean="0">
                <a:cs typeface="Arial" panose="020B0604020202020204" pitchFamily="34" charset="0"/>
              </a:rPr>
              <a:t>________. </a:t>
            </a:r>
            <a:r>
              <a:rPr lang="en-GB" altLang="en-US" sz="3600" dirty="0">
                <a:cs typeface="Arial" panose="020B0604020202020204" pitchFamily="34" charset="0"/>
              </a:rPr>
              <a:t>This ‘counts’ how many charges go </a:t>
            </a:r>
            <a:r>
              <a:rPr lang="en-GB" altLang="en-US" sz="3600" dirty="0" smtClean="0">
                <a:cs typeface="Arial" panose="020B0604020202020204" pitchFamily="34" charset="0"/>
              </a:rPr>
              <a:t>past per second</a:t>
            </a:r>
            <a:endParaRPr lang="en-US" altLang="en-US" sz="3600" dirty="0">
              <a:cs typeface="Arial" panose="020B0604020202020204" pitchFamily="34" charset="0"/>
            </a:endParaRP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382138" y="2938415"/>
            <a:ext cx="11368584" cy="120032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/>
              <a:t> </a:t>
            </a: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current is the </a:t>
            </a:r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 </a:t>
            </a: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all the way round a single loop, it is </a:t>
            </a:r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 </a:t>
            </a: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used up in a bulb.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>
            <a:off x="7840544" y="4391500"/>
            <a:ext cx="3168650" cy="2016125"/>
          </a:xfrm>
          <a:prstGeom prst="cloudCallout">
            <a:avLst>
              <a:gd name="adj1" fmla="val 64794"/>
              <a:gd name="adj2" fmla="val 62573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GB" altLang="en-US" sz="2800">
                <a:latin typeface="Arial" panose="020B0604020202020204" pitchFamily="34" charset="0"/>
              </a:rPr>
              <a:t>What is used up in a bulb?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27778" y="1515341"/>
            <a:ext cx="248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ammeter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4188" y="2882575"/>
            <a:ext cx="1803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endParaRPr lang="en-GB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3873" y="3533769"/>
            <a:ext cx="1803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4" grpId="0" animBg="1"/>
      <p:bldP spid="12315" grpId="0" animBg="1"/>
      <p:bldP spid="2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975"/>
            <a:ext cx="9655175" cy="549275"/>
          </a:xfrm>
        </p:spPr>
        <p:txBody>
          <a:bodyPr>
            <a:normAutofit fontScale="90000"/>
          </a:bodyPr>
          <a:lstStyle/>
          <a:p>
            <a:r>
              <a:rPr lang="en-GB" altLang="en-US"/>
              <a:t>Match the circuit symbols</a:t>
            </a:r>
          </a:p>
        </p:txBody>
      </p:sp>
      <p:pic>
        <p:nvPicPr>
          <p:cNvPr id="55300" name="Picture 5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easy_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31825"/>
            <a:ext cx="15144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5315" name="ShockwaveFlash1" r:id="rId2" imgW="8699400" imgH="5308560"/>
        </mc:Choice>
        <mc:Fallback>
          <p:control name="ShockwaveFlash1" r:id="rId2" imgW="8699400" imgH="5308560">
            <p:pic>
              <p:nvPicPr>
                <p:cNvPr id="55301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736725" y="800100"/>
                  <a:ext cx="8699500" cy="530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8669" cy="4934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164" y="609602"/>
            <a:ext cx="5971521" cy="4031671"/>
          </a:xfrm>
          <a:prstGeom prst="rect">
            <a:avLst/>
          </a:prstGeom>
        </p:spPr>
      </p:pic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3990107" y="0"/>
            <a:ext cx="3477491" cy="2216729"/>
          </a:xfrm>
          <a:prstGeom prst="cloudCallout">
            <a:avLst>
              <a:gd name="adj1" fmla="val 73333"/>
              <a:gd name="adj2" fmla="val -41201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en-US" sz="2800" dirty="0" smtClean="0">
                <a:latin typeface="Arial" panose="020B0604020202020204" pitchFamily="34" charset="0"/>
              </a:rPr>
              <a:t>Are these the same circuit?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" y="5029200"/>
            <a:ext cx="5514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bulbs are not lit because…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6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0"/>
            <a:ext cx="46497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1212069" y="219407"/>
            <a:ext cx="2736850" cy="1655763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92075" indent="-92075"/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>	Set up these circuits, with the ammeter in position 1. 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1212070" y="2019631"/>
            <a:ext cx="2808287" cy="1295400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92075" indent="-92075"/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>	Write down the reading on your ammeter. 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1212070" y="3459494"/>
            <a:ext cx="2808287" cy="1546124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92075" indent="-92075"/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Write down what you think the current will be in the other positions. </a:t>
            </a:r>
            <a:endParaRPr lang="en-US" altLang="en-US" sz="2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1212070" y="5153116"/>
            <a:ext cx="2808287" cy="1295400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92075" indent="-92075"/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>	Move your ammeter and check. 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9023350" y="1284384"/>
            <a:ext cx="3168650" cy="2016125"/>
          </a:xfrm>
          <a:prstGeom prst="cloudCallout">
            <a:avLst>
              <a:gd name="adj1" fmla="val 40861"/>
              <a:gd name="adj2" fmla="val 85436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GB" altLang="en-US" sz="2800" dirty="0">
                <a:latin typeface="Arial" panose="020B0604020202020204" pitchFamily="34" charset="0"/>
              </a:rPr>
              <a:t>Where your predictions correct?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0" grpId="0" animBg="1"/>
      <p:bldP spid="47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" y="-1"/>
            <a:ext cx="12162254" cy="592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6694" cy="614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46" cy="494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825067"/>
          </a:xfrm>
          <a:prstGeom prst="rect">
            <a:avLst/>
          </a:prstGeom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655764" y="5768976"/>
            <a:ext cx="88280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GB" altLang="en-US" sz="1200">
                <a:latin typeface="Arial" panose="020B0604020202020204" pitchFamily="34" charset="0"/>
                <a:cs typeface="Arial" panose="020B0604020202020204" pitchFamily="34" charset="0"/>
              </a:rPr>
              <a:t>P4c Safe electricals EXAMPLE SCREENSHOT ONLY</a:t>
            </a:r>
          </a:p>
          <a:p>
            <a:pPr>
              <a:spcBef>
                <a:spcPct val="30000"/>
              </a:spcBef>
            </a:pPr>
            <a:r>
              <a:rPr lang="en-GB" altLang="en-US" sz="1200">
                <a:latin typeface="Arial" panose="020B0604020202020204" pitchFamily="34" charset="0"/>
                <a:cs typeface="Arial" panose="020B0604020202020204" pitchFamily="34" charset="0"/>
              </a:rPr>
              <a:t>Run </a:t>
            </a:r>
            <a:r>
              <a:rPr lang="en-GB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Circuit construction kit (DC only)</a:t>
            </a:r>
            <a:r>
              <a:rPr lang="en-GB" altLang="en-US" sz="1200">
                <a:latin typeface="Arial" panose="020B0604020202020204" pitchFamily="34" charset="0"/>
                <a:cs typeface="Arial" panose="020B0604020202020204" pitchFamily="34" charset="0"/>
              </a:rPr>
              <a:t> as external JAVA applet or click on screenshot to run online</a:t>
            </a: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168157" y="5871705"/>
            <a:ext cx="2840268" cy="874223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  <a:defRPr/>
            </a:pPr>
            <a:r>
              <a:rPr lang="en-GB" altLang="en-US" b="1" kern="0">
                <a:solidFill>
                  <a:schemeClr val="bg1"/>
                </a:solidFill>
                <a:latin typeface="+mn-lt"/>
                <a:sym typeface="Wingdings"/>
              </a:rPr>
              <a:t></a:t>
            </a:r>
            <a:r>
              <a:rPr lang="en-GB" altLang="en-US" kern="0">
                <a:solidFill>
                  <a:schemeClr val="bg1"/>
                </a:solidFill>
                <a:latin typeface="+mn-lt"/>
                <a:sym typeface="Wingdings 2" pitchFamily="18" charset="2"/>
              </a:rPr>
              <a:t> </a:t>
            </a:r>
            <a:r>
              <a:rPr lang="en-GB" altLang="en-US" kern="0">
                <a:solidFill>
                  <a:schemeClr val="bg1"/>
                </a:solidFill>
                <a:latin typeface="+mn-lt"/>
              </a:rPr>
              <a:t>Click image to run simulation.</a:t>
            </a:r>
            <a:endParaRPr lang="en-US" altLang="en-US" ker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3"/>
          <a:stretch>
            <a:fillRect/>
          </a:stretch>
        </p:blipFill>
        <p:spPr bwMode="auto">
          <a:xfrm>
            <a:off x="1684338" y="134939"/>
            <a:ext cx="8240712" cy="613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" r="72884" b="-2083"/>
          <a:stretch>
            <a:fillRect/>
          </a:stretch>
        </p:blipFill>
        <p:spPr bwMode="auto">
          <a:xfrm>
            <a:off x="10133014" y="165100"/>
            <a:ext cx="32543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524000" y="6345238"/>
            <a:ext cx="914400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GB" altLang="en-US" sz="1200">
                <a:latin typeface="Arial" panose="020B0604020202020204" pitchFamily="34" charset="0"/>
              </a:rPr>
              <a:t>7J Circuit builders EXAMPLE SCREENSHOT ONLY</a:t>
            </a:r>
          </a:p>
          <a:p>
            <a:pPr>
              <a:spcBef>
                <a:spcPct val="30000"/>
              </a:spcBef>
            </a:pPr>
            <a:r>
              <a:rPr lang="en-GB" altLang="en-US" sz="1200">
                <a:latin typeface="Arial" panose="020B0604020202020204" pitchFamily="34" charset="0"/>
              </a:rPr>
              <a:t>Run </a:t>
            </a:r>
            <a:r>
              <a:rPr lang="en-GB" altLang="en-US" sz="1200" i="1">
                <a:latin typeface="Arial" panose="020B0604020202020204" pitchFamily="34" charset="0"/>
              </a:rPr>
              <a:t>Sunflower for Science</a:t>
            </a:r>
            <a:r>
              <a:rPr lang="en-GB" altLang="en-US" sz="1200">
                <a:latin typeface="Arial" panose="020B0604020202020204" pitchFamily="34" charset="0"/>
              </a:rPr>
              <a:t> as external application &amp; choose ‘Physics </a:t>
            </a:r>
            <a:r>
              <a:rPr lang="en-GB" altLang="en-US" sz="1200">
                <a:latin typeface="Arial" panose="020B0604020202020204" pitchFamily="34" charset="0"/>
                <a:sym typeface="Wingdings" panose="05000000000000000000" pitchFamily="2" charset="2"/>
              </a:rPr>
              <a:t> Simple circuits’</a:t>
            </a:r>
            <a:endParaRPr lang="en-US" altLang="en-US" sz="120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240</Words>
  <Application>Microsoft Office PowerPoint</Application>
  <PresentationFormat>Widescreen</PresentationFormat>
  <Paragraphs>34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Wingdings</vt:lpstr>
      <vt:lpstr>Wingdings 2</vt:lpstr>
      <vt:lpstr>Default Design</vt:lpstr>
      <vt:lpstr>1_Default Design</vt:lpstr>
      <vt:lpstr>PowerPoint Presentation</vt:lpstr>
      <vt:lpstr>Match the circuit symbols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questions</dc:title>
  <dc:creator>Jon Barker</dc:creator>
  <cp:lastModifiedBy>Jon Barker</cp:lastModifiedBy>
  <cp:revision>63</cp:revision>
  <dcterms:created xsi:type="dcterms:W3CDTF">2005-11-05T16:25:20Z</dcterms:created>
  <dcterms:modified xsi:type="dcterms:W3CDTF">2019-01-08T10:22:09Z</dcterms:modified>
</cp:coreProperties>
</file>