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1.xml" ContentType="application/vnd.ms-office.activeX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11" r:id="rId5"/>
    <p:sldMasterId id="2147483747" r:id="rId6"/>
    <p:sldMasterId id="2147483759" r:id="rId7"/>
    <p:sldMasterId id="2147483775" r:id="rId8"/>
    <p:sldMasterId id="2147483840" r:id="rId9"/>
    <p:sldMasterId id="2147483842" r:id="rId10"/>
    <p:sldMasterId id="2147483844" r:id="rId11"/>
    <p:sldMasterId id="2147483846" r:id="rId12"/>
    <p:sldMasterId id="2147483859" r:id="rId13"/>
    <p:sldMasterId id="2147483861" r:id="rId14"/>
    <p:sldMasterId id="2147483874" r:id="rId15"/>
    <p:sldMasterId id="2147483887" r:id="rId16"/>
    <p:sldMasterId id="2147483900" r:id="rId17"/>
  </p:sldMasterIdLst>
  <p:notesMasterIdLst>
    <p:notesMasterId r:id="rId53"/>
  </p:notesMasterIdLst>
  <p:sldIdLst>
    <p:sldId id="367" r:id="rId18"/>
    <p:sldId id="373" r:id="rId19"/>
    <p:sldId id="342" r:id="rId20"/>
    <p:sldId id="351" r:id="rId21"/>
    <p:sldId id="368" r:id="rId22"/>
    <p:sldId id="369" r:id="rId23"/>
    <p:sldId id="371" r:id="rId24"/>
    <p:sldId id="370" r:id="rId25"/>
    <p:sldId id="341" r:id="rId26"/>
    <p:sldId id="374" r:id="rId27"/>
    <p:sldId id="391" r:id="rId28"/>
    <p:sldId id="392" r:id="rId29"/>
    <p:sldId id="394" r:id="rId30"/>
    <p:sldId id="395" r:id="rId31"/>
    <p:sldId id="396" r:id="rId32"/>
    <p:sldId id="397" r:id="rId33"/>
    <p:sldId id="363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76" r:id="rId44"/>
    <p:sldId id="398" r:id="rId45"/>
    <p:sldId id="300" r:id="rId46"/>
    <p:sldId id="377" r:id="rId47"/>
    <p:sldId id="378" r:id="rId48"/>
    <p:sldId id="379" r:id="rId49"/>
    <p:sldId id="380" r:id="rId50"/>
    <p:sldId id="381" r:id="rId51"/>
    <p:sldId id="393" r:id="rId52"/>
  </p:sldIdLst>
  <p:sldSz cx="9144000" cy="5143500" type="screen16x9"/>
  <p:notesSz cx="6858000" cy="9144000"/>
  <p:defaultTextStyle>
    <a:defPPr>
      <a:defRPr lang="en-US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339933"/>
    <a:srgbClr val="009242"/>
    <a:srgbClr val="66FF66"/>
    <a:srgbClr val="EAEAEA"/>
    <a:srgbClr val="CC0000"/>
    <a:srgbClr val="FFCC00"/>
    <a:srgbClr val="CC99FF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1D92E-D226-45BE-AC35-6F10B66168B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3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83679-E8E8-4CDB-8284-8D02CDEE2BA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9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24AC5-18E5-4269-89E7-33E9C9E9D32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5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0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DD7E0-E26D-4912-8624-4BC33CCFB9B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0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405B3-1187-4FEE-BDF9-6205AA7167C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5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5EA44-AF65-4DC0-BAC8-B9C102CC57D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0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Boardworks KS3 Science 2008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Chemical Reactions (Part One)</a:t>
            </a:r>
          </a:p>
        </p:txBody>
      </p:sp>
    </p:spTree>
    <p:extLst>
      <p:ext uri="{BB962C8B-B14F-4D97-AF65-F5344CB8AC3E}">
        <p14:creationId xmlns:p14="http://schemas.microsoft.com/office/powerpoint/2010/main" val="156718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ACEE0D-28FF-44E1-BC74-DD8C65FB5A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2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67543-1EAD-400B-BF17-02F16B409BD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693D4-E9EA-4CDE-A6ED-6660DA11D71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8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5F9FC-A672-4397-82A2-8FEF2A856C1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2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4DE6F-543D-4CD2-A9D6-75C1740FAA3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4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66AEA-0E36-4B7F-84BB-947176E2F63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3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19504-535C-4CAA-AB3D-FCA7819D0D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7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15BC4-9E67-4D4E-8B70-3D766D4167A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6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Burning fuels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553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549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27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2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222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02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465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5536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635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0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408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127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616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809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Oxidation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776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276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129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9121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6633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6823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206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49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197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86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2164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7694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8527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577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770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87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0012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720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773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426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8123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43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5532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0768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019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7402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1766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536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767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285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703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8998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402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70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995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351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059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174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8Eb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5734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135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211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322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493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91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399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557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2571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378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34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1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1275608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8" y="1350002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39" indent="-271439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800"/>
            </a:lvl1pPr>
            <a:lvl2pPr marL="342857" indent="0">
              <a:buNone/>
              <a:defRPr sz="1500"/>
            </a:lvl2pPr>
            <a:lvl3pPr marL="685715" indent="0">
              <a:buNone/>
              <a:defRPr sz="1400"/>
            </a:lvl3pPr>
            <a:lvl4pPr marL="1028573" indent="0">
              <a:buNone/>
              <a:defRPr sz="1200"/>
            </a:lvl4pPr>
            <a:lvl5pPr marL="1371430" indent="0">
              <a:buNone/>
              <a:defRPr sz="1200"/>
            </a:lvl5pPr>
            <a:lvl6pPr marL="1714289" indent="0">
              <a:buNone/>
              <a:defRPr sz="1200"/>
            </a:lvl6pPr>
            <a:lvl7pPr marL="2057144" indent="0">
              <a:buNone/>
              <a:defRPr sz="1200"/>
            </a:lvl7pPr>
            <a:lvl8pPr marL="2400000" indent="0">
              <a:buNone/>
              <a:defRPr sz="1200"/>
            </a:lvl8pPr>
            <a:lvl9pPr marL="27428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4" y="40481"/>
            <a:ext cx="6054725" cy="45922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30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1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1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88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5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09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38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4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40555"/>
            <a:ext cx="7240587" cy="41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17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30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chester.ac.uk/aboutus/lifelonglearning/CentreforRealWorldLearning/Events/PublishingImages/BLP_Stamp_Lg_RGB_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2988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929354"/>
            <a:ext cx="2133600" cy="273844"/>
          </a:xfrm>
        </p:spPr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4929354"/>
            <a:ext cx="2895600" cy="273844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4929354"/>
            <a:ext cx="2133600" cy="273844"/>
          </a:xfrm>
        </p:spPr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415945"/>
            <a:ext cx="4824537" cy="2667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9" name="Flowchart: Alternate Process 8"/>
          <p:cNvSpPr/>
          <p:nvPr userDrawn="1"/>
        </p:nvSpPr>
        <p:spPr>
          <a:xfrm>
            <a:off x="2051720" y="4137924"/>
            <a:ext cx="5149539" cy="5940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100" dirty="0">
                <a:solidFill>
                  <a:prstClr val="white"/>
                </a:solidFill>
              </a:rPr>
              <a:t>Rate your confidence with each LO with an  ‘1’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57446" y="4831379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encrypted-tbn0.gstatic.com/images?q=tbn:ANd9GcT0Y5TSc_UKC6jkBibyI-LTGi9jc_CzpGV0ptbwntBTYnr9dgO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35413"/>
            <a:ext cx="13716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TVIleCX4WWgtERH7as2vlQG_oyxcGQCXXWeeevPubLPPzftSkN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76890"/>
            <a:ext cx="1178397" cy="8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52122" y="2247714"/>
            <a:ext cx="2989299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 u="sng">
                <a:solidFill>
                  <a:schemeClr val="bg1"/>
                </a:solidFill>
              </a:defRPr>
            </a:lvl1pPr>
            <a:lvl5pPr marL="1371464" indent="0" algn="l">
              <a:buNone/>
              <a:defRPr/>
            </a:lvl5pPr>
          </a:lstStyle>
          <a:p>
            <a:pPr lvl="0"/>
            <a:r>
              <a:rPr lang="en-GB" b="1" u="sng" dirty="0"/>
              <a:t>Skills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5" y="1027026"/>
            <a:ext cx="4824536" cy="572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en-GB" sz="2400" b="1" dirty="0">
                <a:solidFill>
                  <a:prstClr val="white"/>
                </a:solidFill>
              </a:rPr>
              <a:t>You will be able to: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653844" y="1806141"/>
            <a:ext cx="302261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Skills</a:t>
            </a:r>
            <a:endParaRPr lang="en-GB" sz="2100" b="1" dirty="0">
              <a:ln w="127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221600"/>
            <a:ext cx="7848873" cy="2808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/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19078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85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6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3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5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28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8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78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62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44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83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38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38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17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40541"/>
            <a:ext cx="7240587" cy="41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01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63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402445" y="741164"/>
            <a:ext cx="3960019" cy="54006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68580" tIns="34290" rIns="68580" bIns="3429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123728" y="2409732"/>
            <a:ext cx="4456584" cy="432048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7203" y="1275606"/>
            <a:ext cx="8174432" cy="10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/>
              <a:t>To know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981" y="2895786"/>
            <a:ext cx="8208912" cy="1242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40" y="0"/>
            <a:ext cx="12239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GB" altLang="en-US" sz="1800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18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6300789" y="0"/>
            <a:ext cx="28432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</a:pPr>
            <a:fld id="{677E633D-E132-4B6F-9594-19CA31BC42BA}" type="datetime1">
              <a:rPr lang="en-GB" altLang="en-US" sz="1800" b="1" u="sng">
                <a:solidFill>
                  <a:prstClr val="black"/>
                </a:solidFill>
                <a:latin typeface="Calibri"/>
              </a:rPr>
              <a:pPr algn="r" defTabSz="685800" eaLnBrk="1" hangingPunct="1">
                <a:spcBef>
                  <a:spcPct val="50000"/>
                </a:spcBef>
              </a:pPr>
              <a:t>25/07/2019</a:t>
            </a:fld>
            <a:endParaRPr lang="en-US" altLang="en-US" sz="1800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540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chester.ac.uk/aboutus/lifelonglearning/CentreforRealWorldLearning/Events/PublishingImages/BLP_Stamp_Lg_RGB_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2988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929340"/>
            <a:ext cx="2133600" cy="273844"/>
          </a:xfrm>
        </p:spPr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4929340"/>
            <a:ext cx="2895600" cy="273844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4929340"/>
            <a:ext cx="2133600" cy="273844"/>
          </a:xfrm>
        </p:spPr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415943"/>
            <a:ext cx="4824537" cy="2667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9" name="Flowchart: Alternate Process 8"/>
          <p:cNvSpPr/>
          <p:nvPr userDrawn="1"/>
        </p:nvSpPr>
        <p:spPr>
          <a:xfrm>
            <a:off x="2051720" y="4137924"/>
            <a:ext cx="5149539" cy="5940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2100" dirty="0">
                <a:solidFill>
                  <a:prstClr val="white"/>
                </a:solidFill>
              </a:rPr>
              <a:t>Rate your confidence with each LO with an  ‘1’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57446" y="4831379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encrypted-tbn0.gstatic.com/images?q=tbn:ANd9GcT0Y5TSc_UKC6jkBibyI-LTGi9jc_CzpGV0ptbwntBTYnr9dgO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35397"/>
            <a:ext cx="13716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TVIleCX4WWgtERH7as2vlQG_oyxcGQCXXWeeevPubLPPzftSkN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76877"/>
            <a:ext cx="1178397" cy="8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52122" y="2247714"/>
            <a:ext cx="2989299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 u="sng">
                <a:solidFill>
                  <a:schemeClr val="bg1"/>
                </a:solidFill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GB" b="1" u="sng" dirty="0"/>
              <a:t>Skills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5" y="1027026"/>
            <a:ext cx="4824536" cy="572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/>
            <a:r>
              <a:rPr lang="en-GB" sz="2400" b="1" dirty="0">
                <a:solidFill>
                  <a:prstClr val="white"/>
                </a:solidFill>
              </a:rPr>
              <a:t>You will be able to: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653844" y="1806141"/>
            <a:ext cx="302261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2400" b="1" dirty="0">
                <a:solidFill>
                  <a:prstClr val="white"/>
                </a:solidFill>
              </a:rPr>
              <a:t>Skills</a:t>
            </a:r>
            <a:endParaRPr lang="en-GB" sz="2100" b="1" dirty="0">
              <a:ln w="127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221600"/>
            <a:ext cx="7848873" cy="2808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/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00720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410"/>
            <a:ext cx="9144000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8Da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 or multicellular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51952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audio" Target="../media/audio1.wav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audio" Target="../media/audio1.wav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audio" Target="../media/audio1.wav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Burning fuel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864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6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7182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42372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5" indent="-1714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0" indent="-171434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10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800" b="1" dirty="0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 dirty="0"/>
              <a:t> </a:t>
            </a:r>
            <a:endParaRPr lang="en-GB" sz="1500" b="0" dirty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" y="15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52" y="4991114"/>
            <a:ext cx="655637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4"/>
            <a:ext cx="2133600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eaLnBrk="0" hangingPunct="0"/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5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20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57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1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57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430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44" indent="-25714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" y="4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2" y="4991105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defTabSz="91431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31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5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defTabSz="9143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1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90" y="4625581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3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6"/>
            <a:ext cx="2895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4" r:id="rId14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2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25/07/2019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22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2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6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3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ddlelearn.co.uk/app/teacher/launch-content/c5f7606a-1897-4bed-95e9-fe67dfdbd4f4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FJYGDk0Us" TargetMode="External"/><Relationship Id="rId2" Type="http://schemas.openxmlformats.org/officeDocument/2006/relationships/hyperlink" Target="https://www.youtube.com/watch?v=mniCp1u8UB4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55" y="535181"/>
            <a:ext cx="8229600" cy="54054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5725"/>
            <a:ext cx="9144000" cy="3739556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 dirty="0"/>
              <a:t>State what happens to mass in a chemical reaction. </a:t>
            </a:r>
          </a:p>
          <a:p>
            <a:pPr marL="403622" lvl="1" indent="-269081" eaLnBrk="1" hangingPunct="1"/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006786"/>
                </a:solidFill>
              </a:rPr>
              <a:t>oxidation.</a:t>
            </a:r>
            <a:r>
              <a:rPr lang="en-GB" altLang="en-US" sz="2100" dirty="0"/>
              <a:t> </a:t>
            </a:r>
            <a:endParaRPr lang="en-GB" altLang="en-US" sz="2100" dirty="0">
              <a:solidFill>
                <a:srgbClr val="006786"/>
              </a:solidFill>
            </a:endParaRPr>
          </a:p>
          <a:p>
            <a:pPr marL="403622" lvl="1" indent="-269081" eaLnBrk="1" hangingPunct="1"/>
            <a:r>
              <a:rPr lang="en-GB" altLang="en-US" sz="2100" dirty="0"/>
              <a:t>Describe the reactions of metals with oxygen. </a:t>
            </a:r>
            <a:endParaRPr lang="en-GB" altLang="en-US" sz="2100" dirty="0">
              <a:solidFill>
                <a:srgbClr val="006786"/>
              </a:solidFill>
            </a:endParaRPr>
          </a:p>
          <a:p>
            <a:pPr marL="403622" lvl="1" indent="-269081" eaLnBrk="1" hangingPunct="1"/>
            <a:r>
              <a:rPr lang="en-GB" altLang="en-US" sz="2100" dirty="0"/>
              <a:t>Identify and explain the products formed by the oxidation of metals</a:t>
            </a:r>
            <a:r>
              <a:rPr lang="en-GB" altLang="en-US" sz="2100" dirty="0" smtClean="0"/>
              <a:t>. </a:t>
            </a:r>
          </a:p>
          <a:p>
            <a:pPr marL="403622" lvl="1" indent="-269081" eaLnBrk="1" hangingPunct="1"/>
            <a:r>
              <a:rPr lang="en-GB" altLang="en-US" sz="2100" dirty="0" smtClean="0"/>
              <a:t>Explain the change in mass seen in reactions. </a:t>
            </a:r>
          </a:p>
          <a:p>
            <a:pPr marL="403622" lvl="1" indent="-269081" eaLnBrk="1" hangingPunct="1"/>
            <a:r>
              <a:rPr lang="en-GB" altLang="en-US" sz="2100" dirty="0" smtClean="0"/>
              <a:t>Compare and contrast the oxygen and phlogiston theories for combustion. </a:t>
            </a:r>
          </a:p>
          <a:p>
            <a:pPr marL="403622" lvl="1" indent="-269081" eaLnBrk="1" hangingPunct="1"/>
            <a:r>
              <a:rPr lang="en-GB" altLang="en-US" sz="2100" dirty="0" smtClean="0"/>
              <a:t>Evaluate the evidence used to displace the phlogiston theory of combustion. </a:t>
            </a:r>
          </a:p>
          <a:p>
            <a:pPr marL="403622" lvl="1" indent="-269081" eaLnBrk="1" hangingPunct="1"/>
            <a:r>
              <a:rPr lang="en-GB" altLang="en-US" sz="2100" dirty="0" smtClean="0"/>
              <a:t>Model simple reactions using symbol equations. </a:t>
            </a:r>
          </a:p>
          <a:p>
            <a:pPr marL="403622" lvl="1" indent="-269081" eaLnBrk="1" hangingPunct="1"/>
            <a:endParaRPr lang="en-GB" altLang="en-US" sz="2100" dirty="0" smtClean="0"/>
          </a:p>
          <a:p>
            <a:pPr marL="403622" lvl="1" indent="-269081" eaLnBrk="1" hangingPunct="1"/>
            <a:r>
              <a:rPr lang="en-GB" altLang="en-US" sz="2100" dirty="0" smtClean="0"/>
              <a:t> </a:t>
            </a:r>
            <a:endParaRPr lang="en-GB" altLang="en-US" sz="21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0423809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7" y="2266017"/>
            <a:ext cx="8086725" cy="1704975"/>
          </a:xfrm>
          <a:prstGeom prst="rect">
            <a:avLst/>
          </a:prstGeom>
        </p:spPr>
      </p:pic>
      <p:pic>
        <p:nvPicPr>
          <p:cNvPr id="4" name="Picture 2" descr="Image result for magnesium burning in air 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00254"/>
            <a:ext cx="4762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6282749" y="227021"/>
            <a:ext cx="2747178" cy="114064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Now answer Q6 (8Eb-4</a:t>
            </a: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)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77" y="265095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56" y="56169"/>
            <a:ext cx="55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The law of conservation of mass</a:t>
            </a:r>
            <a:endParaRPr lang="en-GB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60256" y="782738"/>
            <a:ext cx="8983744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Mass is never gained or lost in a chemical reaction. No new atoms are created or no atoms are destroyed. The atoms in the reactants are just rearranged to form different substances.</a:t>
            </a:r>
            <a:endParaRPr lang="en-GB" sz="2800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71339" y="2993838"/>
            <a:ext cx="3358605" cy="936039"/>
            <a:chOff x="226" y="1434"/>
            <a:chExt cx="4401" cy="1176"/>
          </a:xfrm>
        </p:grpSpPr>
        <p:pic>
          <p:nvPicPr>
            <p:cNvPr id="7" name="Picture 6" descr="reaction (C-D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434"/>
              <a:ext cx="1928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reaction (A-B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434"/>
              <a:ext cx="1928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338" y="1839"/>
              <a:ext cx="2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/>
                <a:t>+</a:t>
              </a: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172692" y="3300097"/>
            <a:ext cx="914400" cy="24765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050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429839" y="2993838"/>
            <a:ext cx="3582039" cy="889286"/>
            <a:chOff x="1292" y="2730"/>
            <a:chExt cx="4264" cy="1176"/>
          </a:xfrm>
        </p:grpSpPr>
        <p:pic>
          <p:nvPicPr>
            <p:cNvPr id="12" name="Picture 8" descr="reaction (A-C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730"/>
              <a:ext cx="1928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reaction (B-D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2730"/>
              <a:ext cx="1928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68" y="3135"/>
              <a:ext cx="2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/>
                <a:t>+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1339" y="4249224"/>
            <a:ext cx="8295588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Total mass of reactants = </a:t>
            </a:r>
            <a:r>
              <a:rPr lang="en-GB" sz="3200" dirty="0"/>
              <a:t>Total mass of </a:t>
            </a:r>
            <a:r>
              <a:rPr lang="en-GB" sz="3200" dirty="0" smtClean="0"/>
              <a:t>products </a:t>
            </a:r>
            <a:endParaRPr lang="en-GB" sz="3200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7021203" y="48893"/>
            <a:ext cx="1536569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Copy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5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" y="0"/>
            <a:ext cx="7935986" cy="4875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7578" y="3392816"/>
            <a:ext cx="2726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Either </a:t>
            </a:r>
          </a:p>
          <a:p>
            <a:pPr marL="228600" indent="-228600">
              <a:buAutoNum type="arabicPeriod"/>
            </a:pPr>
            <a:r>
              <a:rPr lang="en-GB" sz="1000" dirty="0" smtClean="0"/>
              <a:t>Practical 8b2 – Changing Mass burning Mg in crucible, this can be done using a different lengths/masses of ribbon  and using the spreadsheet 1 on active learn (also downloaded to firefly page) </a:t>
            </a:r>
          </a:p>
          <a:p>
            <a:pPr marL="228600" indent="-228600">
              <a:buFontTx/>
              <a:buAutoNum type="arabicPeriod"/>
            </a:pPr>
            <a:r>
              <a:rPr lang="en-GB" sz="1000" dirty="0" smtClean="0"/>
              <a:t>Edexcel slides at </a:t>
            </a:r>
            <a:r>
              <a:rPr lang="en-GB" sz="1000" dirty="0"/>
              <a:t>end of presentation </a:t>
            </a:r>
            <a:r>
              <a:rPr lang="en-GB" sz="1000" dirty="0" smtClean="0"/>
              <a:t> and possibly use spreadsheet 2 on active learn </a:t>
            </a:r>
            <a:r>
              <a:rPr lang="en-GB" sz="1000" dirty="0"/>
              <a:t>(also downloaded to firefly page) </a:t>
            </a:r>
          </a:p>
          <a:p>
            <a:pPr marL="228600" indent="-228600">
              <a:buAutoNum type="arabicPeriod"/>
            </a:pPr>
            <a:r>
              <a:rPr lang="en-GB" sz="1000" dirty="0" smtClean="0"/>
              <a:t>doddle animation at end of presentation 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53" y="1610686"/>
            <a:ext cx="2794016" cy="129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8" y="2728169"/>
            <a:ext cx="2498828" cy="15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32"/>
            <a:ext cx="8917498" cy="4367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46" y="3833769"/>
            <a:ext cx="1712887" cy="1244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1" y="0"/>
            <a:ext cx="733425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97" y="3833769"/>
            <a:ext cx="1923153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7" y="213700"/>
            <a:ext cx="8342109" cy="4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3" y="83083"/>
            <a:ext cx="8726385" cy="2601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3" y="3367436"/>
            <a:ext cx="8950765" cy="1288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366" y="475718"/>
            <a:ext cx="7034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The mass of magnesium oxide is greater than the mass of magnesium.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366" y="1237685"/>
            <a:ext cx="815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The gain in mass of the magnesium oxide is the mass of oxygen that reacted with the magnesium during the oxidation reaction.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366" y="3909263"/>
            <a:ext cx="4592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Repeat the experiment and average the results.  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what happens to mass in a chemical reaction.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the meaning of: oxidation.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/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Describe the reactions of metals with oxygen.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Identify and explain the products formed by the oxidation of metals.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change in mass seen in reactions.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the oxygen and phlogiston theories for combustion. 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evidence used to displace the phlogiston theory of combustion.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simple reactions using symbol equations. 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91508" y="2823100"/>
            <a:ext cx="304346" cy="8019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600272" y="3746524"/>
            <a:ext cx="301600" cy="8353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55267" y="2386082"/>
            <a:ext cx="377399" cy="9146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8342503" y="2804458"/>
            <a:ext cx="316992" cy="11906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03724" y="1748063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386024" y="1883663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boredpanda.com/blog/wp-content/uuuploads/strange-animals-you-didnt-know-2/strange-animals-you-didnt-know-2-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422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52387" y="1"/>
            <a:ext cx="3581331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dirty="0"/>
          </a:p>
          <a:p>
            <a:r>
              <a:rPr lang="en-US" sz="1800" dirty="0"/>
              <a:t>w/s </a:t>
            </a:r>
            <a:r>
              <a:rPr lang="en-US" sz="1800" dirty="0" smtClean="0"/>
              <a:t>8Eb1 </a:t>
            </a:r>
            <a:r>
              <a:rPr lang="en-US" sz="1800" dirty="0"/>
              <a:t>– </a:t>
            </a:r>
            <a:r>
              <a:rPr lang="en-US" sz="1800" dirty="0" smtClean="0"/>
              <a:t>oxidation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Active learn: Exercises </a:t>
            </a:r>
            <a:r>
              <a:rPr lang="en-US" sz="1800" dirty="0" smtClean="0"/>
              <a:t>8Eb </a:t>
            </a:r>
            <a:r>
              <a:rPr lang="en-US" sz="1800" dirty="0"/>
              <a:t>developing, secure &amp; exceeding</a:t>
            </a:r>
          </a:p>
          <a:p>
            <a:endParaRPr lang="en-US" dirty="0"/>
          </a:p>
          <a:p>
            <a:r>
              <a:rPr lang="en-US" sz="4000" b="1" dirty="0"/>
              <a:t>Date due: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52386" y="2923878"/>
            <a:ext cx="3581331" cy="22159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GB" sz="3000" b="1" dirty="0"/>
              <a:t>Thorny </a:t>
            </a:r>
            <a:r>
              <a:rPr lang="en-GB" sz="3000" b="1" dirty="0" smtClean="0"/>
              <a:t>Dragon</a:t>
            </a:r>
          </a:p>
          <a:p>
            <a:pPr fontAlgn="base"/>
            <a:r>
              <a:rPr lang="en-GB" sz="1800" dirty="0"/>
              <a:t>Coloured in camouflaging shades of desert browns, this lizard has a “false” head, which he presents to his predators by dipping the real one</a:t>
            </a:r>
            <a:r>
              <a:rPr lang="en-GB" sz="1800" dirty="0" smtClean="0"/>
              <a:t>.</a:t>
            </a:r>
          </a:p>
          <a:p>
            <a:pPr fontAlgn="base"/>
            <a:r>
              <a:rPr lang="en-GB" sz="1800" dirty="0"/>
              <a:t>www.boredpanda.com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11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Theories of burning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The main theories for combustion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5863220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5"/>
          <p:cNvSpPr>
            <a:spLocks noGrp="1"/>
          </p:cNvSpPr>
          <p:nvPr>
            <p:ph type="title"/>
          </p:nvPr>
        </p:nvSpPr>
        <p:spPr>
          <a:xfrm>
            <a:off x="165056" y="706636"/>
            <a:ext cx="4623760" cy="540544"/>
          </a:xfrm>
        </p:spPr>
        <p:txBody>
          <a:bodyPr/>
          <a:lstStyle/>
          <a:p>
            <a:pPr algn="l"/>
            <a:r>
              <a:rPr lang="en-GB" altLang="en-US" sz="2700" dirty="0"/>
              <a:t>Phlogiston </a:t>
            </a:r>
            <a:r>
              <a:rPr lang="en-GB" altLang="en-US" sz="2700" dirty="0" smtClean="0"/>
              <a:t>theory – until1722</a:t>
            </a:r>
            <a:endParaRPr lang="en-GB" altLang="en-US" sz="2700" dirty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5" name="Content Placeholder 2"/>
          <p:cNvSpPr>
            <a:spLocks/>
          </p:cNvSpPr>
          <p:nvPr/>
        </p:nvSpPr>
        <p:spPr bwMode="auto">
          <a:xfrm>
            <a:off x="0" y="1247180"/>
            <a:ext cx="6155531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Anything that burns contains phlogiston, and combustion releases the phlogiston into the air leaving a solid </a:t>
            </a:r>
            <a:r>
              <a:rPr lang="en-GB" altLang="en-US" sz="1950" dirty="0" err="1">
                <a:solidFill>
                  <a:srgbClr val="000000"/>
                </a:solidFill>
                <a:cs typeface="Arial" panose="020B0604020202020204" pitchFamily="34" charset="0"/>
              </a:rPr>
              <a:t>calx</a:t>
            </a: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The more phlogiston a substance contains, the more completely it burns. 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Air is needed for combustion because it absorbs the phlogiston – it becomes </a:t>
            </a:r>
            <a:r>
              <a:rPr lang="en-GB" altLang="en-US" sz="1950" dirty="0" err="1">
                <a:solidFill>
                  <a:srgbClr val="000000"/>
                </a:solidFill>
                <a:cs typeface="Arial" panose="020B0604020202020204" pitchFamily="34" charset="0"/>
              </a:rPr>
              <a:t>phlogisticated</a:t>
            </a: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 air.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Metals heated strongly in air also release phlogiston, leaving the metal </a:t>
            </a:r>
            <a:r>
              <a:rPr lang="en-GB" altLang="en-US" sz="1950" dirty="0" err="1">
                <a:solidFill>
                  <a:srgbClr val="000000"/>
                </a:solidFill>
                <a:cs typeface="Arial" panose="020B0604020202020204" pitchFamily="34" charset="0"/>
              </a:rPr>
              <a:t>calx</a:t>
            </a: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. The lack of flame shows that the phlogiston is released more slowly.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51" y="23713"/>
            <a:ext cx="3365649" cy="1836278"/>
          </a:xfrm>
          <a:prstGeom prst="rect">
            <a:avLst/>
          </a:prstGeom>
        </p:spPr>
      </p:pic>
      <p:pic>
        <p:nvPicPr>
          <p:cNvPr id="23554" name="Picture 2" descr="Image result for Johann Joachim Be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31" y="1914425"/>
            <a:ext cx="1475533" cy="19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5531" y="1408755"/>
            <a:ext cx="1475533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Johann Joachim Becher</a:t>
            </a:r>
          </a:p>
        </p:txBody>
      </p:sp>
      <p:pic>
        <p:nvPicPr>
          <p:cNvPr id="23556" name="Picture 4" descr="Image result for Georg Ernst Stah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24" y="2039612"/>
            <a:ext cx="1172596" cy="27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789" y="4072333"/>
            <a:ext cx="1741426" cy="307777"/>
          </a:xfrm>
          <a:prstGeom prst="rect">
            <a:avLst/>
          </a:prstGeom>
          <a:solidFill>
            <a:srgbClr val="8080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Georg Ernst Stahl</a:t>
            </a:r>
          </a:p>
        </p:txBody>
      </p:sp>
    </p:spTree>
    <p:extLst>
      <p:ext uri="{BB962C8B-B14F-4D97-AF65-F5344CB8AC3E}">
        <p14:creationId xmlns:p14="http://schemas.microsoft.com/office/powerpoint/2010/main" val="172388906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75643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pPr defTabSz="914400"/>
            <a:r>
              <a:rPr lang="en-GB" u="sng" kern="0" dirty="0" smtClean="0"/>
              <a:t>Requisitions</a:t>
            </a:r>
            <a:endParaRPr lang="en-GB" u="sng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325268" y="1299731"/>
            <a:ext cx="450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Demo: 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Mg ribbon &amp; piece of Cu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burning in air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3874" y="1201874"/>
            <a:ext cx="3335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worksheets: 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8Eb-4 Metal reactions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8Eb-2 changing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mass</a:t>
            </a:r>
          </a:p>
          <a:p>
            <a:pPr lvl="0"/>
            <a:r>
              <a:rPr lang="en-GB" sz="1800" baseline="0" dirty="0" smtClean="0">
                <a:solidFill>
                  <a:srgbClr val="000000"/>
                </a:solidFill>
                <a:latin typeface="Arial"/>
              </a:rPr>
              <a:t>Possibly use</a:t>
            </a:r>
          </a:p>
          <a:p>
            <a:pPr lvl="0"/>
            <a:r>
              <a:rPr lang="en-GB" sz="1800" baseline="0" dirty="0" smtClean="0">
                <a:solidFill>
                  <a:srgbClr val="000000"/>
                </a:solidFill>
                <a:latin typeface="Arial"/>
              </a:rPr>
              <a:t>8Eb-3 </a:t>
            </a:r>
            <a:r>
              <a:rPr lang="en-GB" altLang="en-US" sz="1800" dirty="0" smtClean="0"/>
              <a:t>Phlogiston</a:t>
            </a: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lang="en-GB" sz="1800" dirty="0" smtClean="0">
                <a:solidFill>
                  <a:srgbClr val="000000"/>
                </a:solidFill>
                <a:latin typeface="Arial"/>
              </a:rPr>
              <a:t>H/w </a:t>
            </a:r>
          </a:p>
          <a:p>
            <a:pPr lvl="0"/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8Eb-1 or 8Eb-3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267" y="2318269"/>
            <a:ext cx="4504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 practical: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8Eb -2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Burning Mg ribbon in a crucible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Extension:</a:t>
            </a:r>
          </a:p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could be done with different lengths of ribbon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0620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Quarter-length portrait of a man in a black coat against a purple and blue curtain backdrop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03" y="2439492"/>
            <a:ext cx="1854116" cy="22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Title 5"/>
          <p:cNvSpPr>
            <a:spLocks noGrp="1"/>
          </p:cNvSpPr>
          <p:nvPr>
            <p:ph type="title" idx="4294967295"/>
          </p:nvPr>
        </p:nvSpPr>
        <p:spPr>
          <a:xfrm>
            <a:off x="0" y="588278"/>
            <a:ext cx="6172200" cy="540544"/>
          </a:xfrm>
        </p:spPr>
        <p:txBody>
          <a:bodyPr/>
          <a:lstStyle/>
          <a:p>
            <a:pPr algn="l"/>
            <a:r>
              <a:rPr lang="en-GB" altLang="en-US" sz="2700" dirty="0"/>
              <a:t>Oxygen </a:t>
            </a:r>
            <a:r>
              <a:rPr lang="en-GB" altLang="en-US" sz="2700" dirty="0" smtClean="0"/>
              <a:t>theory - 1778</a:t>
            </a:r>
            <a:endParaRPr lang="en-GB" altLang="en-US" sz="2700" dirty="0"/>
          </a:p>
        </p:txBody>
      </p:sp>
      <p:sp>
        <p:nvSpPr>
          <p:cNvPr id="112643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Content Placeholder 2"/>
          <p:cNvSpPr>
            <a:spLocks/>
          </p:cNvSpPr>
          <p:nvPr/>
        </p:nvSpPr>
        <p:spPr bwMode="auto">
          <a:xfrm>
            <a:off x="16669" y="1204804"/>
            <a:ext cx="6155531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Air contains oxygen.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When a substance burns, the atoms react with oxygen from the air.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Carbon atoms form carbon dioxide or carbon monoxide, which are gases.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Hydrogen atoms form water vapour.</a:t>
            </a:r>
          </a:p>
          <a:p>
            <a:pPr marL="257175" indent="-257175" defTabSz="685800" fontAlgn="base">
              <a:spcAft>
                <a:spcPct val="0"/>
              </a:spcAft>
            </a:pPr>
            <a:r>
              <a:rPr lang="en-GB" altLang="en-US" sz="1950" dirty="0">
                <a:solidFill>
                  <a:srgbClr val="000000"/>
                </a:solidFill>
                <a:cs typeface="Arial" panose="020B0604020202020204" pitchFamily="34" charset="0"/>
              </a:rPr>
              <a:t>Metal atoms form metal oxides, which are solids.</a:t>
            </a:r>
          </a:p>
        </p:txBody>
      </p:sp>
      <p:pic>
        <p:nvPicPr>
          <p:cNvPr id="21506" name="Picture 2" descr="David - Portrait of Monsieur Lavoisier and His Wi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5207" y="588279"/>
            <a:ext cx="1785043" cy="23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5207" y="588277"/>
            <a:ext cx="1785044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inux Libertine"/>
              </a:rPr>
              <a:t>Antoine Lavoisier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4097" y="4303309"/>
            <a:ext cx="1499128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inux Libertine"/>
              </a:rPr>
              <a:t>Joseph Priestley</a:t>
            </a:r>
          </a:p>
        </p:txBody>
      </p:sp>
    </p:spTree>
    <p:extLst>
      <p:ext uri="{BB962C8B-B14F-4D97-AF65-F5344CB8AC3E}">
        <p14:creationId xmlns:p14="http://schemas.microsoft.com/office/powerpoint/2010/main" val="205882522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14691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2" name="Content Placeholder 2"/>
          <p:cNvSpPr>
            <a:spLocks/>
          </p:cNvSpPr>
          <p:nvPr/>
        </p:nvSpPr>
        <p:spPr bwMode="auto">
          <a:xfrm>
            <a:off x="1493044" y="2032397"/>
            <a:ext cx="62638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How does the phlogiston theory explain these observations?</a:t>
            </a:r>
          </a:p>
        </p:txBody>
      </p:sp>
      <p:sp>
        <p:nvSpPr>
          <p:cNvPr id="114693" name="Content Placeholder 2"/>
          <p:cNvSpPr>
            <a:spLocks/>
          </p:cNvSpPr>
          <p:nvPr/>
        </p:nvSpPr>
        <p:spPr bwMode="auto">
          <a:xfrm>
            <a:off x="1493044" y="2706291"/>
            <a:ext cx="626387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Hexane contains phlogiston and when it burns, it releases the phlogiston into the air.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Hexane must contain a lot of phlogiston as it completely burns away.</a:t>
            </a:r>
          </a:p>
        </p:txBody>
      </p:sp>
      <p:sp>
        <p:nvSpPr>
          <p:cNvPr id="114694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Hexane, C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6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14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, is a liquid.  </a:t>
            </a:r>
            <a:b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It burns in air until there is nothing left.</a:t>
            </a:r>
          </a:p>
        </p:txBody>
      </p:sp>
    </p:spTree>
    <p:extLst>
      <p:ext uri="{BB962C8B-B14F-4D97-AF65-F5344CB8AC3E}">
        <p14:creationId xmlns:p14="http://schemas.microsoft.com/office/powerpoint/2010/main" val="336292454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1673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40" name="Content Placeholder 2"/>
          <p:cNvSpPr>
            <a:spLocks/>
          </p:cNvSpPr>
          <p:nvPr/>
        </p:nvSpPr>
        <p:spPr bwMode="auto">
          <a:xfrm>
            <a:off x="1493044" y="2032397"/>
            <a:ext cx="62638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Is there any observation that you cannot explain using the phlogiston theory?</a:t>
            </a:r>
          </a:p>
        </p:txBody>
      </p:sp>
      <p:sp>
        <p:nvSpPr>
          <p:cNvPr id="116741" name="Content Placeholder 2"/>
          <p:cNvSpPr>
            <a:spLocks/>
          </p:cNvSpPr>
          <p:nvPr/>
        </p:nvSpPr>
        <p:spPr bwMode="auto">
          <a:xfrm>
            <a:off x="1493044" y="2706291"/>
            <a:ext cx="626387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There is nothing left behind when hexane burns.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phlogiston theory states that a solid calx should be left behind.</a:t>
            </a:r>
          </a:p>
        </p:txBody>
      </p:sp>
      <p:sp>
        <p:nvSpPr>
          <p:cNvPr id="116742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Hexane, C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6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14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, is a liquid.  </a:t>
            </a:r>
            <a:b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It burns in air until there is nothing left.</a:t>
            </a:r>
          </a:p>
        </p:txBody>
      </p:sp>
    </p:spTree>
    <p:extLst>
      <p:ext uri="{BB962C8B-B14F-4D97-AF65-F5344CB8AC3E}">
        <p14:creationId xmlns:p14="http://schemas.microsoft.com/office/powerpoint/2010/main" val="323675320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18787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8" name="Content Placeholder 2"/>
          <p:cNvSpPr>
            <a:spLocks/>
          </p:cNvSpPr>
          <p:nvPr/>
        </p:nvSpPr>
        <p:spPr bwMode="auto">
          <a:xfrm>
            <a:off x="1493044" y="2032397"/>
            <a:ext cx="626387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How do we explain these observations now?</a:t>
            </a:r>
          </a:p>
        </p:txBody>
      </p:sp>
      <p:sp>
        <p:nvSpPr>
          <p:cNvPr id="118789" name="Content Placeholder 2"/>
          <p:cNvSpPr>
            <a:spLocks/>
          </p:cNvSpPr>
          <p:nvPr/>
        </p:nvSpPr>
        <p:spPr bwMode="auto">
          <a:xfrm>
            <a:off x="1493044" y="2437210"/>
            <a:ext cx="6263879" cy="2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Hexane is a hydrocarbon.  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When it burns, the carbon atoms combine with oxygen to form carbon dioxide, which is a gas that escapes.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The hydrogen atoms combine with oxygen to form water.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The heat of the flame means that water is formed as water vapour, which is released into the air.</a:t>
            </a:r>
          </a:p>
        </p:txBody>
      </p:sp>
      <p:sp>
        <p:nvSpPr>
          <p:cNvPr id="118790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Hexane, C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6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H</a:t>
            </a:r>
            <a:r>
              <a:rPr lang="en-GB" altLang="en-US" sz="1950" baseline="-25000">
                <a:solidFill>
                  <a:srgbClr val="006786"/>
                </a:solidFill>
                <a:cs typeface="Arial" panose="020B0604020202020204" pitchFamily="34" charset="0"/>
              </a:rPr>
              <a:t>14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, is a liquid.  </a:t>
            </a:r>
            <a:b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It burns in air until there is nothing left.</a:t>
            </a:r>
          </a:p>
        </p:txBody>
      </p:sp>
    </p:spTree>
    <p:extLst>
      <p:ext uri="{BB962C8B-B14F-4D97-AF65-F5344CB8AC3E}">
        <p14:creationId xmlns:p14="http://schemas.microsoft.com/office/powerpoint/2010/main" val="1600148516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20835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0836" name="Content Placeholder 2"/>
          <p:cNvSpPr>
            <a:spLocks/>
          </p:cNvSpPr>
          <p:nvPr/>
        </p:nvSpPr>
        <p:spPr bwMode="auto">
          <a:xfrm>
            <a:off x="1493044" y="2032397"/>
            <a:ext cx="62638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How does the phlogiston theory explain these observations?</a:t>
            </a:r>
          </a:p>
        </p:txBody>
      </p:sp>
      <p:sp>
        <p:nvSpPr>
          <p:cNvPr id="120837" name="Content Placeholder 2"/>
          <p:cNvSpPr>
            <a:spLocks/>
          </p:cNvSpPr>
          <p:nvPr/>
        </p:nvSpPr>
        <p:spPr bwMode="auto">
          <a:xfrm>
            <a:off x="1493044" y="2706291"/>
            <a:ext cx="626387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Magnesium contains phlogiston and when it burns, the phlogiston is released into the air.  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white ash is a solid calx.</a:t>
            </a:r>
          </a:p>
        </p:txBody>
      </p:sp>
      <p:sp>
        <p:nvSpPr>
          <p:cNvPr id="120838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When 1.2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 of magnesium burns, it formed a white ash with a mass of 2.0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351823136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24931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4932" name="Content Placeholder 2"/>
          <p:cNvSpPr>
            <a:spLocks/>
          </p:cNvSpPr>
          <p:nvPr/>
        </p:nvSpPr>
        <p:spPr bwMode="auto">
          <a:xfrm>
            <a:off x="1493044" y="2032397"/>
            <a:ext cx="62638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Is there any observation that you cannot explain using the phlogiston theory?</a:t>
            </a:r>
          </a:p>
        </p:txBody>
      </p:sp>
      <p:sp>
        <p:nvSpPr>
          <p:cNvPr id="124933" name="Content Placeholder 2"/>
          <p:cNvSpPr>
            <a:spLocks/>
          </p:cNvSpPr>
          <p:nvPr/>
        </p:nvSpPr>
        <p:spPr bwMode="auto">
          <a:xfrm>
            <a:off x="1493044" y="2706291"/>
            <a:ext cx="626387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phlogiston theory does not explain why the mass increases.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If phlogiston is lost, the mass should decrease.</a:t>
            </a:r>
          </a:p>
        </p:txBody>
      </p:sp>
      <p:sp>
        <p:nvSpPr>
          <p:cNvPr id="124935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When 1.2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 of magnesium burns, it formed a white ash with a mass of 2.0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107506940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Theories of burning</a:t>
            </a:r>
          </a:p>
        </p:txBody>
      </p:sp>
      <p:sp>
        <p:nvSpPr>
          <p:cNvPr id="12697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6980" name="Content Placeholder 2"/>
          <p:cNvSpPr>
            <a:spLocks/>
          </p:cNvSpPr>
          <p:nvPr/>
        </p:nvSpPr>
        <p:spPr bwMode="auto">
          <a:xfrm>
            <a:off x="1493044" y="2032397"/>
            <a:ext cx="626387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How do we explain these observations now?</a:t>
            </a:r>
          </a:p>
        </p:txBody>
      </p:sp>
      <p:sp>
        <p:nvSpPr>
          <p:cNvPr id="126981" name="Content Placeholder 2"/>
          <p:cNvSpPr>
            <a:spLocks/>
          </p:cNvSpPr>
          <p:nvPr/>
        </p:nvSpPr>
        <p:spPr bwMode="auto">
          <a:xfrm>
            <a:off x="1493044" y="2437210"/>
            <a:ext cx="6507956" cy="24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When magnesium burns, it combines with oxygen from the air to form magnesium oxide, a solid white ash.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Mass is conserved in reactions which means that the mass of magnesium plus the mass of oxygen must equal the mass of magnesium oxide.</a:t>
            </a:r>
          </a:p>
          <a:p>
            <a:pPr marL="272654" indent="-272654" defTabSz="685800" fontAlgn="base"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We can work out the mass of the oxygen used from the air:  2.0</a:t>
            </a:r>
            <a:r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g of magnesium oxide minus 1.2</a:t>
            </a:r>
            <a:r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g of magnesium means that  0.8</a:t>
            </a:r>
            <a:r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g oxygen must have been used from the air.</a:t>
            </a:r>
          </a:p>
        </p:txBody>
      </p:sp>
      <p:sp>
        <p:nvSpPr>
          <p:cNvPr id="126983" name="Content Placeholder 2"/>
          <p:cNvSpPr>
            <a:spLocks/>
          </p:cNvSpPr>
          <p:nvPr/>
        </p:nvSpPr>
        <p:spPr bwMode="auto">
          <a:xfrm>
            <a:off x="1494235" y="1221581"/>
            <a:ext cx="626387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When 1.2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 of magnesium burns, it formed a white ash with a mass of 2.0</a:t>
            </a:r>
            <a:r>
              <a:rPr lang="en-GB" altLang="en-US" sz="900">
                <a:solidFill>
                  <a:srgbClr val="006786"/>
                </a:solidFill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139728163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5277" cy="50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what happens to mass in a chemical reaction.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the meaning of: oxidation.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/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Describe the reactions of metals with oxygen.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Identify and explain the products formed by the oxidation of metals.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change in mass seen in reactions.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the oxygen and phlogiston theories for combustion. 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evidence used to displace the phlogiston theory of combustion.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simple reactions using symbol equations. 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91508" y="2823100"/>
            <a:ext cx="304346" cy="8019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600272" y="3746524"/>
            <a:ext cx="301600" cy="8353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55267" y="2386082"/>
            <a:ext cx="377399" cy="9146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8342503" y="2804458"/>
            <a:ext cx="316992" cy="11906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91376" y="1872961"/>
            <a:ext cx="305179" cy="7919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42693" y="1794582"/>
            <a:ext cx="322262" cy="912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4892716" y="2771062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8015550" y="2086765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7657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467544" y="735546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And finally . . .</a:t>
            </a:r>
            <a:endParaRPr lang="en-GB" sz="3600"/>
          </a:p>
        </p:txBody>
      </p:sp>
      <p:sp>
        <p:nvSpPr>
          <p:cNvPr id="25603" name="Rectangle 3"/>
          <p:cNvSpPr>
            <a:spLocks noGrp="1"/>
          </p:cNvSpPr>
          <p:nvPr>
            <p:ph type="subTitle" idx="4294967295"/>
          </p:nvPr>
        </p:nvSpPr>
        <p:spPr>
          <a:xfrm>
            <a:off x="1187452" y="1869281"/>
            <a:ext cx="7264400" cy="1314450"/>
          </a:xfrm>
        </p:spPr>
        <p:txBody>
          <a:bodyPr>
            <a:noAutofit/>
          </a:bodyPr>
          <a:lstStyle/>
          <a:p>
            <a:pPr marL="82152" indent="0" algn="ctr">
              <a:buNone/>
            </a:pPr>
            <a:r>
              <a:rPr lang="en-US" dirty="0">
                <a:latin typeface="+mj-lt"/>
              </a:rPr>
              <a:t>What part of today’s lesson do you think you’ll remember the most?</a:t>
            </a:r>
          </a:p>
          <a:p>
            <a:pPr marL="82152" indent="0" algn="r">
              <a:buNone/>
            </a:pPr>
            <a:endParaRPr lang="en-US" dirty="0">
              <a:latin typeface="+mj-lt"/>
            </a:endParaRPr>
          </a:p>
          <a:p>
            <a:pPr marL="82152" indent="0">
              <a:buNone/>
            </a:pPr>
            <a:r>
              <a:rPr lang="en-US" b="1" dirty="0">
                <a:solidFill>
                  <a:srgbClr val="92D050"/>
                </a:solidFill>
                <a:latin typeface="+mj-lt"/>
              </a:rPr>
              <a:t>Can you explain why?</a:t>
            </a:r>
            <a:endParaRPr lang="en-GB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25604" name="Picture 2" descr="C:\Users\Richard\Documents\Hummersknott 2011-12\Presentations\Presenter Media Powerpoints\stick_figure_wearing_glasses_8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67" y="2680097"/>
            <a:ext cx="1516063" cy="25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8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12" y="567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 smtClean="0">
                <a:solidFill>
                  <a:srgbClr val="000000"/>
                </a:solidFill>
                <a:latin typeface="Comic Sans MS" pitchFamily="66" charset="0"/>
              </a:rPr>
              <a:t>8Eb Oxidation</a:t>
            </a:r>
            <a:endParaRPr lang="en-GB" sz="5400" u="sng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8024" y="39459"/>
            <a:ext cx="435022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 smtClean="0">
                <a:solidFill>
                  <a:schemeClr val="tx1"/>
                </a:solidFill>
              </a:rPr>
              <a:pPr algn="ctr"/>
              <a:t>25 July 2019</a:t>
            </a:fld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328720" y="1812022"/>
            <a:ext cx="3125658" cy="2321342"/>
          </a:xfrm>
          <a:prstGeom prst="cloudCallout">
            <a:avLst>
              <a:gd name="adj1" fmla="val -88806"/>
              <a:gd name="adj2" fmla="val -30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What </a:t>
            </a:r>
            <a:r>
              <a:rPr lang="en-GB" altLang="en-US" b="1" dirty="0" smtClean="0"/>
              <a:t>type of reaction is this?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Image result for lit bunsen bur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0" y="1753299"/>
            <a:ext cx="2431405" cy="2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000" dirty="0" smtClean="0"/>
              <a:t>Mass in reactions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>
          <a:xfrm>
            <a:off x="2195513" y="2895600"/>
            <a:ext cx="4800600" cy="1314450"/>
          </a:xfrm>
        </p:spPr>
        <p:txBody>
          <a:bodyPr/>
          <a:lstStyle/>
          <a:p>
            <a:r>
              <a:rPr lang="en-US" altLang="en-US" sz="2400" dirty="0" smtClean="0"/>
              <a:t>How mass changes in reactions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1031286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5"/>
          <p:cNvSpPr>
            <a:spLocks noGrp="1"/>
          </p:cNvSpPr>
          <p:nvPr>
            <p:ph type="title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Mass in reactions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5" name="Content Placeholder 2"/>
          <p:cNvSpPr>
            <a:spLocks/>
          </p:cNvSpPr>
          <p:nvPr/>
        </p:nvSpPr>
        <p:spPr bwMode="auto">
          <a:xfrm>
            <a:off x="1331119" y="3274219"/>
            <a:ext cx="645542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What compound will be formed when the zinc reacts?</a:t>
            </a:r>
          </a:p>
        </p:txBody>
      </p:sp>
      <p:pic>
        <p:nvPicPr>
          <p:cNvPr id="61446" name="Picture 6" descr="esws_at_8Eb_act_aw_0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168003"/>
            <a:ext cx="1294209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Rectangle 6"/>
          <p:cNvSpPr>
            <a:spLocks noChangeArrowheads="1"/>
          </p:cNvSpPr>
          <p:nvPr/>
        </p:nvSpPr>
        <p:spPr bwMode="auto">
          <a:xfrm>
            <a:off x="704254" y="2344340"/>
            <a:ext cx="25479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mass of a crucible and a piece of zinc is measured.</a:t>
            </a:r>
          </a:p>
        </p:txBody>
      </p:sp>
      <p:sp>
        <p:nvSpPr>
          <p:cNvPr id="61449" name="Rectangle 7"/>
          <p:cNvSpPr>
            <a:spLocks noChangeArrowheads="1"/>
          </p:cNvSpPr>
          <p:nvPr/>
        </p:nvSpPr>
        <p:spPr bwMode="auto">
          <a:xfrm>
            <a:off x="6347812" y="2641404"/>
            <a:ext cx="2327877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zinc reacts with oxygen from the air.</a:t>
            </a:r>
          </a:p>
        </p:txBody>
      </p:sp>
      <p:sp>
        <p:nvSpPr>
          <p:cNvPr id="61450" name="Content Placeholder 2"/>
          <p:cNvSpPr>
            <a:spLocks/>
          </p:cNvSpPr>
          <p:nvPr/>
        </p:nvSpPr>
        <p:spPr bwMode="auto">
          <a:xfrm>
            <a:off x="1656160" y="3759994"/>
            <a:ext cx="210621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6786"/>
                </a:solidFill>
                <a:cs typeface="Arial" panose="020B0604020202020204" pitchFamily="34" charset="0"/>
              </a:rPr>
              <a:t>zinc + oxygen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654028" y="3954066"/>
            <a:ext cx="75604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3" name="Rectangle 7"/>
          <p:cNvSpPr>
            <a:spLocks noChangeArrowheads="1"/>
          </p:cNvSpPr>
          <p:nvPr/>
        </p:nvSpPr>
        <p:spPr bwMode="auto">
          <a:xfrm>
            <a:off x="4525565" y="1222772"/>
            <a:ext cx="1963341" cy="756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crucible is heated using a Bunsen burner. </a:t>
            </a:r>
          </a:p>
        </p:txBody>
      </p:sp>
      <p:sp>
        <p:nvSpPr>
          <p:cNvPr id="61454" name="Content Placeholder 2"/>
          <p:cNvSpPr>
            <a:spLocks/>
          </p:cNvSpPr>
          <p:nvPr/>
        </p:nvSpPr>
        <p:spPr bwMode="auto">
          <a:xfrm>
            <a:off x="4411266" y="3759994"/>
            <a:ext cx="1457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6786"/>
                </a:solidFill>
                <a:cs typeface="Arial" panose="020B0604020202020204" pitchFamily="34" charset="0"/>
              </a:rPr>
              <a:t>zinc oxide</a:t>
            </a:r>
          </a:p>
        </p:txBody>
      </p:sp>
      <p:pic>
        <p:nvPicPr>
          <p:cNvPr id="61455" name="Picture 15" descr="esws_at_8Eb_act_aw_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07" y="1015082"/>
            <a:ext cx="1572816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58" name="Group 18"/>
          <p:cNvGrpSpPr>
            <a:grpSpLocks/>
          </p:cNvGrpSpPr>
          <p:nvPr/>
        </p:nvGrpSpPr>
        <p:grpSpPr bwMode="auto">
          <a:xfrm>
            <a:off x="5598319" y="4300543"/>
            <a:ext cx="2000251" cy="300038"/>
            <a:chOff x="3742" y="3612"/>
            <a:chExt cx="1680" cy="252"/>
          </a:xfrm>
        </p:grpSpPr>
        <p:pic>
          <p:nvPicPr>
            <p:cNvPr id="61456" name="Picture 16" descr="Icon_warning symbo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612"/>
              <a:ext cx="284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3969" y="3612"/>
              <a:ext cx="1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Wear eye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41599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Mass in reactions</a:t>
            </a:r>
          </a:p>
        </p:txBody>
      </p:sp>
      <p:sp>
        <p:nvSpPr>
          <p:cNvPr id="139267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9268" name="Content Placeholder 2"/>
          <p:cNvSpPr>
            <a:spLocks/>
          </p:cNvSpPr>
          <p:nvPr/>
        </p:nvSpPr>
        <p:spPr bwMode="auto">
          <a:xfrm>
            <a:off x="678730" y="2625328"/>
            <a:ext cx="7975075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6088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2675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89263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6463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3663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0863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8063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The mass of the crucible and its contents is measured after heating.</a:t>
            </a:r>
          </a:p>
          <a:p>
            <a:pPr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Will the mass have gone up or down? Explain your answer.</a:t>
            </a:r>
          </a:p>
        </p:txBody>
      </p:sp>
      <p:pic>
        <p:nvPicPr>
          <p:cNvPr id="139269" name="Picture 5" descr="esws_at_8Eb_act_aw_0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51" y="1168003"/>
            <a:ext cx="1294209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636396" y="3417331"/>
            <a:ext cx="78053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mass will go up.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zinc oxide includes the original zinc atoms plus some oxygen atoms from the air.</a:t>
            </a:r>
          </a:p>
        </p:txBody>
      </p:sp>
      <p:pic>
        <p:nvPicPr>
          <p:cNvPr id="139278" name="Picture 14" descr="esws_at_8Eb_act_aw_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7" y="975419"/>
            <a:ext cx="1572816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280" name="Group 16"/>
          <p:cNvGrpSpPr>
            <a:grpSpLocks/>
          </p:cNvGrpSpPr>
          <p:nvPr/>
        </p:nvGrpSpPr>
        <p:grpSpPr bwMode="auto">
          <a:xfrm>
            <a:off x="6974633" y="4434185"/>
            <a:ext cx="2000251" cy="300038"/>
            <a:chOff x="3742" y="3612"/>
            <a:chExt cx="1680" cy="252"/>
          </a:xfrm>
        </p:grpSpPr>
        <p:pic>
          <p:nvPicPr>
            <p:cNvPr id="139281" name="Picture 17" descr="Icon_warning symbo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612"/>
              <a:ext cx="284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3969" y="3612"/>
              <a:ext cx="1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Wear eye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32173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2700"/>
              <a:t>Mass in reactions</a:t>
            </a:r>
          </a:p>
        </p:txBody>
      </p:sp>
      <p:sp>
        <p:nvSpPr>
          <p:cNvPr id="141315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1316" name="Content Placeholder 2"/>
          <p:cNvSpPr>
            <a:spLocks/>
          </p:cNvSpPr>
          <p:nvPr/>
        </p:nvSpPr>
        <p:spPr bwMode="auto">
          <a:xfrm>
            <a:off x="1331119" y="3274219"/>
            <a:ext cx="615553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What mass of oxygen has reacted with the zinc?</a:t>
            </a:r>
          </a:p>
        </p:txBody>
      </p:sp>
      <p:pic>
        <p:nvPicPr>
          <p:cNvPr id="141317" name="Picture 5" descr="esws_at_8Eb_act_aw_0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0" y="1016793"/>
            <a:ext cx="1294209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9" name="Rectangle 6"/>
          <p:cNvSpPr>
            <a:spLocks noChangeArrowheads="1"/>
          </p:cNvSpPr>
          <p:nvPr/>
        </p:nvSpPr>
        <p:spPr bwMode="auto">
          <a:xfrm>
            <a:off x="899535" y="2164556"/>
            <a:ext cx="306915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mass of a crucible and a piece of zinc is measured.</a:t>
            </a:r>
          </a:p>
        </p:txBody>
      </p:sp>
      <p:pic>
        <p:nvPicPr>
          <p:cNvPr id="141325" name="Picture 13" descr="esws_at_8Eb_act_aw_00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14" y="982861"/>
            <a:ext cx="129421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6" name="Rectangle 16"/>
          <p:cNvSpPr>
            <a:spLocks noChangeArrowheads="1"/>
          </p:cNvSpPr>
          <p:nvPr/>
        </p:nvSpPr>
        <p:spPr bwMode="auto">
          <a:xfrm>
            <a:off x="5597723" y="2164556"/>
            <a:ext cx="3225766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mass of the crucible and the zinc oxide after heating.</a:t>
            </a:r>
          </a:p>
        </p:txBody>
      </p:sp>
      <p:sp>
        <p:nvSpPr>
          <p:cNvPr id="141327" name="Content Placeholder 2"/>
          <p:cNvSpPr>
            <a:spLocks/>
          </p:cNvSpPr>
          <p:nvPr/>
        </p:nvSpPr>
        <p:spPr bwMode="auto">
          <a:xfrm>
            <a:off x="1601391" y="3813572"/>
            <a:ext cx="504450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6786"/>
                </a:solidFill>
                <a:cs typeface="Arial" panose="020B0604020202020204" pitchFamily="34" charset="0"/>
              </a:rPr>
              <a:t>0.02 g  (89.23 g – 89.21 g = 0.02 g) 	</a:t>
            </a:r>
          </a:p>
        </p:txBody>
      </p:sp>
    </p:spTree>
    <p:extLst>
      <p:ext uri="{BB962C8B-B14F-4D97-AF65-F5344CB8AC3E}">
        <p14:creationId xmlns:p14="http://schemas.microsoft.com/office/powerpoint/2010/main" val="143879388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5"/>
          <p:cNvSpPr>
            <a:spLocks noGrp="1"/>
          </p:cNvSpPr>
          <p:nvPr>
            <p:ph type="title" idx="4294967295"/>
          </p:nvPr>
        </p:nvSpPr>
        <p:spPr>
          <a:xfrm>
            <a:off x="1439466" y="571500"/>
            <a:ext cx="6172200" cy="540544"/>
          </a:xfrm>
        </p:spPr>
        <p:txBody>
          <a:bodyPr/>
          <a:lstStyle/>
          <a:p>
            <a:r>
              <a:rPr lang="en-GB" altLang="en-US" sz="3000"/>
              <a:t>Mass in reactions</a:t>
            </a:r>
          </a:p>
        </p:txBody>
      </p:sp>
      <p:sp>
        <p:nvSpPr>
          <p:cNvPr id="13721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7220" name="Content Placeholder 2"/>
          <p:cNvSpPr>
            <a:spLocks/>
          </p:cNvSpPr>
          <p:nvPr/>
        </p:nvSpPr>
        <p:spPr bwMode="auto">
          <a:xfrm>
            <a:off x="612742" y="2987784"/>
            <a:ext cx="7918516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1713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8300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4888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11475" indent="-457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68675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25875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83075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40275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What will happen? Explain in as much detail as you can.</a:t>
            </a:r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728961" y="2052581"/>
            <a:ext cx="3152476" cy="6488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mass of a crucible and a piece of magnesium is measured.</a:t>
            </a:r>
          </a:p>
        </p:txBody>
      </p:sp>
      <p:sp>
        <p:nvSpPr>
          <p:cNvPr id="137224" name="Rectangle 7"/>
          <p:cNvSpPr>
            <a:spLocks noChangeArrowheads="1"/>
          </p:cNvSpPr>
          <p:nvPr/>
        </p:nvSpPr>
        <p:spPr bwMode="auto">
          <a:xfrm>
            <a:off x="4920792" y="1296534"/>
            <a:ext cx="1915585" cy="756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The crucible is heated using a Bunsen burner.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47614" y="3486262"/>
            <a:ext cx="80473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magnesium will react with oxygen from the air.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form magnesium oxide.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mass of the crucible and its contents will go up, because of the oxygen that is now part of the compound in the crucible.</a:t>
            </a:r>
          </a:p>
        </p:txBody>
      </p:sp>
      <p:pic>
        <p:nvPicPr>
          <p:cNvPr id="137226" name="Picture 10" descr="esws_at_8Eb_act_aw_00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22" y="950118"/>
            <a:ext cx="1294209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1" descr="esws_at_8Eb_act_aw_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58" y="970931"/>
            <a:ext cx="1572816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228" name="Group 12"/>
          <p:cNvGrpSpPr>
            <a:grpSpLocks/>
          </p:cNvGrpSpPr>
          <p:nvPr/>
        </p:nvGrpSpPr>
        <p:grpSpPr bwMode="auto">
          <a:xfrm>
            <a:off x="6936581" y="2661225"/>
            <a:ext cx="2000251" cy="300038"/>
            <a:chOff x="3742" y="3612"/>
            <a:chExt cx="1680" cy="252"/>
          </a:xfrm>
        </p:grpSpPr>
        <p:pic>
          <p:nvPicPr>
            <p:cNvPr id="137229" name="Picture 13" descr="Icon_warning symbo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612"/>
              <a:ext cx="284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3969" y="3612"/>
              <a:ext cx="1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Wear eye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80585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172200" cy="6350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happens to the mass?</a:t>
            </a:r>
          </a:p>
        </p:txBody>
      </p:sp>
      <p:pic>
        <p:nvPicPr>
          <p:cNvPr id="2052" name="Picture 7" descr="flash_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94" y="86916"/>
            <a:ext cx="2893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16" y="4625579"/>
            <a:ext cx="47267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medium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9" y="466726"/>
            <a:ext cx="1135856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3128" y="1452301"/>
            <a:ext cx="9403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https://www.doddlelearn.co.uk/app/teacher/launch-content/c5f7606a-1897-4bed-95e9-fe67dfdbd4f4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ShockwaveFlash1" r:id="rId2" imgW="6524640" imgH="3981600"/>
        </mc:Choice>
        <mc:Fallback>
          <p:control name="ShockwaveFlash1" r:id="rId2" imgW="6524640" imgH="398160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77541" y="573881"/>
                  <a:ext cx="6524625" cy="3981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9904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307" y="61928"/>
            <a:ext cx="414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www.youtube.com/watch?v=mniCp1u8UB4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https://www.youtube.com/watch?v=myFJYGDk0Us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0829" y="15761"/>
            <a:ext cx="408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Demo Mg &amp; Cu burning in air or show video</a:t>
            </a:r>
            <a:endParaRPr lang="en-GB" dirty="0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9912" y="2712322"/>
            <a:ext cx="2747178" cy="202745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Watch this demo and answer Q1-5 (8Eb-4)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pic>
        <p:nvPicPr>
          <p:cNvPr id="6146" name="Picture 2" descr="Image result for magnesium burning in 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" y="348083"/>
            <a:ext cx="3786045" cy="21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216" y="1219650"/>
            <a:ext cx="5812443" cy="28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tick_figure_drawing_three_check_marks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79" y="3088096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245"/>
            <a:ext cx="8524875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11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9" y="1304745"/>
            <a:ext cx="5029200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07873"/>
            <a:ext cx="7724775" cy="2343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359" y="151974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2437" y="2952570"/>
            <a:ext cx="1047122" cy="532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748" y="438083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413"/>
            <a:ext cx="866775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11320"/>
          </a:xfrm>
          <a:prstGeom prst="rect">
            <a:avLst/>
          </a:prstGeom>
        </p:spPr>
      </p:pic>
      <p:pic>
        <p:nvPicPr>
          <p:cNvPr id="4" name="Picture 12" descr="stick_figure_drawing_three_check_marks_300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79" y="3088096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607" y="1095554"/>
            <a:ext cx="164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Magnesium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577" y="1095554"/>
            <a:ext cx="164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Oxygen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2074" y="1095554"/>
            <a:ext cx="303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Magnesium oxide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875" y="2162354"/>
            <a:ext cx="687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Copper + oxygen 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copper oxide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/>
          <p:cNvSpPr>
            <a:spLocks noChangeArrowheads="1"/>
          </p:cNvSpPr>
          <p:nvPr/>
        </p:nvSpPr>
        <p:spPr bwMode="auto">
          <a:xfrm>
            <a:off x="0" y="0"/>
            <a:ext cx="6996418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Write a definition for the word ‘oxidation’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59" y="813732"/>
            <a:ext cx="765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9242"/>
                </a:solidFill>
              </a:rPr>
              <a:t>A </a:t>
            </a:r>
            <a:r>
              <a:rPr lang="en-GB" sz="3200" dirty="0" smtClean="0">
                <a:solidFill>
                  <a:srgbClr val="009242"/>
                </a:solidFill>
              </a:rPr>
              <a:t>substance reacts with oxygen and  </a:t>
            </a:r>
            <a:r>
              <a:rPr lang="en-GB" sz="3200" dirty="0" smtClean="0">
                <a:solidFill>
                  <a:srgbClr val="009242"/>
                </a:solidFill>
              </a:rPr>
              <a:t>gains oxygen atoms</a:t>
            </a:r>
            <a:r>
              <a:rPr lang="en-GB" sz="3200" dirty="0" smtClean="0">
                <a:solidFill>
                  <a:srgbClr val="009242"/>
                </a:solidFill>
              </a:rPr>
              <a:t>  </a:t>
            </a:r>
            <a:endParaRPr lang="en-GB" dirty="0">
              <a:solidFill>
                <a:srgbClr val="009242"/>
              </a:solidFill>
            </a:endParaRPr>
          </a:p>
        </p:txBody>
      </p:sp>
      <p:pic>
        <p:nvPicPr>
          <p:cNvPr id="4" name="Picture 12" descr="stick_figure_drawing_three_check_marks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95" y="299662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559" y="1890950"/>
            <a:ext cx="7457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Both metals and non metals will under go oxidation reaction.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27" y="159391"/>
            <a:ext cx="603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General word equation</a:t>
            </a:r>
          </a:p>
          <a:p>
            <a:endParaRPr lang="en-GB" sz="1200" dirty="0"/>
          </a:p>
          <a:p>
            <a:r>
              <a:rPr lang="en-GB" sz="2400" dirty="0" smtClean="0"/>
              <a:t>Metal + Oxygen </a:t>
            </a:r>
            <a:r>
              <a:rPr lang="en-GB" sz="2400" dirty="0" smtClean="0">
                <a:sym typeface="Symbol" panose="05050102010706020507" pitchFamily="18" charset="2"/>
              </a:rPr>
              <a:t> metal oxide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0727" y="1268135"/>
            <a:ext cx="603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word equation</a:t>
            </a:r>
          </a:p>
          <a:p>
            <a:endParaRPr lang="en-GB" sz="1200" dirty="0"/>
          </a:p>
          <a:p>
            <a:r>
              <a:rPr lang="en-GB" sz="2400" dirty="0" smtClean="0"/>
              <a:t>magnesium + oxygen </a:t>
            </a:r>
            <a:r>
              <a:rPr lang="en-GB" sz="2400" dirty="0" smtClean="0">
                <a:sym typeface="Symbol" panose="05050102010706020507" pitchFamily="18" charset="2"/>
              </a:rPr>
              <a:t> </a:t>
            </a:r>
            <a:r>
              <a:rPr lang="en-GB" sz="2400" dirty="0"/>
              <a:t>magnesium</a:t>
            </a:r>
            <a:r>
              <a:rPr lang="en-GB" sz="2400" dirty="0" smtClean="0">
                <a:sym typeface="Symbol" panose="05050102010706020507" pitchFamily="18" charset="2"/>
              </a:rPr>
              <a:t> oxide</a:t>
            </a:r>
            <a:endParaRPr lang="en-GB" sz="2400" dirty="0"/>
          </a:p>
        </p:txBody>
      </p:sp>
      <p:pic>
        <p:nvPicPr>
          <p:cNvPr id="4" name="Picture 2" descr="Image result for magnesium burning in 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91" y="247415"/>
            <a:ext cx="2845829" cy="16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flipH="1">
            <a:off x="6130389" y="2283797"/>
            <a:ext cx="2610937" cy="21120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What can be used to write this equation?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2411" y="4743390"/>
            <a:ext cx="249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Hint: Periodic table</a:t>
            </a:r>
            <a:endParaRPr lang="en-GB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0727" y="2469159"/>
            <a:ext cx="603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Balanced Symbol equation</a:t>
            </a:r>
          </a:p>
          <a:p>
            <a:endParaRPr lang="en-GB" sz="1200" dirty="0"/>
          </a:p>
          <a:p>
            <a:r>
              <a:rPr lang="en-GB" sz="2400" dirty="0" smtClean="0"/>
              <a:t>2Mg + 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anose="05050102010706020507" pitchFamily="18" charset="2"/>
              </a:rPr>
              <a:t> </a:t>
            </a:r>
            <a:r>
              <a:rPr lang="en-GB" sz="2400" dirty="0" smtClean="0"/>
              <a:t>2MgO</a:t>
            </a:r>
            <a:endParaRPr lang="en-GB" sz="2400" dirty="0"/>
          </a:p>
        </p:txBody>
      </p:sp>
      <p:pic>
        <p:nvPicPr>
          <p:cNvPr id="3074" name="Picture 2" descr="Image result for magnesium burning in air 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" y="3669318"/>
            <a:ext cx="4762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00"/>
                </a:solidFill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90431"/>
              </p:ext>
            </p:extLst>
          </p:nvPr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what happens to mass in a chemical reaction.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State the meaning of: oxidation.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/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Describe the reactions of metals with oxygen.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Identify and explain the products formed by the oxidation of metals.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change in mass seen in reactions.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the oxygen and phlogiston theories for combustion. 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evidence used to displace the phlogiston theory of combustion.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simple reactions using symbol equations. 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05333" y="2780681"/>
            <a:ext cx="408757" cy="16115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03723" y="3611525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472233" y="2340564"/>
            <a:ext cx="487304" cy="1842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8340656" y="2744019"/>
            <a:ext cx="487304" cy="17435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1896</Words>
  <Application>Microsoft Office PowerPoint</Application>
  <PresentationFormat>On-screen Show (16:9)</PresentationFormat>
  <Paragraphs>260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35</vt:i4>
      </vt:variant>
    </vt:vector>
  </HeadingPairs>
  <TitlesOfParts>
    <vt:vector size="63" baseType="lpstr">
      <vt:lpstr>MS PGothic</vt:lpstr>
      <vt:lpstr>Arial</vt:lpstr>
      <vt:lpstr>Arial Black</vt:lpstr>
      <vt:lpstr>Calibri</vt:lpstr>
      <vt:lpstr>Comic Sans MS</vt:lpstr>
      <vt:lpstr>Linux Libertine</vt:lpstr>
      <vt:lpstr>Symbol</vt:lpstr>
      <vt:lpstr>Trebuchet MS</vt:lpstr>
      <vt:lpstr>Verdana</vt:lpstr>
      <vt:lpstr>Wingdings</vt:lpstr>
      <vt:lpstr>Wingdings 2</vt:lpstr>
      <vt:lpstr>Office Theme</vt:lpstr>
      <vt:lpstr>Default Design</vt:lpstr>
      <vt:lpstr>1_Office Theme</vt:lpstr>
      <vt:lpstr>4_Default Design</vt:lpstr>
      <vt:lpstr>2_Default Design</vt:lpstr>
      <vt:lpstr>6_Default Design</vt:lpstr>
      <vt:lpstr>3_Office Theme</vt:lpstr>
      <vt:lpstr>4_Office Theme</vt:lpstr>
      <vt:lpstr>5_Default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 of burning</vt:lpstr>
      <vt:lpstr>Phlogiston theory – until1722</vt:lpstr>
      <vt:lpstr>Oxygen theory - 1778</vt:lpstr>
      <vt:lpstr>Theories of burning</vt:lpstr>
      <vt:lpstr>Theories of burning</vt:lpstr>
      <vt:lpstr>Theories of burning</vt:lpstr>
      <vt:lpstr>Theories of burning</vt:lpstr>
      <vt:lpstr>Theories of burning</vt:lpstr>
      <vt:lpstr>Theories of burning</vt:lpstr>
      <vt:lpstr>PowerPoint Presentation</vt:lpstr>
      <vt:lpstr>PowerPoint Presentation</vt:lpstr>
      <vt:lpstr>And finally . . .</vt:lpstr>
      <vt:lpstr>Mass in reactions</vt:lpstr>
      <vt:lpstr>Mass in reactions</vt:lpstr>
      <vt:lpstr>Mass in reactions</vt:lpstr>
      <vt:lpstr>Mass in reactions</vt:lpstr>
      <vt:lpstr>Mass in reactions</vt:lpstr>
      <vt:lpstr>What happens to the mass?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M McCallum</cp:lastModifiedBy>
  <cp:revision>202</cp:revision>
  <dcterms:created xsi:type="dcterms:W3CDTF">2014-04-16T12:42:19Z</dcterms:created>
  <dcterms:modified xsi:type="dcterms:W3CDTF">2019-07-25T11:45:30Z</dcterms:modified>
</cp:coreProperties>
</file>