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11" r:id="rId5"/>
    <p:sldId id="257" r:id="rId6"/>
    <p:sldId id="258" r:id="rId7"/>
    <p:sldId id="265" r:id="rId8"/>
    <p:sldId id="267" r:id="rId9"/>
    <p:sldId id="266" r:id="rId10"/>
    <p:sldId id="259" r:id="rId11"/>
    <p:sldId id="261" r:id="rId12"/>
    <p:sldId id="263" r:id="rId13"/>
    <p:sldId id="260" r:id="rId14"/>
    <p:sldId id="308" r:id="rId15"/>
    <p:sldId id="310"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8D73D-DB59-119F-91BC-474C68418E48}" v="201" dt="2020-10-21T06:10:23.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6" d="100"/>
          <a:sy n="86" d="100"/>
        </p:scale>
        <p:origin x="48" y="2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F8D24-18D8-41BF-BEFA-F86DC415A974}" type="datetimeFigureOut">
              <a:rPr lang="en-GB"/>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557F1-8D95-479F-9D0F-FC8D6CF2220C}" type="slidenum">
              <a:rPr lang="en-GB"/>
              <a:t>‹#›</a:t>
            </a:fld>
            <a:endParaRPr lang="en-GB"/>
          </a:p>
        </p:txBody>
      </p:sp>
    </p:spTree>
    <p:extLst>
      <p:ext uri="{BB962C8B-B14F-4D97-AF65-F5344CB8AC3E}">
        <p14:creationId xmlns:p14="http://schemas.microsoft.com/office/powerpoint/2010/main" val="218281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bc.co.uk/bitesize/clips/zp48sg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https://www.bbc.co.uk/bitesize/clips/zp48sg8</a:t>
            </a:r>
            <a:endParaRPr lang="en-US"/>
          </a:p>
        </p:txBody>
      </p:sp>
      <p:sp>
        <p:nvSpPr>
          <p:cNvPr id="4" name="Slide Number Placeholder 3"/>
          <p:cNvSpPr>
            <a:spLocks noGrp="1"/>
          </p:cNvSpPr>
          <p:nvPr>
            <p:ph type="sldNum" sz="quarter" idx="5"/>
          </p:nvPr>
        </p:nvSpPr>
        <p:spPr/>
        <p:txBody>
          <a:bodyPr/>
          <a:lstStyle/>
          <a:p>
            <a:fld id="{55A557F1-8D95-479F-9D0F-FC8D6CF2220C}" type="slidenum">
              <a:rPr lang="en-GB"/>
              <a:t>9</a:t>
            </a:fld>
            <a:endParaRPr lang="en-GB"/>
          </a:p>
        </p:txBody>
      </p:sp>
    </p:spTree>
    <p:extLst>
      <p:ext uri="{BB962C8B-B14F-4D97-AF65-F5344CB8AC3E}">
        <p14:creationId xmlns:p14="http://schemas.microsoft.com/office/powerpoint/2010/main" val="338674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71F0-EAE2-47B3-BD1C-E97B9A837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CBCB53-D560-43F7-B73F-CB174ECC5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B24814-D085-4EFB-9AA9-E749D7CF12B0}"/>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5" name="Footer Placeholder 4">
            <a:extLst>
              <a:ext uri="{FF2B5EF4-FFF2-40B4-BE49-F238E27FC236}">
                <a16:creationId xmlns:a16="http://schemas.microsoft.com/office/drawing/2014/main" id="{65E597C4-B280-471E-9EDC-EF408EC50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267BFC-F3B3-4534-A959-86480DEADC6C}"/>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242289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F72F-8536-4A94-9D83-10207F5C45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5EA4AF-6E4A-4E95-8900-D67BA98BCD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77EB1E-BEDA-4855-9C78-9127DF809B03}"/>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5" name="Footer Placeholder 4">
            <a:extLst>
              <a:ext uri="{FF2B5EF4-FFF2-40B4-BE49-F238E27FC236}">
                <a16:creationId xmlns:a16="http://schemas.microsoft.com/office/drawing/2014/main" id="{43CE1F17-19EB-40A4-82DF-0C2C3FB772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BB9E99-2365-4833-B4DC-85539175B3DE}"/>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35763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30FEA-BFFB-47E0-8741-9FBF6DEE7C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777286-E507-4D20-AFF4-822EE0FCC2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E84F66-47AD-41D4-AFB4-E586BD169052}"/>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5" name="Footer Placeholder 4">
            <a:extLst>
              <a:ext uri="{FF2B5EF4-FFF2-40B4-BE49-F238E27FC236}">
                <a16:creationId xmlns:a16="http://schemas.microsoft.com/office/drawing/2014/main" id="{400C45AC-454A-4D31-9F1E-F42EFCA8B5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2CDDF0-BC19-4FA4-B589-C06D82193940}"/>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358905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5291-6FFA-4BAD-8559-32E7B39553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9D2C25-97A2-4BBE-AE1C-B5B31FA1AE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B9E065-FB49-4EE6-8774-F24F6DD2DDE1}"/>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5" name="Footer Placeholder 4">
            <a:extLst>
              <a:ext uri="{FF2B5EF4-FFF2-40B4-BE49-F238E27FC236}">
                <a16:creationId xmlns:a16="http://schemas.microsoft.com/office/drawing/2014/main" id="{79B376C8-49CE-4796-9299-C3F15B18E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EFC839-36AC-49D8-9F9C-AE9EB64F4114}"/>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60135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1408-A939-433C-B7A0-1DC250067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E0815-DD1D-415E-8601-7FC1301CFB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7697FF-E2A7-46C0-9209-3EB774027356}"/>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5" name="Footer Placeholder 4">
            <a:extLst>
              <a:ext uri="{FF2B5EF4-FFF2-40B4-BE49-F238E27FC236}">
                <a16:creationId xmlns:a16="http://schemas.microsoft.com/office/drawing/2014/main" id="{3419B793-3CA2-47C4-BD5E-91D5DF047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62BFF-82CB-403B-8D61-3ACDD1E12047}"/>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372890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3BF5-A38E-460F-8CAA-B1EF0E4164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5DC2E-8CF0-4A09-9327-B4425D2971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3322A0-45FB-47CA-B1AC-1FD23AE68F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8C6070-52E1-4D24-BEAF-22FA631B93A7}"/>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6" name="Footer Placeholder 5">
            <a:extLst>
              <a:ext uri="{FF2B5EF4-FFF2-40B4-BE49-F238E27FC236}">
                <a16:creationId xmlns:a16="http://schemas.microsoft.com/office/drawing/2014/main" id="{BCDB726F-74D9-4A47-8739-E8B02A5357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CACA25-64B1-43DC-B915-D3E4CA2A9529}"/>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96328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A785-962B-44C3-9A44-52CD5DB537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F5897D-51F4-4FF2-8E5F-5F01E6556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730068-53CB-49D7-B6CA-E333ED6198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BCE62C-C6B6-4D3D-A20A-624EACF95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C28FCB-9ACA-40DF-B2AE-46F8ACB55C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27D77C-DEBD-437C-8D14-55A64C21E562}"/>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8" name="Footer Placeholder 7">
            <a:extLst>
              <a:ext uri="{FF2B5EF4-FFF2-40B4-BE49-F238E27FC236}">
                <a16:creationId xmlns:a16="http://schemas.microsoft.com/office/drawing/2014/main" id="{1C9DA090-AB77-401C-BE1C-6033A86F90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12B643-75C1-4A35-985A-CE3F377761AE}"/>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346066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6876-07B0-4D09-8992-14485C6C4C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82F085-3751-450E-964F-604C844C6395}"/>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4" name="Footer Placeholder 3">
            <a:extLst>
              <a:ext uri="{FF2B5EF4-FFF2-40B4-BE49-F238E27FC236}">
                <a16:creationId xmlns:a16="http://schemas.microsoft.com/office/drawing/2014/main" id="{5B05C2B3-1DD5-4B3A-BB8A-6589E42C12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4064D9-4564-46FF-ABC2-192F6566505A}"/>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189700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1AF8D-2F73-4616-A7B2-BA90D89993B1}"/>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3" name="Footer Placeholder 2">
            <a:extLst>
              <a:ext uri="{FF2B5EF4-FFF2-40B4-BE49-F238E27FC236}">
                <a16:creationId xmlns:a16="http://schemas.microsoft.com/office/drawing/2014/main" id="{C26EABEF-06E9-4208-B2A3-D1C1EDC5CB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4DECBA-DEBE-450B-9EC7-F2D4CE5A8F95}"/>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403172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D57D-D7CF-4024-B24D-127AC09B6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5387D0-A2F8-485B-94DC-2DF037D34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78B8A1-107B-47C9-8F90-369C0DBA6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C365BC-F51A-4450-9BE7-800D2D0B5795}"/>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6" name="Footer Placeholder 5">
            <a:extLst>
              <a:ext uri="{FF2B5EF4-FFF2-40B4-BE49-F238E27FC236}">
                <a16:creationId xmlns:a16="http://schemas.microsoft.com/office/drawing/2014/main" id="{47DFDE0C-EB96-44FF-BF80-A58BD9D96A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E82CED-5D48-42EE-AC57-C2E9372807E0}"/>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211858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F6A2-196A-41C3-94A3-59E3C3C1D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98F131-E6EC-4B92-9A84-D2AB7B4C7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A2134D-0E8B-4814-BEBC-72588CB8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5451CE-0B47-4BA3-8B84-72C9D79285F5}"/>
              </a:ext>
            </a:extLst>
          </p:cNvPr>
          <p:cNvSpPr>
            <a:spLocks noGrp="1"/>
          </p:cNvSpPr>
          <p:nvPr>
            <p:ph type="dt" sz="half" idx="10"/>
          </p:nvPr>
        </p:nvSpPr>
        <p:spPr/>
        <p:txBody>
          <a:bodyPr/>
          <a:lstStyle/>
          <a:p>
            <a:fld id="{77DBB74E-D2DB-49ED-9419-90175B1F43CD}" type="datetimeFigureOut">
              <a:rPr lang="en-GB" smtClean="0"/>
              <a:t>21/10/2020</a:t>
            </a:fld>
            <a:endParaRPr lang="en-GB"/>
          </a:p>
        </p:txBody>
      </p:sp>
      <p:sp>
        <p:nvSpPr>
          <p:cNvPr id="6" name="Footer Placeholder 5">
            <a:extLst>
              <a:ext uri="{FF2B5EF4-FFF2-40B4-BE49-F238E27FC236}">
                <a16:creationId xmlns:a16="http://schemas.microsoft.com/office/drawing/2014/main" id="{B68B583B-F5FA-40E9-BAE6-274BD142F9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831226-50D2-4FD0-B4D1-6F80BFACA337}"/>
              </a:ext>
            </a:extLst>
          </p:cNvPr>
          <p:cNvSpPr>
            <a:spLocks noGrp="1"/>
          </p:cNvSpPr>
          <p:nvPr>
            <p:ph type="sldNum" sz="quarter" idx="12"/>
          </p:nvPr>
        </p:nvSpPr>
        <p:spPr/>
        <p:txBody>
          <a:bodyPr/>
          <a:lstStyle/>
          <a:p>
            <a:fld id="{42064558-FEBF-446A-A862-30949CEAB37F}" type="slidenum">
              <a:rPr lang="en-GB" smtClean="0"/>
              <a:t>‹#›</a:t>
            </a:fld>
            <a:endParaRPr lang="en-GB"/>
          </a:p>
        </p:txBody>
      </p:sp>
    </p:spTree>
    <p:extLst>
      <p:ext uri="{BB962C8B-B14F-4D97-AF65-F5344CB8AC3E}">
        <p14:creationId xmlns:p14="http://schemas.microsoft.com/office/powerpoint/2010/main" val="306695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BA0D3-34FE-40EF-903B-DACBDC606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F25A63-43C4-47D4-BCE3-F6D609451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942726-35EE-404A-9FF2-76DBC7978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BB74E-D2DB-49ED-9419-90175B1F43CD}" type="datetimeFigureOut">
              <a:rPr lang="en-GB" smtClean="0"/>
              <a:t>21/10/2020</a:t>
            </a:fld>
            <a:endParaRPr lang="en-GB"/>
          </a:p>
        </p:txBody>
      </p:sp>
      <p:sp>
        <p:nvSpPr>
          <p:cNvPr id="5" name="Footer Placeholder 4">
            <a:extLst>
              <a:ext uri="{FF2B5EF4-FFF2-40B4-BE49-F238E27FC236}">
                <a16:creationId xmlns:a16="http://schemas.microsoft.com/office/drawing/2014/main" id="{5A4BCD5C-4F07-4C77-AB7F-47DA0A3D8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963797-5147-4921-AE82-90B9575DF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64558-FEBF-446A-A862-30949CEAB37F}" type="slidenum">
              <a:rPr lang="en-GB" smtClean="0"/>
              <a:t>‹#›</a:t>
            </a:fld>
            <a:endParaRPr lang="en-GB"/>
          </a:p>
        </p:txBody>
      </p:sp>
    </p:spTree>
    <p:extLst>
      <p:ext uri="{BB962C8B-B14F-4D97-AF65-F5344CB8AC3E}">
        <p14:creationId xmlns:p14="http://schemas.microsoft.com/office/powerpoint/2010/main" val="63791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v4oIXLBoi0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tandfonline.com/doi/full/10.1080/13613324.2017.136505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B483-32A5-4B13-910D-290A71A570DF}"/>
              </a:ext>
            </a:extLst>
          </p:cNvPr>
          <p:cNvSpPr>
            <a:spLocks noGrp="1"/>
          </p:cNvSpPr>
          <p:nvPr>
            <p:ph type="title"/>
          </p:nvPr>
        </p:nvSpPr>
        <p:spPr>
          <a:xfrm>
            <a:off x="991338" y="768350"/>
            <a:ext cx="10515600" cy="2852737"/>
          </a:xfrm>
        </p:spPr>
        <p:txBody>
          <a:bodyPr/>
          <a:lstStyle/>
          <a:p>
            <a:r>
              <a:rPr lang="en-GB" b="1" dirty="0"/>
              <a:t>Black History Month: </a:t>
            </a:r>
            <a:br>
              <a:rPr lang="en-GB" b="1" dirty="0"/>
            </a:br>
            <a:r>
              <a:rPr lang="en-GB" dirty="0"/>
              <a:t>Challenging existing narratives</a:t>
            </a:r>
          </a:p>
        </p:txBody>
      </p:sp>
      <p:sp>
        <p:nvSpPr>
          <p:cNvPr id="3" name="Text Placeholder 2">
            <a:extLst>
              <a:ext uri="{FF2B5EF4-FFF2-40B4-BE49-F238E27FC236}">
                <a16:creationId xmlns:a16="http://schemas.microsoft.com/office/drawing/2014/main" id="{6456F2DA-34D6-4267-9D54-79E4822E3891}"/>
              </a:ext>
            </a:extLst>
          </p:cNvPr>
          <p:cNvSpPr>
            <a:spLocks noGrp="1"/>
          </p:cNvSpPr>
          <p:nvPr>
            <p:ph type="body" idx="1"/>
          </p:nvPr>
        </p:nvSpPr>
        <p:spPr/>
        <p:txBody>
          <a:bodyPr/>
          <a:lstStyle/>
          <a:p>
            <a:endParaRPr lang="en-GB"/>
          </a:p>
        </p:txBody>
      </p:sp>
      <p:pic>
        <p:nvPicPr>
          <p:cNvPr id="4098" name="Picture 2" descr="Black History Month 2020 - Celebrating Black History 365 days a year">
            <a:extLst>
              <a:ext uri="{FF2B5EF4-FFF2-40B4-BE49-F238E27FC236}">
                <a16:creationId xmlns:a16="http://schemas.microsoft.com/office/drawing/2014/main" id="{4460AF1E-396C-42DF-988A-1D67284D37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33" b="29225"/>
          <a:stretch/>
        </p:blipFill>
        <p:spPr bwMode="auto">
          <a:xfrm>
            <a:off x="2824717" y="3621087"/>
            <a:ext cx="5564371" cy="258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8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463A-73B8-4AC2-A68D-8D80388C1163}"/>
              </a:ext>
            </a:extLst>
          </p:cNvPr>
          <p:cNvSpPr>
            <a:spLocks noGrp="1"/>
          </p:cNvSpPr>
          <p:nvPr>
            <p:ph type="title"/>
          </p:nvPr>
        </p:nvSpPr>
        <p:spPr>
          <a:solidFill>
            <a:srgbClr val="FFFF00"/>
          </a:solidFill>
        </p:spPr>
        <p:txBody>
          <a:bodyPr/>
          <a:lstStyle/>
          <a:p>
            <a:r>
              <a:rPr lang="en-GB" dirty="0"/>
              <a:t>Lesser known stories of Black Britons.....</a:t>
            </a:r>
            <a:endParaRPr lang="en-US" dirty="0"/>
          </a:p>
        </p:txBody>
      </p:sp>
      <p:sp>
        <p:nvSpPr>
          <p:cNvPr id="3" name="Content Placeholder 2">
            <a:extLst>
              <a:ext uri="{FF2B5EF4-FFF2-40B4-BE49-F238E27FC236}">
                <a16:creationId xmlns:a16="http://schemas.microsoft.com/office/drawing/2014/main" id="{800C73F4-6D88-42EC-AE8A-216C0793E0AA}"/>
              </a:ext>
            </a:extLst>
          </p:cNvPr>
          <p:cNvSpPr>
            <a:spLocks noGrp="1"/>
          </p:cNvSpPr>
          <p:nvPr>
            <p:ph idx="1"/>
          </p:nvPr>
        </p:nvSpPr>
        <p:spPr>
          <a:xfrm>
            <a:off x="4976036" y="1910686"/>
            <a:ext cx="6377763" cy="4351338"/>
          </a:xfrm>
        </p:spPr>
        <p:txBody>
          <a:bodyPr/>
          <a:lstStyle/>
          <a:p>
            <a:r>
              <a:rPr lang="en-GB" dirty="0"/>
              <a:t>What is the ‘story’ here?</a:t>
            </a:r>
          </a:p>
          <a:p>
            <a:endParaRPr lang="en-GB" dirty="0"/>
          </a:p>
          <a:p>
            <a:r>
              <a:rPr lang="en-GB" dirty="0"/>
              <a:t>What narrative does </a:t>
            </a:r>
            <a:r>
              <a:rPr lang="en-GB"/>
              <a:t>this challenge?</a:t>
            </a:r>
            <a:endParaRPr lang="en-GB" dirty="0"/>
          </a:p>
        </p:txBody>
      </p:sp>
      <p:pic>
        <p:nvPicPr>
          <p:cNvPr id="4" name="Picture 3">
            <a:extLst>
              <a:ext uri="{FF2B5EF4-FFF2-40B4-BE49-F238E27FC236}">
                <a16:creationId xmlns:a16="http://schemas.microsoft.com/office/drawing/2014/main" id="{F0142FA1-D9C5-489F-9E0A-B75E4DBDB6A9}"/>
              </a:ext>
            </a:extLst>
          </p:cNvPr>
          <p:cNvPicPr>
            <a:picLocks noChangeAspect="1"/>
          </p:cNvPicPr>
          <p:nvPr/>
        </p:nvPicPr>
        <p:blipFill>
          <a:blip r:embed="rId2"/>
          <a:stretch>
            <a:fillRect/>
          </a:stretch>
        </p:blipFill>
        <p:spPr>
          <a:xfrm>
            <a:off x="838200" y="1690688"/>
            <a:ext cx="3861391" cy="5029089"/>
          </a:xfrm>
          <a:prstGeom prst="rect">
            <a:avLst/>
          </a:prstGeom>
        </p:spPr>
      </p:pic>
    </p:spTree>
    <p:extLst>
      <p:ext uri="{BB962C8B-B14F-4D97-AF65-F5344CB8AC3E}">
        <p14:creationId xmlns:p14="http://schemas.microsoft.com/office/powerpoint/2010/main" val="48661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D478-44F9-45B1-85B2-F487CB70B7C6}"/>
              </a:ext>
            </a:extLst>
          </p:cNvPr>
          <p:cNvSpPr>
            <a:spLocks noGrp="1"/>
          </p:cNvSpPr>
          <p:nvPr>
            <p:ph type="title"/>
          </p:nvPr>
        </p:nvSpPr>
        <p:spPr>
          <a:xfrm>
            <a:off x="240553" y="-99292"/>
            <a:ext cx="10972800" cy="1143000"/>
          </a:xfrm>
        </p:spPr>
        <p:txBody>
          <a:bodyPr/>
          <a:lstStyle/>
          <a:p>
            <a:r>
              <a:rPr lang="en-GB" dirty="0"/>
              <a:t>The case of Amelia King</a:t>
            </a:r>
          </a:p>
        </p:txBody>
      </p:sp>
      <p:sp>
        <p:nvSpPr>
          <p:cNvPr id="3" name="Content Placeholder 2">
            <a:extLst>
              <a:ext uri="{FF2B5EF4-FFF2-40B4-BE49-F238E27FC236}">
                <a16:creationId xmlns:a16="http://schemas.microsoft.com/office/drawing/2014/main" id="{6632694B-E0E5-4726-84EE-C508A1A31B14}"/>
              </a:ext>
            </a:extLst>
          </p:cNvPr>
          <p:cNvSpPr>
            <a:spLocks noGrp="1"/>
          </p:cNvSpPr>
          <p:nvPr>
            <p:ph idx="1"/>
          </p:nvPr>
        </p:nvSpPr>
        <p:spPr>
          <a:xfrm>
            <a:off x="240553" y="831057"/>
            <a:ext cx="6821978" cy="5727620"/>
          </a:xfrm>
          <a:solidFill>
            <a:srgbClr val="FFFF00"/>
          </a:solidFill>
        </p:spPr>
        <p:txBody>
          <a:bodyPr>
            <a:normAutofit lnSpcReduction="10000"/>
          </a:bodyPr>
          <a:lstStyle/>
          <a:p>
            <a:pPr marL="0" indent="0">
              <a:buNone/>
            </a:pPr>
            <a:r>
              <a:rPr lang="en-GB" sz="2000" dirty="0">
                <a:latin typeface="Trebuchet MS" panose="020B0603020202020204" pitchFamily="34" charset="0"/>
              </a:rPr>
              <a:t>A</a:t>
            </a:r>
            <a:r>
              <a:rPr lang="en-GB" sz="2000" b="0" i="0" dirty="0">
                <a:effectLst/>
                <a:latin typeface="Trebuchet MS" panose="020B0603020202020204" pitchFamily="34" charset="0"/>
              </a:rPr>
              <a:t> black London-born woman who was refused employment by the WWII Land Army (the Essex county committee) on the grounds that no white farmer would want a black person on the farm. She was told to find other work. Her father was a merchant seaman and her brother was in the navy. Rather than taking this dismissal quietly King took her case to her local MP and the matter was raised in parliament in 1943. </a:t>
            </a:r>
          </a:p>
          <a:p>
            <a:pPr marL="0" indent="0">
              <a:buNone/>
            </a:pPr>
            <a:endParaRPr lang="en-GB" sz="2000" dirty="0">
              <a:latin typeface="Trebuchet MS" panose="020B0603020202020204" pitchFamily="34" charset="0"/>
            </a:endParaRPr>
          </a:p>
          <a:p>
            <a:pPr marL="0" indent="0">
              <a:buNone/>
            </a:pPr>
            <a:r>
              <a:rPr lang="en-GB" sz="2000" dirty="0">
                <a:latin typeface="Trebuchet MS" panose="020B0603020202020204" pitchFamily="34" charset="0"/>
              </a:rPr>
              <a:t>The Minister for Agriculture said ‘… she was advised to find other war work where her services could be more speedily utilised’…</a:t>
            </a:r>
          </a:p>
          <a:p>
            <a:pPr marL="0" indent="0">
              <a:buNone/>
            </a:pPr>
            <a:r>
              <a:rPr lang="en-GB" sz="2000" dirty="0">
                <a:latin typeface="Trebuchet MS" panose="020B0603020202020204" pitchFamily="34" charset="0"/>
              </a:rPr>
              <a:t>One MP replied that the case would affect the 'integrity of the British people’</a:t>
            </a:r>
          </a:p>
          <a:p>
            <a:pPr marL="0" indent="0">
              <a:buNone/>
            </a:pPr>
            <a:r>
              <a:rPr lang="en-GB" sz="2000" dirty="0">
                <a:latin typeface="Trebuchet MS" panose="020B0603020202020204" pitchFamily="34" charset="0"/>
              </a:rPr>
              <a:t>A mass observation poll found that ‘even those who did not entirely believe in colour equality were against this particular case of colour prejudice which was regarded as detrimental to the war effort’ (</a:t>
            </a:r>
            <a:r>
              <a:rPr lang="en-GB" sz="2000" i="1" dirty="0">
                <a:latin typeface="Trebuchet MS" panose="020B0603020202020204" pitchFamily="34" charset="0"/>
              </a:rPr>
              <a:t>Fryer, p.370) </a:t>
            </a:r>
            <a:endParaRPr lang="en-GB" sz="2000" dirty="0">
              <a:latin typeface="Trebuchet MS" panose="020B0603020202020204" pitchFamily="34" charset="0"/>
            </a:endParaRPr>
          </a:p>
          <a:p>
            <a:pPr marL="0" indent="0">
              <a:buNone/>
            </a:pPr>
            <a:r>
              <a:rPr lang="en-GB" sz="2000" dirty="0">
                <a:latin typeface="Trebuchet MS" panose="020B0603020202020204" pitchFamily="34" charset="0"/>
              </a:rPr>
              <a:t>King won her case.</a:t>
            </a:r>
          </a:p>
        </p:txBody>
      </p:sp>
      <p:pic>
        <p:nvPicPr>
          <p:cNvPr id="1026" name="Picture 2" descr="Amelia King: Land Girl">
            <a:extLst>
              <a:ext uri="{FF2B5EF4-FFF2-40B4-BE49-F238E27FC236}">
                <a16:creationId xmlns:a16="http://schemas.microsoft.com/office/drawing/2014/main" id="{3F934096-6342-4287-8B14-5A7D95CAD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32" y="831057"/>
            <a:ext cx="4051242" cy="419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CB710F-A35D-4C8D-86EA-B1A037BC627E}"/>
              </a:ext>
            </a:extLst>
          </p:cNvPr>
          <p:cNvPicPr>
            <a:picLocks noChangeAspect="1"/>
          </p:cNvPicPr>
          <p:nvPr/>
        </p:nvPicPr>
        <p:blipFill>
          <a:blip r:embed="rId2"/>
          <a:stretch>
            <a:fillRect/>
          </a:stretch>
        </p:blipFill>
        <p:spPr>
          <a:xfrm>
            <a:off x="838201" y="222307"/>
            <a:ext cx="4153348" cy="6021574"/>
          </a:xfrm>
          <a:prstGeom prst="rect">
            <a:avLst/>
          </a:prstGeom>
        </p:spPr>
      </p:pic>
      <p:pic>
        <p:nvPicPr>
          <p:cNvPr id="5" name="Picture 4">
            <a:extLst>
              <a:ext uri="{FF2B5EF4-FFF2-40B4-BE49-F238E27FC236}">
                <a16:creationId xmlns:a16="http://schemas.microsoft.com/office/drawing/2014/main" id="{A6F9E2AB-42C6-4D6B-863B-FB272C76AF24}"/>
              </a:ext>
            </a:extLst>
          </p:cNvPr>
          <p:cNvPicPr>
            <a:picLocks noChangeAspect="1"/>
          </p:cNvPicPr>
          <p:nvPr/>
        </p:nvPicPr>
        <p:blipFill rotWithShape="1">
          <a:blip r:embed="rId3"/>
          <a:srcRect l="2643" b="1020"/>
          <a:stretch/>
        </p:blipFill>
        <p:spPr>
          <a:xfrm rot="16200000">
            <a:off x="6218361" y="312410"/>
            <a:ext cx="4715453" cy="6788076"/>
          </a:xfrm>
          <a:prstGeom prst="rect">
            <a:avLst/>
          </a:prstGeom>
        </p:spPr>
      </p:pic>
      <p:sp>
        <p:nvSpPr>
          <p:cNvPr id="2" name="Title 1">
            <a:extLst>
              <a:ext uri="{FF2B5EF4-FFF2-40B4-BE49-F238E27FC236}">
                <a16:creationId xmlns:a16="http://schemas.microsoft.com/office/drawing/2014/main" id="{28776FAB-5090-40F1-92E4-7AFF20E9CE3B}"/>
              </a:ext>
            </a:extLst>
          </p:cNvPr>
          <p:cNvSpPr>
            <a:spLocks noGrp="1"/>
          </p:cNvSpPr>
          <p:nvPr>
            <p:ph type="title"/>
          </p:nvPr>
        </p:nvSpPr>
        <p:spPr>
          <a:xfrm>
            <a:off x="5275729" y="359523"/>
            <a:ext cx="6078071" cy="1342370"/>
          </a:xfrm>
          <a:solidFill>
            <a:srgbClr val="FFFF00"/>
          </a:solidFill>
        </p:spPr>
        <p:txBody>
          <a:bodyPr>
            <a:normAutofit fontScale="90000"/>
          </a:bodyPr>
          <a:lstStyle/>
          <a:p>
            <a:r>
              <a:rPr lang="en-GB" b="1" dirty="0"/>
              <a:t>Revision over half-term: </a:t>
            </a:r>
            <a:r>
              <a:rPr lang="en-GB" dirty="0"/>
              <a:t>Immigration and race relations 1918-79</a:t>
            </a:r>
          </a:p>
        </p:txBody>
      </p:sp>
    </p:spTree>
    <p:extLst>
      <p:ext uri="{BB962C8B-B14F-4D97-AF65-F5344CB8AC3E}">
        <p14:creationId xmlns:p14="http://schemas.microsoft.com/office/powerpoint/2010/main" val="158391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B483-32A5-4B13-910D-290A71A570DF}"/>
              </a:ext>
            </a:extLst>
          </p:cNvPr>
          <p:cNvSpPr>
            <a:spLocks noGrp="1"/>
          </p:cNvSpPr>
          <p:nvPr>
            <p:ph type="title"/>
          </p:nvPr>
        </p:nvSpPr>
        <p:spPr>
          <a:xfrm>
            <a:off x="991338" y="768350"/>
            <a:ext cx="10515600" cy="2852737"/>
          </a:xfrm>
        </p:spPr>
        <p:txBody>
          <a:bodyPr/>
          <a:lstStyle/>
          <a:p>
            <a:r>
              <a:rPr lang="en-GB" b="1" dirty="0"/>
              <a:t>Black History Month: </a:t>
            </a:r>
            <a:br>
              <a:rPr lang="en-GB" b="1" dirty="0"/>
            </a:br>
            <a:r>
              <a:rPr lang="en-GB" dirty="0"/>
              <a:t>Challenging existing narratives</a:t>
            </a:r>
          </a:p>
        </p:txBody>
      </p:sp>
      <p:sp>
        <p:nvSpPr>
          <p:cNvPr id="3" name="Text Placeholder 2">
            <a:extLst>
              <a:ext uri="{FF2B5EF4-FFF2-40B4-BE49-F238E27FC236}">
                <a16:creationId xmlns:a16="http://schemas.microsoft.com/office/drawing/2014/main" id="{6456F2DA-34D6-4267-9D54-79E4822E3891}"/>
              </a:ext>
            </a:extLst>
          </p:cNvPr>
          <p:cNvSpPr>
            <a:spLocks noGrp="1"/>
          </p:cNvSpPr>
          <p:nvPr>
            <p:ph type="body" idx="1"/>
          </p:nvPr>
        </p:nvSpPr>
        <p:spPr/>
        <p:txBody>
          <a:bodyPr/>
          <a:lstStyle/>
          <a:p>
            <a:endParaRPr lang="en-GB"/>
          </a:p>
        </p:txBody>
      </p:sp>
      <p:pic>
        <p:nvPicPr>
          <p:cNvPr id="4098" name="Picture 2" descr="Black History Month 2020 - Celebrating Black History 365 days a year">
            <a:extLst>
              <a:ext uri="{FF2B5EF4-FFF2-40B4-BE49-F238E27FC236}">
                <a16:creationId xmlns:a16="http://schemas.microsoft.com/office/drawing/2014/main" id="{4460AF1E-396C-42DF-988A-1D67284D37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33" b="29225"/>
          <a:stretch/>
        </p:blipFill>
        <p:spPr bwMode="auto">
          <a:xfrm>
            <a:off x="2824717" y="3621087"/>
            <a:ext cx="5564371" cy="258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0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83F4-4A68-40A7-A0FA-4CC8B0420ACD}"/>
              </a:ext>
            </a:extLst>
          </p:cNvPr>
          <p:cNvSpPr>
            <a:spLocks noGrp="1"/>
          </p:cNvSpPr>
          <p:nvPr>
            <p:ph type="title"/>
          </p:nvPr>
        </p:nvSpPr>
        <p:spPr>
          <a:solidFill>
            <a:srgbClr val="FFFF00"/>
          </a:solidFill>
        </p:spPr>
        <p:txBody>
          <a:bodyPr/>
          <a:lstStyle/>
          <a:p>
            <a:r>
              <a:rPr lang="en-GB" b="1" dirty="0"/>
              <a:t>DO NOW: </a:t>
            </a:r>
            <a:r>
              <a:rPr lang="en-GB" dirty="0"/>
              <a:t>Draw a Roman</a:t>
            </a:r>
          </a:p>
        </p:txBody>
      </p:sp>
      <p:sp>
        <p:nvSpPr>
          <p:cNvPr id="3" name="Content Placeholder 2">
            <a:extLst>
              <a:ext uri="{FF2B5EF4-FFF2-40B4-BE49-F238E27FC236}">
                <a16:creationId xmlns:a16="http://schemas.microsoft.com/office/drawing/2014/main" id="{AF93F2C3-22AE-47CE-B5B0-30E61FEFF2B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71876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E670-2166-4AAB-BC0C-0EF7C1308BFC}"/>
              </a:ext>
            </a:extLst>
          </p:cNvPr>
          <p:cNvSpPr>
            <a:spLocks noGrp="1"/>
          </p:cNvSpPr>
          <p:nvPr>
            <p:ph type="title"/>
          </p:nvPr>
        </p:nvSpPr>
        <p:spPr>
          <a:solidFill>
            <a:srgbClr val="FFFF00"/>
          </a:solidFill>
        </p:spPr>
        <p:txBody>
          <a:bodyPr/>
          <a:lstStyle/>
          <a:p>
            <a:r>
              <a:rPr lang="en-GB" dirty="0"/>
              <a:t>Watch this – does it challenge your ideas of a ‘Roman’?</a:t>
            </a:r>
          </a:p>
        </p:txBody>
      </p:sp>
      <p:pic>
        <p:nvPicPr>
          <p:cNvPr id="4" name="Picture 2" descr="Image result for beachy head">
            <a:hlinkClick r:id="rId2"/>
            <a:extLst>
              <a:ext uri="{FF2B5EF4-FFF2-40B4-BE49-F238E27FC236}">
                <a16:creationId xmlns:a16="http://schemas.microsoft.com/office/drawing/2014/main" id="{80C4955E-1BF5-4EF2-BE86-38B11BBB60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5879" y="2062717"/>
            <a:ext cx="4815773" cy="3785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ED4688-01AC-4DBE-8503-310877E952A9}"/>
              </a:ext>
            </a:extLst>
          </p:cNvPr>
          <p:cNvSpPr txBox="1"/>
          <p:nvPr/>
        </p:nvSpPr>
        <p:spPr>
          <a:xfrm>
            <a:off x="7530353" y="2549562"/>
            <a:ext cx="3442447" cy="2554545"/>
          </a:xfrm>
          <a:prstGeom prst="rect">
            <a:avLst/>
          </a:prstGeom>
          <a:solidFill>
            <a:srgbClr val="FFC000"/>
          </a:solidFill>
        </p:spPr>
        <p:txBody>
          <a:bodyPr wrap="square" rtlCol="0">
            <a:spAutoFit/>
          </a:bodyPr>
          <a:lstStyle/>
          <a:p>
            <a:pPr marL="457200" indent="-457200">
              <a:buFont typeface="Arial" panose="020B0604020202020204" pitchFamily="34" charset="0"/>
              <a:buChar char="•"/>
            </a:pPr>
            <a:r>
              <a:rPr lang="en-GB" sz="3200" dirty="0"/>
              <a:t>Watch the clip</a:t>
            </a:r>
          </a:p>
          <a:p>
            <a:endParaRPr lang="en-GB" sz="3200" dirty="0"/>
          </a:p>
          <a:p>
            <a:pPr marL="457200" indent="-457200">
              <a:buFont typeface="Arial" panose="020B0604020202020204" pitchFamily="34" charset="0"/>
              <a:buChar char="•"/>
            </a:pPr>
            <a:r>
              <a:rPr lang="en-GB" sz="3200" dirty="0"/>
              <a:t>125AD-240AD</a:t>
            </a:r>
          </a:p>
          <a:p>
            <a:endParaRPr lang="en-GB" sz="3200" dirty="0"/>
          </a:p>
          <a:p>
            <a:endParaRPr lang="en-GB" sz="3200" dirty="0"/>
          </a:p>
        </p:txBody>
      </p:sp>
    </p:spTree>
    <p:extLst>
      <p:ext uri="{BB962C8B-B14F-4D97-AF65-F5344CB8AC3E}">
        <p14:creationId xmlns:p14="http://schemas.microsoft.com/office/powerpoint/2010/main" val="100748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E3D4-1710-4710-B2A5-86FFACF88377}"/>
              </a:ext>
            </a:extLst>
          </p:cNvPr>
          <p:cNvSpPr>
            <a:spLocks noGrp="1"/>
          </p:cNvSpPr>
          <p:nvPr>
            <p:ph type="title"/>
          </p:nvPr>
        </p:nvSpPr>
        <p:spPr>
          <a:solidFill>
            <a:srgbClr val="FFFF00"/>
          </a:solidFill>
        </p:spPr>
        <p:txBody>
          <a:bodyPr/>
          <a:lstStyle/>
          <a:p>
            <a:pPr algn="ctr"/>
            <a:r>
              <a:rPr lang="en-GB" dirty="0"/>
              <a:t>‘Beachy Head Lady’</a:t>
            </a:r>
          </a:p>
        </p:txBody>
      </p:sp>
      <p:sp>
        <p:nvSpPr>
          <p:cNvPr id="3" name="Content Placeholder 2">
            <a:extLst>
              <a:ext uri="{FF2B5EF4-FFF2-40B4-BE49-F238E27FC236}">
                <a16:creationId xmlns:a16="http://schemas.microsoft.com/office/drawing/2014/main" id="{4D18D72F-212E-40D8-900E-509A88B9BE59}"/>
              </a:ext>
            </a:extLst>
          </p:cNvPr>
          <p:cNvSpPr>
            <a:spLocks noGrp="1"/>
          </p:cNvSpPr>
          <p:nvPr>
            <p:ph idx="1"/>
          </p:nvPr>
        </p:nvSpPr>
        <p:spPr>
          <a:xfrm>
            <a:off x="838200" y="1825625"/>
            <a:ext cx="6498265" cy="4351338"/>
          </a:xfrm>
        </p:spPr>
        <p:txBody>
          <a:bodyPr>
            <a:normAutofit fontScale="62500" lnSpcReduction="20000"/>
          </a:bodyPr>
          <a:lstStyle/>
          <a:p>
            <a:pPr marL="0" indent="0">
              <a:buNone/>
            </a:pPr>
            <a:r>
              <a:rPr lang="en-US" dirty="0"/>
              <a:t>Another equally remarkable discovery was recently made in the seaside town of Eastbourne, on the south coast of England. In 2012 local archaeologists began to work their way through a collection of skeletons excavated between 1900 and 1990. One skeleton was stored in a box labelled ‘Beachy Head’. The remains were those of a young woman, around five feet tall and probably in her early twenties. The archaeologists arranged for forensic facial reconstruction to be carried out by Professor Caroline Wilkinson, a leading figure in the field. Professor Wilkinson was able to tell, merely by looking at the skull, that the skull of the Beachy Head Lady was that of a sub-Saharan African. Radiocarbon dating [test to discover the age of bones] placed the lady as having lived around AD 125-245 and the results of the radioisotope analysis confirmed she had spent much of her childhood in the south east of England. The Beachy Head Lady was therefore a second-or third-century </a:t>
            </a:r>
            <a:r>
              <a:rPr lang="en-US" dirty="0" err="1"/>
              <a:t>AfroRoman</a:t>
            </a:r>
            <a:r>
              <a:rPr lang="en-US" dirty="0"/>
              <a:t> who had been brought up in the south of England and had either been born in that region or was brought there very young possibly from Africa. Over a millennium before the British people began their ‘years of distant wandering’ and empire-building the Beachy Head Lady – the first black Briton known to us – had lived and died in rural East Sussex, by the English Channel coast with its white cliffs and green rolling hills.</a:t>
            </a:r>
            <a:endParaRPr lang="en-GB" dirty="0"/>
          </a:p>
        </p:txBody>
      </p:sp>
      <p:pic>
        <p:nvPicPr>
          <p:cNvPr id="4" name="Picture 3">
            <a:extLst>
              <a:ext uri="{FF2B5EF4-FFF2-40B4-BE49-F238E27FC236}">
                <a16:creationId xmlns:a16="http://schemas.microsoft.com/office/drawing/2014/main" id="{A1CB65D3-F31C-4F0F-9D3A-2205189806AE}"/>
              </a:ext>
            </a:extLst>
          </p:cNvPr>
          <p:cNvPicPr>
            <a:picLocks noChangeAspect="1"/>
          </p:cNvPicPr>
          <p:nvPr/>
        </p:nvPicPr>
        <p:blipFill rotWithShape="1">
          <a:blip r:embed="rId2"/>
          <a:srcRect l="58524" t="38294" r="28489" b="33660"/>
          <a:stretch/>
        </p:blipFill>
        <p:spPr>
          <a:xfrm>
            <a:off x="9416142" y="199345"/>
            <a:ext cx="2623458" cy="3626189"/>
          </a:xfrm>
          <a:prstGeom prst="rect">
            <a:avLst/>
          </a:prstGeom>
        </p:spPr>
      </p:pic>
      <p:pic>
        <p:nvPicPr>
          <p:cNvPr id="5" name="Picture 4">
            <a:extLst>
              <a:ext uri="{FF2B5EF4-FFF2-40B4-BE49-F238E27FC236}">
                <a16:creationId xmlns:a16="http://schemas.microsoft.com/office/drawing/2014/main" id="{FD0A8121-F703-4819-94EE-986B24D0AA3A}"/>
              </a:ext>
            </a:extLst>
          </p:cNvPr>
          <p:cNvPicPr>
            <a:picLocks noChangeAspect="1"/>
          </p:cNvPicPr>
          <p:nvPr/>
        </p:nvPicPr>
        <p:blipFill rotWithShape="1">
          <a:blip r:embed="rId3"/>
          <a:srcRect l="18857" t="-57" r="18571" b="3925"/>
          <a:stretch/>
        </p:blipFill>
        <p:spPr>
          <a:xfrm>
            <a:off x="7750628" y="2830287"/>
            <a:ext cx="2127905" cy="3124200"/>
          </a:xfrm>
          <a:prstGeom prst="rect">
            <a:avLst/>
          </a:prstGeom>
        </p:spPr>
      </p:pic>
      <p:pic>
        <p:nvPicPr>
          <p:cNvPr id="2050" name="Picture 2" descr="The mystery of Beachy Head Lady: A Roman African from Eastbourne – Museum  Crush">
            <a:extLst>
              <a:ext uri="{FF2B5EF4-FFF2-40B4-BE49-F238E27FC236}">
                <a16:creationId xmlns:a16="http://schemas.microsoft.com/office/drawing/2014/main" id="{80BC4593-E399-407B-BFF3-0EF500310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8533" y="3825534"/>
            <a:ext cx="1959934" cy="212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65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542D-51B9-4632-B83C-DC2068D92A9E}"/>
              </a:ext>
            </a:extLst>
          </p:cNvPr>
          <p:cNvSpPr>
            <a:spLocks noGrp="1"/>
          </p:cNvSpPr>
          <p:nvPr>
            <p:ph type="title"/>
          </p:nvPr>
        </p:nvSpPr>
        <p:spPr>
          <a:xfrm>
            <a:off x="304801" y="365125"/>
            <a:ext cx="11048999" cy="1325563"/>
          </a:xfrm>
          <a:solidFill>
            <a:srgbClr val="FFFF00"/>
          </a:solidFill>
        </p:spPr>
        <p:txBody>
          <a:bodyPr/>
          <a:lstStyle/>
          <a:p>
            <a:r>
              <a:rPr lang="en-GB" dirty="0"/>
              <a:t>‘Ivory Bangle Lady’</a:t>
            </a:r>
          </a:p>
        </p:txBody>
      </p:sp>
      <p:sp>
        <p:nvSpPr>
          <p:cNvPr id="3" name="Content Placeholder 2">
            <a:extLst>
              <a:ext uri="{FF2B5EF4-FFF2-40B4-BE49-F238E27FC236}">
                <a16:creationId xmlns:a16="http://schemas.microsoft.com/office/drawing/2014/main" id="{5079EFBC-CF2E-4521-8823-672A8F8F7399}"/>
              </a:ext>
            </a:extLst>
          </p:cNvPr>
          <p:cNvSpPr>
            <a:spLocks noGrp="1"/>
          </p:cNvSpPr>
          <p:nvPr>
            <p:ph idx="1"/>
          </p:nvPr>
        </p:nvSpPr>
        <p:spPr>
          <a:xfrm>
            <a:off x="5954486" y="1825625"/>
            <a:ext cx="6106886" cy="4351338"/>
          </a:xfrm>
        </p:spPr>
        <p:txBody>
          <a:bodyPr>
            <a:normAutofit fontScale="92500" lnSpcReduction="10000"/>
          </a:bodyPr>
          <a:lstStyle/>
          <a:p>
            <a:pPr marL="0" indent="0">
              <a:buNone/>
            </a:pPr>
            <a:r>
              <a:rPr lang="en-US" dirty="0"/>
              <a:t>Archaeologists have discovered that the Ivory Bangle Lady, or her ancestors, were from Africa. More specifically, it has been proved that the Ivory Bangle Lady, or her ancestors were from sub-Saharan Africa (from a country below the Sahara Desert). Along with the Ivory Bangle Lady, archaeologists found roughly 200 Roman skeletons buried near Sycamore Terrace in York. Radioisotope analysis has proved that 12% of the skeletons found were immigrants from Africa, mostly North Africa. </a:t>
            </a:r>
            <a:endParaRPr lang="en-GB" dirty="0"/>
          </a:p>
        </p:txBody>
      </p:sp>
      <p:pic>
        <p:nvPicPr>
          <p:cNvPr id="4" name="Picture 3">
            <a:extLst>
              <a:ext uri="{FF2B5EF4-FFF2-40B4-BE49-F238E27FC236}">
                <a16:creationId xmlns:a16="http://schemas.microsoft.com/office/drawing/2014/main" id="{85CCADB6-9530-4CAE-909B-DB38967DE90A}"/>
              </a:ext>
            </a:extLst>
          </p:cNvPr>
          <p:cNvPicPr>
            <a:picLocks noChangeAspect="1"/>
          </p:cNvPicPr>
          <p:nvPr/>
        </p:nvPicPr>
        <p:blipFill rotWithShape="1">
          <a:blip r:embed="rId2"/>
          <a:srcRect l="26963" t="34126" r="27680" b="24921"/>
          <a:stretch/>
        </p:blipFill>
        <p:spPr>
          <a:xfrm>
            <a:off x="304801" y="1825625"/>
            <a:ext cx="5529942" cy="2808514"/>
          </a:xfrm>
          <a:prstGeom prst="rect">
            <a:avLst/>
          </a:prstGeom>
        </p:spPr>
      </p:pic>
      <p:pic>
        <p:nvPicPr>
          <p:cNvPr id="3074" name="Picture 2" descr="Ivory Bangle Lady - Roman York - Yorkshire Museum">
            <a:extLst>
              <a:ext uri="{FF2B5EF4-FFF2-40B4-BE49-F238E27FC236}">
                <a16:creationId xmlns:a16="http://schemas.microsoft.com/office/drawing/2014/main" id="{B64D8D10-104E-4A97-A554-2B451FA33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634139"/>
            <a:ext cx="2977243" cy="21258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F1AD26-DA4B-4066-A4B0-E14E76DB1A40}"/>
              </a:ext>
            </a:extLst>
          </p:cNvPr>
          <p:cNvPicPr>
            <a:picLocks noChangeAspect="1"/>
          </p:cNvPicPr>
          <p:nvPr/>
        </p:nvPicPr>
        <p:blipFill>
          <a:blip r:embed="rId4"/>
          <a:stretch>
            <a:fillRect/>
          </a:stretch>
        </p:blipFill>
        <p:spPr>
          <a:xfrm>
            <a:off x="2946626" y="4634139"/>
            <a:ext cx="2882674" cy="1990953"/>
          </a:xfrm>
          <a:prstGeom prst="rect">
            <a:avLst/>
          </a:prstGeom>
        </p:spPr>
      </p:pic>
    </p:spTree>
    <p:extLst>
      <p:ext uri="{BB962C8B-B14F-4D97-AF65-F5344CB8AC3E}">
        <p14:creationId xmlns:p14="http://schemas.microsoft.com/office/powerpoint/2010/main" val="216002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00298-F78E-4D0E-961A-7EF558573520}"/>
              </a:ext>
            </a:extLst>
          </p:cNvPr>
          <p:cNvSpPr>
            <a:spLocks noGrp="1"/>
          </p:cNvSpPr>
          <p:nvPr>
            <p:ph idx="1"/>
          </p:nvPr>
        </p:nvSpPr>
        <p:spPr>
          <a:xfrm>
            <a:off x="838200" y="642257"/>
            <a:ext cx="10515600" cy="5534706"/>
          </a:xfrm>
        </p:spPr>
        <p:txBody>
          <a:bodyPr>
            <a:normAutofit fontScale="92500" lnSpcReduction="20000"/>
          </a:bodyPr>
          <a:lstStyle/>
          <a:p>
            <a:pPr marL="0" indent="0">
              <a:buNone/>
            </a:pPr>
            <a:r>
              <a:rPr lang="en-US" dirty="0"/>
              <a:t>More evidence of African migrants to Roman Britain was found in 1934, in a village called Beaumont in Cumbria (</a:t>
            </a:r>
            <a:r>
              <a:rPr lang="en-US" dirty="0" err="1"/>
              <a:t>coloured</a:t>
            </a:r>
            <a:r>
              <a:rPr lang="en-US" dirty="0"/>
              <a:t> red on the map). A stone was found underneath an old cottage that was being demolished (knocked down). There was an inscription (writing) on the stone in Latin (the language spoken by the Romans). It said that a unit (small army) ‘of Aurelian Moors’ had been based at the nearby Roman fortress of </a:t>
            </a:r>
            <a:r>
              <a:rPr lang="en-US" dirty="0" err="1"/>
              <a:t>Aballava</a:t>
            </a:r>
            <a:r>
              <a:rPr lang="en-US" dirty="0"/>
              <a:t>. The Aurelian Moors were a group of soldiers from North Africa, probably Libya, Tunisia or Algeria. Two Roman Emperors were named on the stone – Valerian and </a:t>
            </a:r>
            <a:r>
              <a:rPr lang="en-US" dirty="0" err="1"/>
              <a:t>Gallienus</a:t>
            </a:r>
            <a:r>
              <a:rPr lang="en-US" dirty="0"/>
              <a:t>. This evidence means we can work out the rough date the stone was made – somewhere between 253 and 258 AD. This means that Africans were definitely living in Britain at that time. The fortress at </a:t>
            </a:r>
            <a:r>
              <a:rPr lang="en-US" dirty="0" err="1"/>
              <a:t>Aballava</a:t>
            </a:r>
            <a:r>
              <a:rPr lang="en-US" dirty="0"/>
              <a:t> was part of Hadrian’s Wall, a 6 </a:t>
            </a:r>
            <a:r>
              <a:rPr lang="en-US" dirty="0" err="1"/>
              <a:t>metre</a:t>
            </a:r>
            <a:r>
              <a:rPr lang="en-US" dirty="0"/>
              <a:t> high wall that stretched 84 miles across the boarder between England and Scotland. There was a fortress every mile along the wall. Most historians believe that the soldiers who manned the fortresses were from North Africa, or the Middle East, countries such as Syria, Iraq or Iran. There is also evidence of immigrants from modern day France, Italy, Spain and other European nations living in Roman Britain – it was a very diverse place. This isn’t really a surprise. Rome (in modern Italy) controlled a huge Empire in Europe, Africa and Asia. </a:t>
            </a:r>
            <a:endParaRPr lang="en-GB" dirty="0"/>
          </a:p>
        </p:txBody>
      </p:sp>
    </p:spTree>
    <p:extLst>
      <p:ext uri="{BB962C8B-B14F-4D97-AF65-F5344CB8AC3E}">
        <p14:creationId xmlns:p14="http://schemas.microsoft.com/office/powerpoint/2010/main" val="120202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F8BE-7518-4F15-A1A4-CFFBD9F34074}"/>
              </a:ext>
            </a:extLst>
          </p:cNvPr>
          <p:cNvSpPr>
            <a:spLocks noGrp="1"/>
          </p:cNvSpPr>
          <p:nvPr>
            <p:ph type="title"/>
          </p:nvPr>
        </p:nvSpPr>
        <p:spPr>
          <a:solidFill>
            <a:srgbClr val="FFFF00"/>
          </a:solidFill>
        </p:spPr>
        <p:txBody>
          <a:bodyPr/>
          <a:lstStyle/>
          <a:p>
            <a:r>
              <a:rPr lang="en-GB" dirty="0"/>
              <a:t>How would it challenge this person’s ideas?</a:t>
            </a:r>
          </a:p>
        </p:txBody>
      </p:sp>
      <p:sp>
        <p:nvSpPr>
          <p:cNvPr id="3" name="Content Placeholder 2">
            <a:extLst>
              <a:ext uri="{FF2B5EF4-FFF2-40B4-BE49-F238E27FC236}">
                <a16:creationId xmlns:a16="http://schemas.microsoft.com/office/drawing/2014/main" id="{2FF05F6D-1E2B-4B42-8C10-D64B9D5261E2}"/>
              </a:ext>
            </a:extLst>
          </p:cNvPr>
          <p:cNvSpPr>
            <a:spLocks noGrp="1"/>
          </p:cNvSpPr>
          <p:nvPr>
            <p:ph idx="1"/>
          </p:nvPr>
        </p:nvSpPr>
        <p:spPr/>
        <p:txBody>
          <a:bodyPr/>
          <a:lstStyle/>
          <a:p>
            <a:pPr marL="0" indent="0">
              <a:buNone/>
            </a:pPr>
            <a:r>
              <a:rPr lang="en-US" dirty="0"/>
              <a:t>‘The unbroken life of the English nation over a thousand years or more is a phenomenon unique in history … the continuity of her existence was unbroken when the connections that linked her to distant continents and strange races fell away.’ (Powell 22nd April </a:t>
            </a:r>
            <a:r>
              <a:rPr lang="en-US" dirty="0">
                <a:hlinkClick r:id="rId2"/>
              </a:rPr>
              <a:t>1961</a:t>
            </a:r>
            <a:r>
              <a:rPr lang="en-US" dirty="0"/>
              <a:t>)</a:t>
            </a:r>
          </a:p>
          <a:p>
            <a:pPr marL="0" indent="0">
              <a:buNone/>
            </a:pPr>
            <a:endParaRPr lang="en-US" dirty="0"/>
          </a:p>
          <a:p>
            <a:pPr marL="0" indent="0">
              <a:buNone/>
            </a:pPr>
            <a:endParaRPr lang="en-GB" dirty="0"/>
          </a:p>
        </p:txBody>
      </p:sp>
      <p:pic>
        <p:nvPicPr>
          <p:cNvPr id="1026" name="Picture 2" descr="Enoch Powell's &quot;Rivers of Blood&quot; Speech at 50 - The Atlantic">
            <a:extLst>
              <a:ext uri="{FF2B5EF4-FFF2-40B4-BE49-F238E27FC236}">
                <a16:creationId xmlns:a16="http://schemas.microsoft.com/office/drawing/2014/main" id="{AF2EE73B-555A-479A-8B78-F5BC80B01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76" y="3429000"/>
            <a:ext cx="5419061" cy="30776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0BFA2F-88CE-4370-9049-3443A50F9E7F}"/>
              </a:ext>
            </a:extLst>
          </p:cNvPr>
          <p:cNvSpPr txBox="1"/>
          <p:nvPr/>
        </p:nvSpPr>
        <p:spPr>
          <a:xfrm>
            <a:off x="7155712" y="3753293"/>
            <a:ext cx="3742660" cy="2677656"/>
          </a:xfrm>
          <a:prstGeom prst="rect">
            <a:avLst/>
          </a:prstGeom>
          <a:noFill/>
        </p:spPr>
        <p:txBody>
          <a:bodyPr wrap="square" lIns="91440" tIns="45720" rIns="91440" bIns="45720" rtlCol="0" anchor="t">
            <a:spAutoFit/>
          </a:bodyPr>
          <a:lstStyle/>
          <a:p>
            <a:r>
              <a:rPr lang="en-US" sz="2400" dirty="0"/>
              <a:t>‘The English can revert [return] to being the people we were before the ships of Elizabethan and Stuart England set off to forge the first British Empire in the Americas.’ </a:t>
            </a:r>
            <a:endParaRPr lang="en-GB" sz="2400" dirty="0"/>
          </a:p>
        </p:txBody>
      </p:sp>
    </p:spTree>
    <p:extLst>
      <p:ext uri="{BB962C8B-B14F-4D97-AF65-F5344CB8AC3E}">
        <p14:creationId xmlns:p14="http://schemas.microsoft.com/office/powerpoint/2010/main" val="417008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1BBC-B49B-469E-ACBE-207C67F7041F}"/>
              </a:ext>
            </a:extLst>
          </p:cNvPr>
          <p:cNvSpPr>
            <a:spLocks noGrp="1"/>
          </p:cNvSpPr>
          <p:nvPr>
            <p:ph type="title"/>
          </p:nvPr>
        </p:nvSpPr>
        <p:spPr>
          <a:solidFill>
            <a:srgbClr val="FFFF00"/>
          </a:solidFill>
        </p:spPr>
        <p:txBody>
          <a:bodyPr/>
          <a:lstStyle/>
          <a:p>
            <a:r>
              <a:rPr lang="en-GB" dirty="0"/>
              <a:t>Revision recap: ‘Rivers of Blood’ speech</a:t>
            </a:r>
          </a:p>
        </p:txBody>
      </p:sp>
      <p:sp>
        <p:nvSpPr>
          <p:cNvPr id="3" name="Content Placeholder 2">
            <a:extLst>
              <a:ext uri="{FF2B5EF4-FFF2-40B4-BE49-F238E27FC236}">
                <a16:creationId xmlns:a16="http://schemas.microsoft.com/office/drawing/2014/main" id="{0E4565F3-7B00-4132-8B7C-292ABDC984EB}"/>
              </a:ext>
            </a:extLst>
          </p:cNvPr>
          <p:cNvSpPr>
            <a:spLocks noGrp="1"/>
          </p:cNvSpPr>
          <p:nvPr>
            <p:ph idx="1"/>
          </p:nvPr>
        </p:nvSpPr>
        <p:spPr/>
        <p:txBody>
          <a:bodyPr/>
          <a:lstStyle/>
          <a:p>
            <a:pPr marL="0" indent="0">
              <a:buNone/>
            </a:pPr>
            <a:r>
              <a:rPr lang="en-GB" dirty="0"/>
              <a:t>Date?</a:t>
            </a:r>
          </a:p>
          <a:p>
            <a:pPr marL="0" indent="0">
              <a:buNone/>
            </a:pPr>
            <a:endParaRPr lang="en-GB" dirty="0"/>
          </a:p>
          <a:p>
            <a:pPr marL="0" indent="0">
              <a:buNone/>
            </a:pPr>
            <a:r>
              <a:rPr lang="en-GB" dirty="0"/>
              <a:t>Context?</a:t>
            </a:r>
          </a:p>
          <a:p>
            <a:pPr marL="0" indent="0">
              <a:buNone/>
            </a:pPr>
            <a:endParaRPr lang="en-GB" dirty="0"/>
          </a:p>
          <a:p>
            <a:pPr marL="0" indent="0">
              <a:buNone/>
            </a:pPr>
            <a:r>
              <a:rPr lang="en-GB" dirty="0"/>
              <a:t>Impact?</a:t>
            </a:r>
          </a:p>
        </p:txBody>
      </p:sp>
    </p:spTree>
    <p:extLst>
      <p:ext uri="{BB962C8B-B14F-4D97-AF65-F5344CB8AC3E}">
        <p14:creationId xmlns:p14="http://schemas.microsoft.com/office/powerpoint/2010/main" val="98360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1BBC-B49B-469E-ACBE-207C67F7041F}"/>
              </a:ext>
            </a:extLst>
          </p:cNvPr>
          <p:cNvSpPr>
            <a:spLocks noGrp="1"/>
          </p:cNvSpPr>
          <p:nvPr>
            <p:ph type="title"/>
          </p:nvPr>
        </p:nvSpPr>
        <p:spPr>
          <a:xfrm>
            <a:off x="838200" y="106942"/>
            <a:ext cx="10515600" cy="1325563"/>
          </a:xfrm>
          <a:solidFill>
            <a:srgbClr val="FFFF00"/>
          </a:solidFill>
        </p:spPr>
        <p:txBody>
          <a:bodyPr/>
          <a:lstStyle/>
          <a:p>
            <a:r>
              <a:rPr lang="en-GB" b="1" dirty="0"/>
              <a:t>Revision recap:</a:t>
            </a:r>
            <a:r>
              <a:rPr lang="en-GB" dirty="0"/>
              <a:t> ‘Rivers of Blood’ speech</a:t>
            </a:r>
          </a:p>
        </p:txBody>
      </p:sp>
      <p:sp>
        <p:nvSpPr>
          <p:cNvPr id="3" name="Content Placeholder 2">
            <a:extLst>
              <a:ext uri="{FF2B5EF4-FFF2-40B4-BE49-F238E27FC236}">
                <a16:creationId xmlns:a16="http://schemas.microsoft.com/office/drawing/2014/main" id="{0E4565F3-7B00-4132-8B7C-292ABDC984EB}"/>
              </a:ext>
            </a:extLst>
          </p:cNvPr>
          <p:cNvSpPr>
            <a:spLocks noGrp="1"/>
          </p:cNvSpPr>
          <p:nvPr>
            <p:ph idx="1"/>
          </p:nvPr>
        </p:nvSpPr>
        <p:spPr>
          <a:xfrm>
            <a:off x="838200" y="1545926"/>
            <a:ext cx="10515600" cy="5068514"/>
          </a:xfrm>
        </p:spPr>
        <p:txBody>
          <a:bodyPr vert="horz" lIns="91440" tIns="45720" rIns="91440" bIns="45720" rtlCol="0" anchor="t">
            <a:normAutofit fontScale="77500" lnSpcReduction="20000"/>
          </a:bodyPr>
          <a:lstStyle/>
          <a:p>
            <a:pPr marL="0" indent="0">
              <a:buNone/>
            </a:pPr>
            <a:r>
              <a:rPr lang="en-GB" dirty="0"/>
              <a:t>Date? </a:t>
            </a:r>
            <a:r>
              <a:rPr lang="en-GB" b="1" dirty="0"/>
              <a:t>1968</a:t>
            </a:r>
            <a:endParaRPr lang="en-GB" dirty="0"/>
          </a:p>
          <a:p>
            <a:pPr marL="0" indent="0">
              <a:buNone/>
            </a:pPr>
            <a:endParaRPr lang="en-GB" u="sng" dirty="0"/>
          </a:p>
          <a:p>
            <a:pPr marL="0" indent="0">
              <a:buNone/>
            </a:pPr>
            <a:r>
              <a:rPr lang="en-GB" u="sng" dirty="0"/>
              <a:t>Context?</a:t>
            </a:r>
          </a:p>
          <a:p>
            <a:pPr marL="0" indent="0">
              <a:buNone/>
            </a:pPr>
            <a:r>
              <a:rPr lang="en-GB" b="1" dirty="0"/>
              <a:t>1968 Race Relations’ Act </a:t>
            </a:r>
            <a:r>
              <a:rPr lang="en-GB" dirty="0"/>
              <a:t>– </a:t>
            </a:r>
            <a:r>
              <a:rPr lang="en-GB" i="1" dirty="0"/>
              <a:t>outlaws discrimination in housing and employment</a:t>
            </a:r>
          </a:p>
          <a:p>
            <a:pPr marL="0" indent="0">
              <a:buNone/>
            </a:pPr>
            <a:endParaRPr lang="en-GB" i="1" dirty="0"/>
          </a:p>
          <a:p>
            <a:pPr marL="0" indent="0">
              <a:buNone/>
            </a:pPr>
            <a:r>
              <a:rPr lang="en-GB" b="1" dirty="0"/>
              <a:t>1968 Commonwealth Immigration Act –</a:t>
            </a:r>
          </a:p>
          <a:p>
            <a:pPr marL="0" indent="0">
              <a:buNone/>
            </a:pPr>
            <a:r>
              <a:rPr lang="en-US" i="1" dirty="0"/>
              <a:t>Restricted U.K. citizenship to those born in the U.K. and their children or grandchildren. Those living in the ex-colonies without a direct family connection to the U.K. were no longer entitled to enter the country. </a:t>
            </a:r>
            <a:endParaRPr lang="en-GB" i="1" dirty="0"/>
          </a:p>
          <a:p>
            <a:pPr marL="0" indent="0">
              <a:buNone/>
            </a:pPr>
            <a:r>
              <a:rPr lang="en-GB" b="1" dirty="0"/>
              <a:t>‘Restrictions and assimilation’</a:t>
            </a:r>
          </a:p>
          <a:p>
            <a:pPr marL="0" indent="0">
              <a:buNone/>
            </a:pPr>
            <a:endParaRPr lang="en-GB" dirty="0"/>
          </a:p>
          <a:p>
            <a:pPr marL="0" indent="0">
              <a:buNone/>
            </a:pPr>
            <a:r>
              <a:rPr lang="en-GB" u="sng" dirty="0"/>
              <a:t>Impact of speech?</a:t>
            </a:r>
          </a:p>
          <a:p>
            <a:pPr marL="0" indent="0">
              <a:buNone/>
            </a:pPr>
            <a:r>
              <a:rPr lang="en-GB" dirty="0"/>
              <a:t>Enables the private racism of some of the public. Support for Powell but also huge backlash against him – divisions. Powell is sacked from the Shadow Cabinet (by Conservative leader Edward Heath). </a:t>
            </a:r>
            <a:endParaRPr lang="en-GB">
              <a:cs typeface="Calibri"/>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38965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7AFAD8A3C57149B1A488FD8BA91346" ma:contentTypeVersion="14" ma:contentTypeDescription="Create a new document." ma:contentTypeScope="" ma:versionID="e0b21c0cf4b4cc70cf0bafd82b0f6e92">
  <xsd:schema xmlns:xsd="http://www.w3.org/2001/XMLSchema" xmlns:xs="http://www.w3.org/2001/XMLSchema" xmlns:p="http://schemas.microsoft.com/office/2006/metadata/properties" xmlns:ns3="2e3bdc75-8ef2-4c1f-9e8a-5da286eea36f" xmlns:ns4="6f5e2299-8c3e-4b44-b1e0-9d3ce7368a3c" targetNamespace="http://schemas.microsoft.com/office/2006/metadata/properties" ma:root="true" ma:fieldsID="2cc4be79f0cdc812ba5caeca6248a8f0" ns3:_="" ns4:_="">
    <xsd:import namespace="2e3bdc75-8ef2-4c1f-9e8a-5da286eea36f"/>
    <xsd:import namespace="6f5e2299-8c3e-4b44-b1e0-9d3ce7368a3c"/>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bdc75-8ef2-4c1f-9e8a-5da286eea3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f5e2299-8c3e-4b44-b1e0-9d3ce7368a3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205711-619A-4E85-B7B6-EE7F5934DE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bdc75-8ef2-4c1f-9e8a-5da286eea36f"/>
    <ds:schemaRef ds:uri="6f5e2299-8c3e-4b44-b1e0-9d3ce7368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231391-55BD-4766-96B4-6C8B104C9117}">
  <ds:schemaRefs>
    <ds:schemaRef ds:uri="http://schemas.microsoft.com/sharepoint/v3/contenttype/forms"/>
  </ds:schemaRefs>
</ds:datastoreItem>
</file>

<file path=customXml/itemProps3.xml><?xml version="1.0" encoding="utf-8"?>
<ds:datastoreItem xmlns:ds="http://schemas.openxmlformats.org/officeDocument/2006/customXml" ds:itemID="{1BA16793-A83F-47C6-8442-4D441E32E489}">
  <ds:schemaRefs>
    <ds:schemaRef ds:uri="http://purl.org/dc/dcmitype/"/>
    <ds:schemaRef ds:uri="http://purl.org/dc/terms/"/>
    <ds:schemaRef ds:uri="http://schemas.microsoft.com/office/infopath/2007/PartnerControls"/>
    <ds:schemaRef ds:uri="http://purl.org/dc/elements/1.1/"/>
    <ds:schemaRef ds:uri="6f5e2299-8c3e-4b44-b1e0-9d3ce7368a3c"/>
    <ds:schemaRef ds:uri="2e3bdc75-8ef2-4c1f-9e8a-5da286eea36f"/>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Widescreen</PresentationFormat>
  <Paragraphs>49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Trebuchet MS</vt:lpstr>
      <vt:lpstr>Office Theme</vt:lpstr>
      <vt:lpstr>Black History Month:  Challenging existing narratives</vt:lpstr>
      <vt:lpstr>DO NOW: Draw a Roman</vt:lpstr>
      <vt:lpstr>Watch this – does it challenge your ideas of a ‘Roman’?</vt:lpstr>
      <vt:lpstr>‘Beachy Head Lady’</vt:lpstr>
      <vt:lpstr>‘Ivory Bangle Lady’</vt:lpstr>
      <vt:lpstr>PowerPoint Presentation</vt:lpstr>
      <vt:lpstr>How would it challenge this person’s ideas?</vt:lpstr>
      <vt:lpstr>Revision recap: ‘Rivers of Blood’ speech</vt:lpstr>
      <vt:lpstr>Revision recap: ‘Rivers of Blood’ speech</vt:lpstr>
      <vt:lpstr>Lesser known stories of Black Britons.....</vt:lpstr>
      <vt:lpstr>The case of Amelia King</vt:lpstr>
      <vt:lpstr>Revision over half-term: Immigration and race relations 1918-79</vt:lpstr>
      <vt:lpstr>Black History Month:  Challenging existing narratives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Colquhoun</dc:creator>
  <cp:lastModifiedBy>Clover Colquhoun</cp:lastModifiedBy>
  <cp:revision>35</cp:revision>
  <dcterms:created xsi:type="dcterms:W3CDTF">2020-10-19T10:47:31Z</dcterms:created>
  <dcterms:modified xsi:type="dcterms:W3CDTF">2020-10-21T06:11:47Z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0x0101009A7AFAD8A3C57149B1A488FD8BA91346</vt:lpwstr>
  </property>
</Properties>
</file>