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slideLayouts/slideLayout88.xml" ContentType="application/vnd.openxmlformats-officedocument.presentationml.slideLayout+xml"/>
  <Override PartName="/ppt/theme/theme9.xml" ContentType="application/vnd.openxmlformats-officedocument.theme+xml"/>
  <Override PartName="/ppt/slideLayouts/slideLayout89.xml" ContentType="application/vnd.openxmlformats-officedocument.presentationml.slideLayout+xml"/>
  <Override PartName="/ppt/theme/theme10.xml" ContentType="application/vnd.openxmlformats-officedocument.theme+xml"/>
  <Override PartName="/ppt/slideLayouts/slideLayout90.xml" ContentType="application/vnd.openxmlformats-officedocument.presentationml.slideLayout+xml"/>
  <Override PartName="/ppt/theme/theme11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2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3.xml" ContentType="application/vnd.openxmlformats-officedocument.theme+xml"/>
  <Override PartName="/ppt/slideLayouts/slideLayout113.xml" ContentType="application/vnd.openxmlformats-officedocument.presentationml.slideLayout+xml"/>
  <Override PartName="/ppt/theme/theme14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6" r:id="rId5"/>
    <p:sldMasterId id="2147483711" r:id="rId6"/>
    <p:sldMasterId id="2147483747" r:id="rId7"/>
    <p:sldMasterId id="2147483660" r:id="rId8"/>
    <p:sldMasterId id="2147483771" r:id="rId9"/>
    <p:sldMasterId id="2147483786" r:id="rId10"/>
    <p:sldMasterId id="2147483801" r:id="rId11"/>
    <p:sldMasterId id="2147483803" r:id="rId12"/>
    <p:sldMasterId id="2147483805" r:id="rId13"/>
    <p:sldMasterId id="2147483807" r:id="rId14"/>
    <p:sldMasterId id="2147483809" r:id="rId15"/>
    <p:sldMasterId id="2147483821" r:id="rId16"/>
    <p:sldMasterId id="2147483833" r:id="rId17"/>
    <p:sldMasterId id="2147483835" r:id="rId18"/>
  </p:sldMasterIdLst>
  <p:notesMasterIdLst>
    <p:notesMasterId r:id="rId54"/>
  </p:notesMasterIdLst>
  <p:sldIdLst>
    <p:sldId id="256" r:id="rId19"/>
    <p:sldId id="304" r:id="rId20"/>
    <p:sldId id="305" r:id="rId21"/>
    <p:sldId id="306" r:id="rId22"/>
    <p:sldId id="308" r:id="rId23"/>
    <p:sldId id="309" r:id="rId24"/>
    <p:sldId id="310" r:id="rId25"/>
    <p:sldId id="311" r:id="rId26"/>
    <p:sldId id="312" r:id="rId27"/>
    <p:sldId id="313" r:id="rId28"/>
    <p:sldId id="302" r:id="rId29"/>
    <p:sldId id="314" r:id="rId30"/>
    <p:sldId id="315" r:id="rId31"/>
    <p:sldId id="307" r:id="rId32"/>
    <p:sldId id="329" r:id="rId33"/>
    <p:sldId id="318" r:id="rId34"/>
    <p:sldId id="320" r:id="rId35"/>
    <p:sldId id="319" r:id="rId36"/>
    <p:sldId id="325" r:id="rId37"/>
    <p:sldId id="326" r:id="rId38"/>
    <p:sldId id="327" r:id="rId39"/>
    <p:sldId id="277" r:id="rId40"/>
    <p:sldId id="323" r:id="rId41"/>
    <p:sldId id="324" r:id="rId42"/>
    <p:sldId id="321" r:id="rId43"/>
    <p:sldId id="322" r:id="rId44"/>
    <p:sldId id="261" r:id="rId45"/>
    <p:sldId id="263" r:id="rId46"/>
    <p:sldId id="264" r:id="rId47"/>
    <p:sldId id="275" r:id="rId48"/>
    <p:sldId id="276" r:id="rId49"/>
    <p:sldId id="328" r:id="rId50"/>
    <p:sldId id="278" r:id="rId51"/>
    <p:sldId id="273" r:id="rId52"/>
    <p:sldId id="274" r:id="rId5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AD1E1E"/>
    <a:srgbClr val="E6E6E6"/>
    <a:srgbClr val="CC0000"/>
    <a:srgbClr val="FFCC00"/>
    <a:srgbClr val="CC99FF"/>
    <a:srgbClr val="CCECFF"/>
    <a:srgbClr val="6699FF"/>
    <a:srgbClr val="66FF66"/>
    <a:srgbClr val="D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116A5B-B1B0-4D66-8CDB-A708676DB044}" v="704" dt="2019-09-11T14:33:48.8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23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11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3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microsoft.com/office/2015/10/relationships/revisionInfo" Target="revisionInfo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047FF-82DF-4047-8B8C-B2B43DFA3F78}" type="datetimeFigureOut">
              <a:rPr lang="en-GB" smtClean="0"/>
              <a:pPr/>
              <a:t>11/09/2019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FA946-96D3-4D6E-B846-4BFDA4E73D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63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21EC74-0B50-4C21-8076-488EC51566B0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534649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739E33-A69C-4C44-9DB6-59B523161900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66847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94B219-AE7F-41E8-B31C-FF3E5AE2110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0403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D2AE2E-CEE5-40DB-99D5-4E8AA59221C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2039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B5CBDA-5602-4E35-993A-FE6C69ED02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426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806CF2-D21C-4CA6-94AD-71DB7248CA6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81802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C3BE7F-5BCE-47C3-9776-6FC05F0B1EE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09329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8D8855-C510-4049-A550-A71D8547C31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32180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2B9577-A015-4A23-A8BB-9EBA33DC3FF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1077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37EC15-1082-4DA8-A8DF-3CF0A88609B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104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BF75E1-DA34-4F5B-9DCD-D35DAF26E80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08994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0190F3-EA8C-4DA8-9559-6F0FEEB2577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89654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D6ED41-B956-4FB8-BE82-6438F90B459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691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34158719-5275-4A20-BA5C-285BAC52DD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635A75D7-A151-4FEF-9F4F-810C4F178F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988E34D7-2F64-4D01-8B01-DB835A9F74C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8Ld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CACC4E4-0C54-497F-9A7E-E3D89102445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5538894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106421-1BB5-4F32-92DB-84C575AAB80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979080205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2852F0-6ACF-4BF4-B032-2AADA61596F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600083794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BF9B879-0FD1-4996-A0D7-9A538A0706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98629899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247F5A-C0C2-4E2C-AA3A-CFBAE7CF4AD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11888533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811B840-5CE1-4BD4-A0DF-18018E08905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192140874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C774C95-BA72-44E2-BD1A-C293A3A4116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7063393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06547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8C2205A2-13D7-417A-B091-863AF2491E9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41095676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A16650-9609-4D6B-9274-CBF313073F8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68876854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6F81F4-4E00-47E1-9D62-D175EA0CC6D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971985973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08C084C-BAF1-457C-B806-23B5DEFD79A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718515135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C0B05C-56B2-4B37-A9E8-541BE4894A3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276722318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8A13339-4F4F-4CD8-A8B1-2EA992F481F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7018435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98616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2986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7" y="1385102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2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165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9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923679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713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4132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01713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0945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5796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7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6493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2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2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802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1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8508677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6365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064215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08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16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223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7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5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5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59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96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20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305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776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177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6838" y="40481"/>
            <a:ext cx="2068512" cy="45922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20" y="40481"/>
            <a:ext cx="6054725" cy="45922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43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5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729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3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090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044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640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7392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768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632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889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6" y="40481"/>
            <a:ext cx="2111375" cy="45541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13" y="40481"/>
            <a:ext cx="6183312" cy="45541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242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D5933-565A-4C7D-B3A7-27808BA3DE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525CD-D200-469E-8E70-BD4706F299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11/09/2019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B9D64-526C-4441-B4C5-5A4D456BA5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2AE7C-16DD-4EB9-93F0-E6A6EABED2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5AA8B-D5F4-4D55-8CF0-48BE451B02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4F09A-4EEA-409D-9EB5-49A8E5225F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DF392-EE9C-4177-BBB0-745E40BE7E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F884F-49DE-421A-9B0A-76AE349E3F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F915E-BB49-443D-8E65-6D48DBFF4B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A7C12-098A-46E6-BB2A-BE14A48C35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297FA-AB37-4676-AEC6-3318863037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34825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11/09/2019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9341309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8951881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6523731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14699575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2713743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896371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0037211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9262291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2488164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041497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11/09/2019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046879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093BC"/>
                </a:solidFill>
              </a:defRPr>
            </a:lvl1pPr>
            <a:lvl2pPr marL="342900" indent="0">
              <a:buFontTx/>
              <a:buNone/>
              <a:defRPr>
                <a:solidFill>
                  <a:srgbClr val="3093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266198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0007108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075383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22006747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107984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558590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924123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1249160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4242827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3978756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5015504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5407536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2895569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104123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093BC"/>
                </a:solidFill>
              </a:defRPr>
            </a:lvl1pPr>
            <a:lvl2pPr marL="342900" indent="0">
              <a:buFontTx/>
              <a:buNone/>
              <a:defRPr>
                <a:solidFill>
                  <a:srgbClr val="3093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781279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686491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9B32894F-12D3-4486-90DF-D36D90CB0B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500CDD57-68B7-4B04-A39E-28DC57CD63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D5FBD475-1CA1-474B-88FD-64A9791CC0F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8Jd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8BD56432-35DE-46C9-9DA5-B5BB8F887D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Literacy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7D8552B-8497-4888-90A4-49BC35546F3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4522355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F87534AA-EA7A-45C5-AF95-BDF7C78194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E214E6D9-537C-4D74-B095-203BA2A50C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E19F9314-6053-42BC-89AA-DD06DAB2A30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7Ib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4C8D3F25-30F4-4D60-BEA6-FC017FB802F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Energy transfers and stores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6908BED-580B-4EA2-9B8B-12E1F784A12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223131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69A75CA1-3B8A-4BE1-8CF3-6B4C600040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21E3B9C6-8F4E-46E4-9BA7-8CF3A92730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AC4BA9C7-F497-49FE-94D3-BDC575422D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8La</a:t>
            </a:r>
            <a:endParaRPr lang="en-GB" sz="1013">
              <a:latin typeface="Arial Black" pitchFamily="34" charset="0"/>
              <a:cs typeface="Arial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5FAD2A43-21F2-493E-9E26-0E0F172323E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>
                <a:solidFill>
                  <a:schemeClr val="bg1"/>
                </a:solidFill>
                <a:latin typeface="Arial" charset="0"/>
                <a:cs typeface="Arial" charset="0"/>
              </a:rPr>
              <a:t>Gathering the evidence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ED30977-1569-4089-AD2B-5FD7F428D79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23263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69A7061E-2267-4B95-BEEA-A4EF8B3A9B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DC466946-5EA3-4C37-BBF2-534EE56701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7E387A60-5C8A-43FF-AC38-A0B6763F59E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8Ld</a:t>
            </a:r>
            <a:endParaRPr lang="en-GB" sz="1013">
              <a:latin typeface="Arial Black" pitchFamily="34" charset="0"/>
              <a:cs typeface="Arial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4CDC8D87-5EEA-4B92-8D74-29B31715B6F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Gravity in space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2B30230-C7BD-4F75-A331-3A4B1E47EFE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9322373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218B2D-7514-47E5-94EC-D7E8DDC00BFD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81050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4CBBF6-8541-4A90-9136-FAE78C8A122D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19258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AE97EB-2211-4CD7-A522-D2319409BF63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308342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0930FE-DFF2-4912-B847-2E14B963E399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4189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E8D646-30C0-43EB-8557-96090A47E004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73841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681A89-4ED5-4CC4-8C3D-9F1DF05508F1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56010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47C0E7-BB58-4F85-8C71-BEE2CDF77D7F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69133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AE2008-4424-4BE4-B2AD-F88A15ADF77A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83320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9DF077-3F80-4B0C-932E-987EE60A8E69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847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8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9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1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image" Target="../media/image8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image" Target="../media/image7.jp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60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image" Target="../media/image7.jp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74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826C-B2C0-415D-B384-C8AB22EEAFB5}" type="datetimeFigureOut">
              <a:rPr lang="en-GB" smtClean="0"/>
              <a:pPr/>
              <a:t>11/09/2019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4B56D054-4C35-40D9-B8BE-D8E5152128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92EFF83D-2738-4B35-A916-8608126DE4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92AD53A0-2673-4007-AA44-6F8EE022DD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5419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</p:sldLayoutIdLst>
  <p:transition>
    <p:sndAc>
      <p:stSnd>
        <p:snd r:embed="rId3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Arial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5C2AC093-2A37-43B9-AC35-DEDE5462CE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B549840D-BF05-49A5-A76B-CAAAFB8A77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FF7194A4-D85A-401E-A64D-439E57C25A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48632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transition>
    <p:sndAc>
      <p:stSnd>
        <p:snd r:embed="rId3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Arial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+mn-lt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smtClean="0">
                <a:latin typeface="Arial" panose="020B0604020202020204" pitchFamily="34" charset="0"/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E5B7FC-8676-40DA-A653-D7AF3ACFEA24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054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8110B8-B975-4AD6-B1BD-3374547545C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79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3">
            <a:extLst>
              <a:ext uri="{FF2B5EF4-FFF2-40B4-BE49-F238E27FC236}">
                <a16:creationId xmlns:a16="http://schemas.microsoft.com/office/drawing/2014/main" id="{BA778A8A-70B9-43A0-805F-D81295F241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61446" name="Rectangle 4">
            <a:extLst>
              <a:ext uri="{FF2B5EF4-FFF2-40B4-BE49-F238E27FC236}">
                <a16:creationId xmlns:a16="http://schemas.microsoft.com/office/drawing/2014/main" id="{9DC54EA0-279A-42C3-8169-07C8D030BD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F02AF357-7601-4779-8FD3-D983D5914A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0297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14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PhysicsPPTBottom">
            <a:extLst>
              <a:ext uri="{FF2B5EF4-FFF2-40B4-BE49-F238E27FC236}">
                <a16:creationId xmlns:a16="http://schemas.microsoft.com/office/drawing/2014/main" id="{D6CEFA4C-1B86-4B26-A99B-80E9A7B8DB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1" descr="PhysicsPPTTop">
            <a:extLst>
              <a:ext uri="{FF2B5EF4-FFF2-40B4-BE49-F238E27FC236}">
                <a16:creationId xmlns:a16="http://schemas.microsoft.com/office/drawing/2014/main" id="{DBA468A5-4DA6-4C17-B361-79A53E6586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>
            <a:extLst>
              <a:ext uri="{FF2B5EF4-FFF2-40B4-BE49-F238E27FC236}">
                <a16:creationId xmlns:a16="http://schemas.microsoft.com/office/drawing/2014/main" id="{E06CE1C7-54FE-4094-B3E5-67E05094E7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id="{E9096BF7-68B4-43ED-9F59-F4F8BB120AF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8Ld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54286" name="Text Box 14">
            <a:extLst>
              <a:ext uri="{FF2B5EF4-FFF2-40B4-BE49-F238E27FC236}">
                <a16:creationId xmlns:a16="http://schemas.microsoft.com/office/drawing/2014/main" id="{4EB2433D-85BC-455C-B22C-8E3156278C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Gravity in space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8905FA3-49C4-4837-81A8-652663D9E9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69900" y="1200151"/>
            <a:ext cx="82169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0968" name="Title Placeholder 9">
            <a:extLst>
              <a:ext uri="{FF2B5EF4-FFF2-40B4-BE49-F238E27FC236}">
                <a16:creationId xmlns:a16="http://schemas.microsoft.com/office/drawing/2014/main" id="{5EAE336F-6005-4811-8D4B-4A36DB83292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535781"/>
            <a:ext cx="82296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644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2pPr>
      <a:lvl3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3pPr>
      <a:lvl4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4pPr>
      <a:lvl5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3333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1800">
          <a:solidFill>
            <a:srgbClr val="934C74"/>
          </a:solidFill>
          <a:latin typeface="+mn-lt"/>
          <a:ea typeface="+mn-ea"/>
          <a:cs typeface="+mn-cs"/>
        </a:defRPr>
      </a:lvl1pPr>
      <a:lvl2pPr marL="819150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934C74"/>
          </a:solidFill>
          <a:latin typeface="+mn-lt"/>
        </a:defRPr>
      </a:lvl2pPr>
      <a:lvl3pPr marL="1125141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934C74"/>
          </a:solidFill>
          <a:latin typeface="+mn-lt"/>
        </a:defRPr>
      </a:lvl3pPr>
      <a:lvl4pPr marL="1431131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934C74"/>
          </a:solidFill>
          <a:latin typeface="+mn-lt"/>
        </a:defRPr>
      </a:lvl4pPr>
      <a:lvl5pPr marL="1737122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rgbClr val="934C74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3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or banner area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6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918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/>
              <a:t>CP1a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7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350" b="0" i="0" u="none" strike="noStrike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Vectors and scalars</a:t>
            </a:r>
            <a:r>
              <a:rPr lang="en-GB" sz="1500"/>
              <a:t> </a:t>
            </a:r>
            <a:endParaRPr lang="en-GB" sz="1500" b="0"/>
          </a:p>
        </p:txBody>
      </p:sp>
      <p:pic>
        <p:nvPicPr>
          <p:cNvPr id="18" name="Picture 17" descr="(c) Pearson Education Ltd 2015. Copying permitted for purchasing institution only. This material is not copyright free.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" y="4848143"/>
            <a:ext cx="9144000" cy="2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0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D16B3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" y="11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48" y="4991111"/>
            <a:ext cx="655637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FAB59FCC-0A3A-46DF-A152-5F287C56295E}" type="slidenum"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11"/>
            <a:ext cx="213360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4625587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103" y="4625587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9" y="40489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3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100" b="1" kern="1200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9pPr>
    </p:titleStyle>
    <p:bodyStyle>
      <a:lvl1pPr marL="257168" indent="-257168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38" y="4991101"/>
            <a:ext cx="6556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fld id="{7A3AF35F-028F-4719-B3FA-C1992370E411}" type="slidenum">
              <a:rPr lang="en-GB" altLang="en-US" sz="1000" smtClean="0">
                <a:solidFill>
                  <a:srgbClr val="5B0091"/>
                </a:solidFill>
                <a:cs typeface="Arial" charset="0"/>
              </a:rPr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01"/>
            <a:ext cx="2133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25579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9" y="4625579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3" y="40482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1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FDBC6E-BF75-4E65-A433-DF49E664D23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2" name="Picture 11" descr="Edexcel GCSE (9-1)&#10;Science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224136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 dirty="0"/>
              <a:t>SP9a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" b="0" dirty="0"/>
              <a:t>Objects affecting each other 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2017.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9142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2" name="Picture 11" descr="Edexcel GCSE (9-1)&#10;Science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224136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 dirty="0"/>
              <a:t>SP15a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" b="0" dirty="0"/>
              <a:t>Bending and stretching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2017.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2785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D37BB045-DA2E-4C14-BA0A-9373726084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9934D433-6073-4ABD-8127-5016B9338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00B0F55F-8134-4935-AB6B-338325D990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3522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932DBD7B-C258-4783-B8AA-DA40086FA9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D8537F22-AAF0-4749-87F2-753B7E21B7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08C1F1BC-1E1B-45D6-A8EE-612061BB7D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6605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hyperlink" Target="https://highamspark.fireflycloud.net/" TargetMode="External"/><Relationship Id="rId7" Type="http://schemas.openxmlformats.org/officeDocument/2006/relationships/hyperlink" Target="https://www.youtube.com/channel/UCevUL4wPdprao-yKOZ8GFNw" TargetMode="Externa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hyperlink" Target="http://www.highamsparkschool.co.uk/" TargetMode="External"/><Relationship Id="rId5" Type="http://schemas.openxmlformats.org/officeDocument/2006/relationships/hyperlink" Target="https://www.pearsonactivelearn.com/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hyperlink" Target="https://twitter.com/hpscienc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hyperlink" Target="https://phet.colorado.edu/sims/html/gravity-and-orbits/latest/gravity-and-orbits_en.html" TargetMode="External"/><Relationship Id="rId1" Type="http://schemas.openxmlformats.org/officeDocument/2006/relationships/slideLayout" Target="../slideLayouts/slideLayout10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1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1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1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highamspark.fireflycloud.net/resource.aspx?id=122309&amp;officeint=on" TargetMode="External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hyperlink" Target="https://phet.colorado.edu/sims/html/gravity-force-lab/latest/gravity-force-lab_en.htm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hyperlink" Target="https://highamspark.fireflycloud.net/resource.aspx?id=122310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0"/>
            <a:ext cx="11182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C/W</a:t>
            </a:r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003684" y="0"/>
            <a:ext cx="21324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D722D31-BBE6-4DD2-BE87-6A6B1EDD3712}" type="datetime1"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11/09/2019</a:t>
            </a:fld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744317"/>
            <a:ext cx="9144001" cy="42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7200" u="sng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8Ld Gravity in space</a:t>
            </a:r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3738900" y="2825341"/>
            <a:ext cx="2473387" cy="1692977"/>
          </a:xfrm>
          <a:prstGeom prst="cloudCallout">
            <a:avLst>
              <a:gd name="adj1" fmla="val 80950"/>
              <a:gd name="adj2" fmla="val 5318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direction is down?</a:t>
            </a:r>
          </a:p>
        </p:txBody>
      </p:sp>
      <p:pic>
        <p:nvPicPr>
          <p:cNvPr id="63490" name="Picture 2" descr="https://firefly.archbishoptemple.lancs.sch.uk/Templates/lib/core/login/images/school-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377" y="4635352"/>
            <a:ext cx="1586003" cy="4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5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0484" y="4716012"/>
            <a:ext cx="2845978" cy="327029"/>
          </a:xfrm>
          <a:prstGeom prst="rect">
            <a:avLst/>
          </a:prstGeom>
        </p:spPr>
      </p:pic>
      <p:pic>
        <p:nvPicPr>
          <p:cNvPr id="14" name="Picture 13" descr="yt-brand-standard-logo-95x40.pn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2822" y="4681824"/>
            <a:ext cx="857891" cy="361217"/>
          </a:xfrm>
          <a:prstGeom prst="rect">
            <a:avLst/>
          </a:prstGeom>
        </p:spPr>
      </p:pic>
      <p:pic>
        <p:nvPicPr>
          <p:cNvPr id="2050" name="Picture 2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4925" y="4716492"/>
            <a:ext cx="1878012" cy="35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hlinkClick r:id="rId11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0" y="4681824"/>
            <a:ext cx="461676" cy="461676"/>
          </a:xfrm>
          <a:prstGeom prst="rect">
            <a:avLst/>
          </a:prstGeom>
        </p:spPr>
      </p:pic>
      <p:pic>
        <p:nvPicPr>
          <p:cNvPr id="3076" name="Picture 4" descr="Image result for cartoon earth">
            <a:extLst>
              <a:ext uri="{FF2B5EF4-FFF2-40B4-BE49-F238E27FC236}">
                <a16:creationId xmlns:a16="http://schemas.microsoft.com/office/drawing/2014/main" id="{50D092A0-24D3-4B2A-AE93-B146A87B1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48" y="1582922"/>
            <a:ext cx="3077867" cy="305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20">
            <a:extLst>
              <a:ext uri="{FF2B5EF4-FFF2-40B4-BE49-F238E27FC236}">
                <a16:creationId xmlns:a16="http://schemas.microsoft.com/office/drawing/2014/main" id="{56165866-8DF6-4628-AAB2-513CCA950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8483" y="1743900"/>
            <a:ext cx="3955894" cy="1081441"/>
          </a:xfrm>
          <a:prstGeom prst="roundRect">
            <a:avLst>
              <a:gd name="adj" fmla="val 8971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42913" marR="0" lvl="0" indent="-4429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 Draw a large circle to represent the Earth.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0" name="AutoShape 18">
            <a:extLst>
              <a:ext uri="{FF2B5EF4-FFF2-40B4-BE49-F238E27FC236}">
                <a16:creationId xmlns:a16="http://schemas.microsoft.com/office/drawing/2014/main" id="{65E960A5-32E8-4BDD-91C5-91A6C7BEA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8100" y="2571750"/>
            <a:ext cx="2473387" cy="1692977"/>
          </a:xfrm>
          <a:prstGeom prst="cloudCallout">
            <a:avLst>
              <a:gd name="adj1" fmla="val 54871"/>
              <a:gd name="adj2" fmla="val 5946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there gravity in space?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C849946B-3E5B-482C-8AEF-0FD22271D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34" y="244605"/>
            <a:ext cx="7144766" cy="1169551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weight = mass x gravitational field strength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   (N)       (kg)                    (N/kg)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D9DB2311-A667-4203-BA8E-6BD0FBF7A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66" y="1626175"/>
            <a:ext cx="2254250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W = mg</a:t>
            </a:r>
            <a:endParaRPr kumimoji="0" lang="en-US" alt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AutoShape 18">
            <a:extLst>
              <a:ext uri="{FF2B5EF4-FFF2-40B4-BE49-F238E27FC236}">
                <a16:creationId xmlns:a16="http://schemas.microsoft.com/office/drawing/2014/main" id="{E653440B-6697-45C3-8E83-44A869BDF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2252" y="49818"/>
            <a:ext cx="2241204" cy="1496156"/>
          </a:xfrm>
          <a:prstGeom prst="cloudCallout">
            <a:avLst>
              <a:gd name="adj1" fmla="val 25751"/>
              <a:gd name="adj2" fmla="val 8804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What is g on Earth?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11DAAA2B-5AC8-43F6-9267-261D1588E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34" y="2484525"/>
            <a:ext cx="8569325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 Earth g = 10 N/kg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Example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My mass, m = ___ kg      g = 10 N/kg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My weight is:    W = mg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		               =      x 10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 =</a:t>
            </a:r>
            <a:r>
              <a:rPr kumimoji="0" lang="en-GB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5" name="AutoShape 26">
            <a:extLst>
              <a:ext uri="{FF2B5EF4-FFF2-40B4-BE49-F238E27FC236}">
                <a16:creationId xmlns:a16="http://schemas.microsoft.com/office/drawing/2014/main" id="{28DEB559-61F5-4A07-9DA4-66AFB1995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594" y="1757993"/>
            <a:ext cx="4466657" cy="1496156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1950" marR="0" lvl="0" indent="-36195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0850" algn="l"/>
              </a:tabLst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 </a:t>
            </a: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Copy the example,</a:t>
            </a:r>
            <a:r>
              <a:rPr kumimoji="0" lang="en-GB" alt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measure your mass (or use your teacher’s) and calculate your weight using QE(R)NCU.</a:t>
            </a: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07194" marR="0" lvl="0" indent="-407194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7194" algn="l"/>
              </a:tabLst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60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17563" y="2096512"/>
            <a:ext cx="664589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50683" y="2096517"/>
            <a:ext cx="191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UANTITIES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21111" y="2577889"/>
            <a:ext cx="1901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50683" y="3082215"/>
            <a:ext cx="2665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EARRANGE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50683" y="3563850"/>
            <a:ext cx="1724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UMBERS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50683" y="4048811"/>
            <a:ext cx="2005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ALCULATE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50683" y="4531473"/>
            <a:ext cx="1604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NIT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0" y="0"/>
            <a:ext cx="8569325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 Earth g = 10 N/kg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Example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My mass, m = ___ kg      g = 10 N/kg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My weight is:    W = mg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		               =      x 10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 =</a:t>
            </a:r>
            <a:r>
              <a:rPr kumimoji="0" lang="en-GB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77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0" lvl="0" indent="-1778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	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Calculate the weights of the following objects. Use a value of 10 N/kg for the gravitational field strength. </a:t>
            </a:r>
          </a:p>
          <a:p>
            <a:pPr marL="342900" marR="0" lvl="1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a) a 5 kg bag of bird seed</a:t>
            </a:r>
          </a:p>
          <a:p>
            <a:pPr marL="342900" marR="0" lvl="1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b) a car with a mass of 1200 kg</a:t>
            </a:r>
          </a:p>
          <a:p>
            <a:pPr marL="342900" marR="0" lvl="1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c) a suitcase with a mass of 15 kg</a:t>
            </a:r>
          </a:p>
          <a:p>
            <a:pPr marL="342900" marR="0" lvl="1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d) a 200 g piece of meat</a:t>
            </a:r>
          </a:p>
          <a:p>
            <a:pPr marL="342900" marR="0" lvl="1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e) an apple with a mass of 100 g</a:t>
            </a:r>
          </a:p>
          <a:p>
            <a:pPr marL="342900" marR="0" lvl="1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f) a tablet with a mass of 50 mg</a:t>
            </a:r>
          </a:p>
          <a:p>
            <a:pPr marL="342900" marR="0" lvl="1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63538" marR="0" lvl="0" indent="-36353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</a:p>
        </p:txBody>
      </p:sp>
      <p:sp>
        <p:nvSpPr>
          <p:cNvPr id="3" name="AutoShape 26"/>
          <p:cNvSpPr>
            <a:spLocks noChangeArrowheads="1"/>
          </p:cNvSpPr>
          <p:nvPr/>
        </p:nvSpPr>
        <p:spPr bwMode="auto">
          <a:xfrm>
            <a:off x="4671237" y="706741"/>
            <a:ext cx="4416056" cy="1313445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!"/>
              <a:tabLst>
                <a:tab pos="450850" algn="l"/>
              </a:tabLst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CHOOSE 4 parts from q.1 to do using QE(R)NCU.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0850" algn="l"/>
              </a:tabLst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Hands up to help others.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0850" algn="l"/>
              </a:tabLst>
              <a:defRPr/>
            </a:pP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07194" marR="0" lvl="0" indent="-407194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7194" algn="l"/>
              </a:tabLst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4767684" y="1483905"/>
            <a:ext cx="427891" cy="397725"/>
          </a:xfrm>
          <a:prstGeom prst="star5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18"/>
          <p:cNvSpPr>
            <a:spLocks noChangeArrowheads="1"/>
          </p:cNvSpPr>
          <p:nvPr/>
        </p:nvSpPr>
        <p:spPr bwMode="auto">
          <a:xfrm>
            <a:off x="5195575" y="2319803"/>
            <a:ext cx="3084723" cy="2048927"/>
          </a:xfrm>
          <a:prstGeom prst="cloudCallout">
            <a:avLst>
              <a:gd name="adj1" fmla="val 66612"/>
              <a:gd name="adj2" fmla="val 4967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do you need to do if the mass in in g or mg?</a:t>
            </a:r>
          </a:p>
        </p:txBody>
      </p:sp>
      <p:sp>
        <p:nvSpPr>
          <p:cNvPr id="6" name="AutoShape 18">
            <a:extLst>
              <a:ext uri="{FF2B5EF4-FFF2-40B4-BE49-F238E27FC236}">
                <a16:creationId xmlns:a16="http://schemas.microsoft.com/office/drawing/2014/main" id="{8BEF9B5A-2BE1-4206-9D60-168C1E4BE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528" y="3094573"/>
            <a:ext cx="3084723" cy="2048927"/>
          </a:xfrm>
          <a:prstGeom prst="cloudCallout">
            <a:avLst>
              <a:gd name="adj1" fmla="val -60921"/>
              <a:gd name="adj2" fmla="val 45865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Where will </a:t>
            </a:r>
            <a:r>
              <a:rPr kumimoji="0" lang="en-GB" sz="2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be greater or less than 10 N/kg?</a:t>
            </a:r>
          </a:p>
        </p:txBody>
      </p:sp>
    </p:spTree>
    <p:extLst>
      <p:ext uri="{BB962C8B-B14F-4D97-AF65-F5344CB8AC3E}">
        <p14:creationId xmlns:p14="http://schemas.microsoft.com/office/powerpoint/2010/main" val="1519495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3385" y="0"/>
            <a:ext cx="7883611" cy="38151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542" y="3698790"/>
            <a:ext cx="6870358" cy="981479"/>
          </a:xfrm>
          <a:prstGeom prst="rect">
            <a:avLst/>
          </a:prstGeom>
        </p:spPr>
      </p:pic>
      <p:sp>
        <p:nvSpPr>
          <p:cNvPr id="4" name="AutoShape 18"/>
          <p:cNvSpPr>
            <a:spLocks noChangeArrowheads="1"/>
          </p:cNvSpPr>
          <p:nvPr/>
        </p:nvSpPr>
        <p:spPr bwMode="auto">
          <a:xfrm>
            <a:off x="5933007" y="-143540"/>
            <a:ext cx="3084723" cy="2048927"/>
          </a:xfrm>
          <a:prstGeom prst="cloudCallout">
            <a:avLst>
              <a:gd name="adj1" fmla="val 39536"/>
              <a:gd name="adj2" fmla="val 7937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Have they used full QE(R)NCU?</a:t>
            </a:r>
          </a:p>
        </p:txBody>
      </p:sp>
      <p:sp>
        <p:nvSpPr>
          <p:cNvPr id="5" name="AutoShape 26"/>
          <p:cNvSpPr>
            <a:spLocks noChangeArrowheads="1"/>
          </p:cNvSpPr>
          <p:nvPr/>
        </p:nvSpPr>
        <p:spPr bwMode="auto">
          <a:xfrm>
            <a:off x="6527408" y="3343838"/>
            <a:ext cx="2518118" cy="1678328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0850" marR="0" lvl="0" indent="-45085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0850" algn="l"/>
              </a:tabLst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 </a:t>
            </a: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Peer assess each q out of 5. (1 mark for each part of QENCU)</a:t>
            </a:r>
          </a:p>
          <a:p>
            <a:pPr marL="407194" marR="0" lvl="0" indent="-407194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7194" algn="l"/>
              </a:tabLst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577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277541" y="141685"/>
            <a:ext cx="5886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Weight of 80 kg astronaut on different planets</a:t>
            </a:r>
          </a:p>
        </p:txBody>
      </p:sp>
      <p:graphicFrame>
        <p:nvGraphicFramePr>
          <p:cNvPr id="65747" name="Group 2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368422"/>
              </p:ext>
            </p:extLst>
          </p:nvPr>
        </p:nvGraphicFramePr>
        <p:xfrm>
          <a:off x="318765" y="1323820"/>
          <a:ext cx="5130404" cy="3512340"/>
        </p:xfrm>
        <a:graphic>
          <a:graphicData uri="http://schemas.openxmlformats.org/drawingml/2006/table">
            <a:tbl>
              <a:tblPr/>
              <a:tblGrid>
                <a:gridCol w="1583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6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0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Planet</a:t>
                      </a:r>
                    </a:p>
                  </a:txBody>
                  <a:tcPr marL="67501" marR="67501" marT="35102" marB="3510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g (N/kg)</a:t>
                      </a:r>
                    </a:p>
                  </a:txBody>
                  <a:tcPr marL="67501" marR="67501" marT="35102" marB="3510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Weight (N)</a:t>
                      </a:r>
                    </a:p>
                  </a:txBody>
                  <a:tcPr marL="67501" marR="67501" marT="35102" marB="3510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Mercury</a:t>
                      </a:r>
                    </a:p>
                  </a:txBody>
                  <a:tcPr marL="67501" marR="67501" marT="35102" marB="3510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3.8</a:t>
                      </a:r>
                    </a:p>
                  </a:txBody>
                  <a:tcPr marL="67501" marR="67501" marT="35102" marB="3510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7501" marR="67501" marT="35102" marB="3510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Venus</a:t>
                      </a:r>
                    </a:p>
                  </a:txBody>
                  <a:tcPr marL="67501" marR="67501" marT="35102" marB="3510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9.1</a:t>
                      </a:r>
                    </a:p>
                  </a:txBody>
                  <a:tcPr marL="67501" marR="67501" marT="35102" marB="3510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7501" marR="67501" marT="35102" marB="3510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Earth</a:t>
                      </a:r>
                    </a:p>
                  </a:txBody>
                  <a:tcPr marL="67501" marR="67501" marT="35102" marB="3510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10</a:t>
                      </a:r>
                    </a:p>
                  </a:txBody>
                  <a:tcPr marL="67501" marR="67501" marT="35102" marB="3510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7501" marR="67501" marT="35102" marB="3510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Mars</a:t>
                      </a:r>
                    </a:p>
                  </a:txBody>
                  <a:tcPr marL="67501" marR="67501" marT="35102" marB="3510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3.8</a:t>
                      </a:r>
                    </a:p>
                  </a:txBody>
                  <a:tcPr marL="67501" marR="67501" marT="35102" marB="3510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7501" marR="67501" marT="35102" marB="3510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Jupiter</a:t>
                      </a:r>
                    </a:p>
                  </a:txBody>
                  <a:tcPr marL="67501" marR="67501" marT="35102" marB="3510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25.3</a:t>
                      </a:r>
                    </a:p>
                  </a:txBody>
                  <a:tcPr marL="67501" marR="67501" marT="35102" marB="3510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7501" marR="67501" marT="35102" marB="3510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Saturn</a:t>
                      </a:r>
                    </a:p>
                  </a:txBody>
                  <a:tcPr marL="67501" marR="67501" marT="35102" marB="3510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10.6</a:t>
                      </a:r>
                    </a:p>
                  </a:txBody>
                  <a:tcPr marL="67501" marR="67501" marT="35102" marB="3510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7501" marR="67501" marT="35102" marB="3510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Uranus</a:t>
                      </a:r>
                    </a:p>
                  </a:txBody>
                  <a:tcPr marL="67501" marR="67501" marT="35102" marB="3510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8.9</a:t>
                      </a:r>
                    </a:p>
                  </a:txBody>
                  <a:tcPr marL="67501" marR="67501" marT="35102" marB="3510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7501" marR="67501" marT="35102" marB="3510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Neptune</a:t>
                      </a:r>
                    </a:p>
                  </a:txBody>
                  <a:tcPr marL="67501" marR="67501" marT="35102" marB="3510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11.2</a:t>
                      </a:r>
                    </a:p>
                  </a:txBody>
                  <a:tcPr marL="67501" marR="67501" marT="35102" marB="3510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7501" marR="67501" marT="35102" marB="3510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0"/>
            <a:ext cx="85898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Weight of 80 kg astronaut on different planets</a:t>
            </a:r>
          </a:p>
        </p:txBody>
      </p:sp>
      <p:sp>
        <p:nvSpPr>
          <p:cNvPr id="9" name="AutoShape 20"/>
          <p:cNvSpPr>
            <a:spLocks noChangeArrowheads="1"/>
          </p:cNvSpPr>
          <p:nvPr/>
        </p:nvSpPr>
        <p:spPr bwMode="auto">
          <a:xfrm>
            <a:off x="5598160" y="2813506"/>
            <a:ext cx="3401752" cy="2022654"/>
          </a:xfrm>
          <a:prstGeom prst="roundRect">
            <a:avLst>
              <a:gd name="adj" fmla="val 10237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marR="0" lvl="0" indent="-26908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/>
                <a:sym typeface="Wingdings"/>
              </a:rPr>
              <a:t>	Decide how much mass should go in each planet tin, so it feels like 1 kg on that planet.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5688622" y="2945423"/>
            <a:ext cx="246185" cy="246185"/>
          </a:xfrm>
          <a:prstGeom prst="star5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AutoShape 26">
            <a:extLst>
              <a:ext uri="{FF2B5EF4-FFF2-40B4-BE49-F238E27FC236}">
                <a16:creationId xmlns:a16="http://schemas.microsoft.com/office/drawing/2014/main" id="{0BF26A2F-B1CA-4D87-BB59-01BBC853A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74" y="523220"/>
            <a:ext cx="6131789" cy="703068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1950" marR="0" lvl="0" indent="-36195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0850" algn="l"/>
              </a:tabLst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 </a:t>
            </a: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 NOT copy the table, but calculate</a:t>
            </a:r>
            <a:r>
              <a:rPr kumimoji="0" lang="en-GB" alt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the weight on your 4 favourite planets using QE(R)NCU.</a:t>
            </a: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07194" marR="0" lvl="0" indent="-407194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7194" algn="l"/>
              </a:tabLst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942623" y="429167"/>
            <a:ext cx="2962168" cy="2142583"/>
          </a:xfrm>
          <a:prstGeom prst="cloudCallout">
            <a:avLst>
              <a:gd name="adj1" fmla="val 49686"/>
              <a:gd name="adj2" fmla="val 69794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heavy would 1 kg feel on each planet?</a:t>
            </a:r>
          </a:p>
        </p:txBody>
      </p:sp>
    </p:spTree>
    <p:extLst>
      <p:ext uri="{BB962C8B-B14F-4D97-AF65-F5344CB8AC3E}">
        <p14:creationId xmlns:p14="http://schemas.microsoft.com/office/powerpoint/2010/main" val="1971219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277541" y="141685"/>
            <a:ext cx="5886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Weight of 80 kg astronaut on different planets</a:t>
            </a:r>
          </a:p>
        </p:txBody>
      </p:sp>
      <p:graphicFrame>
        <p:nvGraphicFramePr>
          <p:cNvPr id="65747" name="Group 211"/>
          <p:cNvGraphicFramePr>
            <a:graphicFrameLocks noGrp="1"/>
          </p:cNvGraphicFramePr>
          <p:nvPr>
            <p:extLst/>
          </p:nvPr>
        </p:nvGraphicFramePr>
        <p:xfrm>
          <a:off x="318765" y="1323820"/>
          <a:ext cx="5130404" cy="3512340"/>
        </p:xfrm>
        <a:graphic>
          <a:graphicData uri="http://schemas.openxmlformats.org/drawingml/2006/table">
            <a:tbl>
              <a:tblPr/>
              <a:tblGrid>
                <a:gridCol w="1583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6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0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Planet</a:t>
                      </a:r>
                    </a:p>
                  </a:txBody>
                  <a:tcPr marL="67501" marR="67501" marT="35102" marB="3510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g (N/kg)</a:t>
                      </a:r>
                    </a:p>
                  </a:txBody>
                  <a:tcPr marL="67501" marR="67501" marT="35102" marB="3510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Weight (N)</a:t>
                      </a:r>
                    </a:p>
                  </a:txBody>
                  <a:tcPr marL="67501" marR="67501" marT="35102" marB="3510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Mercury</a:t>
                      </a:r>
                    </a:p>
                  </a:txBody>
                  <a:tcPr marL="67501" marR="67501" marT="35102" marB="3510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3.8</a:t>
                      </a:r>
                    </a:p>
                  </a:txBody>
                  <a:tcPr marL="67501" marR="67501" marT="35102" marB="3510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304</a:t>
                      </a:r>
                    </a:p>
                  </a:txBody>
                  <a:tcPr marL="67501" marR="67501" marT="35102" marB="3510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Venus</a:t>
                      </a:r>
                    </a:p>
                  </a:txBody>
                  <a:tcPr marL="67501" marR="67501" marT="35102" marB="3510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9.1</a:t>
                      </a:r>
                    </a:p>
                  </a:txBody>
                  <a:tcPr marL="67501" marR="67501" marT="35102" marB="3510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728</a:t>
                      </a:r>
                    </a:p>
                  </a:txBody>
                  <a:tcPr marL="67501" marR="67501" marT="35102" marB="3510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Earth</a:t>
                      </a:r>
                    </a:p>
                  </a:txBody>
                  <a:tcPr marL="67501" marR="67501" marT="35102" marB="3510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10</a:t>
                      </a:r>
                    </a:p>
                  </a:txBody>
                  <a:tcPr marL="67501" marR="67501" marT="35102" marB="3510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800</a:t>
                      </a:r>
                    </a:p>
                  </a:txBody>
                  <a:tcPr marL="67501" marR="67501" marT="35102" marB="3510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Mars</a:t>
                      </a:r>
                    </a:p>
                  </a:txBody>
                  <a:tcPr marL="67501" marR="67501" marT="35102" marB="3510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3.8</a:t>
                      </a:r>
                    </a:p>
                  </a:txBody>
                  <a:tcPr marL="67501" marR="67501" marT="35102" marB="3510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304</a:t>
                      </a:r>
                    </a:p>
                  </a:txBody>
                  <a:tcPr marL="67501" marR="67501" marT="35102" marB="3510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Jupiter</a:t>
                      </a:r>
                    </a:p>
                  </a:txBody>
                  <a:tcPr marL="67501" marR="67501" marT="35102" marB="3510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25.3</a:t>
                      </a:r>
                    </a:p>
                  </a:txBody>
                  <a:tcPr marL="67501" marR="67501" marT="35102" marB="3510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2024</a:t>
                      </a:r>
                    </a:p>
                  </a:txBody>
                  <a:tcPr marL="67501" marR="67501" marT="35102" marB="3510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Saturn</a:t>
                      </a:r>
                    </a:p>
                  </a:txBody>
                  <a:tcPr marL="67501" marR="67501" marT="35102" marB="3510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10.6</a:t>
                      </a:r>
                    </a:p>
                  </a:txBody>
                  <a:tcPr marL="67501" marR="67501" marT="35102" marB="3510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848</a:t>
                      </a:r>
                    </a:p>
                  </a:txBody>
                  <a:tcPr marL="67501" marR="67501" marT="35102" marB="3510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Uranus</a:t>
                      </a:r>
                    </a:p>
                  </a:txBody>
                  <a:tcPr marL="67501" marR="67501" marT="35102" marB="3510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8.9</a:t>
                      </a:r>
                    </a:p>
                  </a:txBody>
                  <a:tcPr marL="67501" marR="67501" marT="35102" marB="3510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712</a:t>
                      </a:r>
                    </a:p>
                  </a:txBody>
                  <a:tcPr marL="67501" marR="67501" marT="35102" marB="3510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Neptune</a:t>
                      </a:r>
                    </a:p>
                  </a:txBody>
                  <a:tcPr marL="67501" marR="67501" marT="35102" marB="3510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11.2</a:t>
                      </a:r>
                    </a:p>
                  </a:txBody>
                  <a:tcPr marL="67501" marR="67501" marT="35102" marB="3510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896</a:t>
                      </a:r>
                    </a:p>
                  </a:txBody>
                  <a:tcPr marL="67501" marR="67501" marT="35102" marB="3510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0"/>
            <a:ext cx="85898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Weight of 80 kg astronaut on different planets</a:t>
            </a:r>
          </a:p>
        </p:txBody>
      </p:sp>
      <p:sp>
        <p:nvSpPr>
          <p:cNvPr id="9" name="AutoShape 20"/>
          <p:cNvSpPr>
            <a:spLocks noChangeArrowheads="1"/>
          </p:cNvSpPr>
          <p:nvPr/>
        </p:nvSpPr>
        <p:spPr bwMode="auto">
          <a:xfrm>
            <a:off x="5598160" y="2813506"/>
            <a:ext cx="3401752" cy="2022654"/>
          </a:xfrm>
          <a:prstGeom prst="roundRect">
            <a:avLst>
              <a:gd name="adj" fmla="val 10237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marR="0" lvl="0" indent="-26908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/>
                <a:sym typeface="Wingdings"/>
              </a:rPr>
              <a:t>	Decide how much mass should go in each planet tin, so it feels like 1 kg on that planet.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5688622" y="2945423"/>
            <a:ext cx="246185" cy="246185"/>
          </a:xfrm>
          <a:prstGeom prst="star5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AutoShape 26">
            <a:extLst>
              <a:ext uri="{FF2B5EF4-FFF2-40B4-BE49-F238E27FC236}">
                <a16:creationId xmlns:a16="http://schemas.microsoft.com/office/drawing/2014/main" id="{0BF26A2F-B1CA-4D87-BB59-01BBC853A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74" y="523220"/>
            <a:ext cx="6131789" cy="703068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1950" marR="0" lvl="0" indent="-36195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0850" algn="l"/>
              </a:tabLst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 2" pitchFamily="18" charset="2"/>
              </a:rPr>
              <a:t> </a:t>
            </a: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DO NOT copy the table, but calculate the weight on your 4 favourite planets using QE(R)NCU.</a:t>
            </a:r>
          </a:p>
          <a:p>
            <a:pPr marL="407194" marR="0" lvl="0" indent="-407194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7194" algn="l"/>
              </a:tabLst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 2" pitchFamily="18" charset="2"/>
              </a:rPr>
              <a:t>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942623" y="429167"/>
            <a:ext cx="2962168" cy="2142583"/>
          </a:xfrm>
          <a:prstGeom prst="cloudCallout">
            <a:avLst>
              <a:gd name="adj1" fmla="val 49686"/>
              <a:gd name="adj2" fmla="val 69794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heavy would 1 kg feel on each planet?</a:t>
            </a:r>
          </a:p>
        </p:txBody>
      </p:sp>
    </p:spTree>
    <p:extLst>
      <p:ext uri="{BB962C8B-B14F-4D97-AF65-F5344CB8AC3E}">
        <p14:creationId xmlns:p14="http://schemas.microsoft.com/office/powerpoint/2010/main" val="3320751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-70516" y="0"/>
            <a:ext cx="2962168" cy="2142583"/>
          </a:xfrm>
          <a:prstGeom prst="cloudCallout">
            <a:avLst>
              <a:gd name="adj1" fmla="val -41735"/>
              <a:gd name="adj2" fmla="val 77591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heavy would 1 kg feel on each planet?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99" y="401037"/>
            <a:ext cx="5200811" cy="4742463"/>
          </a:xfrm>
          <a:prstGeom prst="rect">
            <a:avLst/>
          </a:prstGeom>
        </p:spPr>
      </p:pic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5336931" y="119929"/>
            <a:ext cx="3715735" cy="2022654"/>
          </a:xfrm>
          <a:prstGeom prst="roundRect">
            <a:avLst>
              <a:gd name="adj" fmla="val 7629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marR="0" lvl="0" indent="-26908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/>
                <a:sym typeface="Wingdings"/>
              </a:rPr>
              <a:t>Pass round the tins. If you were able to predict how much mass is in each one, check inside to see if you were right.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5679831" y="2332892"/>
            <a:ext cx="3515647" cy="2142583"/>
          </a:xfrm>
          <a:prstGeom prst="cloudCallout">
            <a:avLst>
              <a:gd name="adj1" fmla="val 44046"/>
              <a:gd name="adj2" fmla="val 7595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Does a planet only exert gravity at its surface?</a:t>
            </a:r>
          </a:p>
        </p:txBody>
      </p:sp>
    </p:spTree>
    <p:extLst>
      <p:ext uri="{BB962C8B-B14F-4D97-AF65-F5344CB8AC3E}">
        <p14:creationId xmlns:p14="http://schemas.microsoft.com/office/powerpoint/2010/main" val="222456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98E00C29-ED94-4352-B8B4-5895D4FC1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3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26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B6F5C4-C1A5-47CF-BCC7-FCA9CC9E2B18}"/>
              </a:ext>
            </a:extLst>
          </p:cNvPr>
          <p:cNvSpPr txBox="1"/>
          <p:nvPr/>
        </p:nvSpPr>
        <p:spPr>
          <a:xfrm>
            <a:off x="92149" y="70884"/>
            <a:ext cx="90022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Gravity and orbits</a:t>
            </a:r>
          </a:p>
          <a:p>
            <a:endParaRPr lang="en-GB" sz="2800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Planets are kept in ____ around the Sun by gravity.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As planets get further from the Sun in their elliptical orbits, they move _____, as the gravity is weaker.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u="sng" dirty="0"/>
              <a:t>Natural satellites</a:t>
            </a:r>
            <a:r>
              <a:rPr lang="en-GB" sz="2800" dirty="0"/>
              <a:t> like moons orbit their planets due to gravity between them and the planet.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The same is true for </a:t>
            </a:r>
            <a:r>
              <a:rPr lang="en-GB" sz="2800" u="sng" dirty="0"/>
              <a:t>artificial satellites</a:t>
            </a:r>
            <a:r>
              <a:rPr lang="en-GB" sz="2800" dirty="0"/>
              <a:t> which can be used for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FA74D0-7660-4183-91BB-A0C2007897F8}"/>
              </a:ext>
            </a:extLst>
          </p:cNvPr>
          <p:cNvSpPr txBox="1"/>
          <p:nvPr/>
        </p:nvSpPr>
        <p:spPr>
          <a:xfrm>
            <a:off x="3586717" y="999459"/>
            <a:ext cx="985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9242"/>
                </a:solidFill>
              </a:rPr>
              <a:t>orbit</a:t>
            </a:r>
            <a:endParaRPr lang="en-GB" dirty="0">
              <a:solidFill>
                <a:srgbClr val="00924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DB054E-E122-4386-9EB8-EF4C8D3D19D0}"/>
              </a:ext>
            </a:extLst>
          </p:cNvPr>
          <p:cNvSpPr txBox="1"/>
          <p:nvPr/>
        </p:nvSpPr>
        <p:spPr>
          <a:xfrm>
            <a:off x="2321442" y="3531497"/>
            <a:ext cx="65744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9242"/>
                </a:solidFill>
              </a:rPr>
              <a:t>taking photos of Earth or other planets, transmitting TV programmes…</a:t>
            </a:r>
            <a:endParaRPr lang="en-GB" dirty="0">
              <a:solidFill>
                <a:srgbClr val="00924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397885-1A3D-4019-92EC-449EB5720955}"/>
              </a:ext>
            </a:extLst>
          </p:cNvPr>
          <p:cNvSpPr txBox="1"/>
          <p:nvPr/>
        </p:nvSpPr>
        <p:spPr>
          <a:xfrm>
            <a:off x="3324448" y="1825210"/>
            <a:ext cx="1297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9242"/>
                </a:solidFill>
              </a:rPr>
              <a:t>slower</a:t>
            </a:r>
            <a:endParaRPr lang="en-GB" dirty="0">
              <a:solidFill>
                <a:srgbClr val="0092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7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>
            <a:extLst>
              <a:ext uri="{FF2B5EF4-FFF2-40B4-BE49-F238E27FC236}">
                <a16:creationId xmlns:a16="http://schemas.microsoft.com/office/drawing/2014/main" id="{81AE58B0-F2AC-48B8-817C-2B98A712A1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902609DE-3E40-4EBC-9B3C-536A74D0A2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9" y="1383507"/>
            <a:ext cx="8575716" cy="3240881"/>
          </a:xfrm>
        </p:spPr>
        <p:txBody>
          <a:bodyPr/>
          <a:lstStyle/>
          <a:p>
            <a:pPr marL="403622" lvl="1" indent="-269081" eaLnBrk="1" hangingPunct="1"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Recall the direction in which gravity acts.</a:t>
            </a:r>
          </a:p>
          <a:p>
            <a:pPr marL="403622" lvl="1" indent="-269081" eaLnBrk="1" hangingPunct="1"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Recall the factors that affect the strength of gravity.</a:t>
            </a:r>
          </a:p>
          <a:p>
            <a:pPr marL="403622" lvl="1" indent="-269081" eaLnBrk="1" hangingPunct="1"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State the meaning of </a:t>
            </a:r>
            <a:r>
              <a:rPr lang="en-GB" altLang="en-US" sz="2100" dirty="0">
                <a:solidFill>
                  <a:srgbClr val="934C74"/>
                </a:solidFill>
                <a:latin typeface="Arial" panose="020B0604020202020204" pitchFamily="34" charset="0"/>
              </a:rPr>
              <a:t>gravitational field strength</a:t>
            </a:r>
            <a:r>
              <a:rPr lang="en-GB" altLang="en-US" sz="2100" dirty="0">
                <a:latin typeface="Arial" panose="020B0604020202020204" pitchFamily="34" charset="0"/>
              </a:rPr>
              <a:t>.</a:t>
            </a:r>
          </a:p>
          <a:p>
            <a:pPr marL="403622" lvl="1" indent="-269081" eaLnBrk="1" hangingPunct="1"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Explain why the weight of an object changes if taken to the Moon but not its mass.</a:t>
            </a:r>
          </a:p>
          <a:p>
            <a:pPr marL="403622" lvl="1" indent="-269081" eaLnBrk="1" hangingPunct="1"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Recall that planets and natural satellites are kept in orbit by gravity.</a:t>
            </a: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E06EBC9F-90E8-46F3-8871-760BC43028D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57831279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>
            <a:extLst>
              <a:ext uri="{FF2B5EF4-FFF2-40B4-BE49-F238E27FC236}">
                <a16:creationId xmlns:a16="http://schemas.microsoft.com/office/drawing/2014/main" id="{81AE58B0-F2AC-48B8-817C-2B98A712A1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902609DE-3E40-4EBC-9B3C-536A74D0A2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9" y="1383507"/>
            <a:ext cx="8575716" cy="3240881"/>
          </a:xfrm>
        </p:spPr>
        <p:txBody>
          <a:bodyPr/>
          <a:lstStyle/>
          <a:p>
            <a:pPr marL="403622" lvl="1" indent="-269081" eaLnBrk="1" hangingPunct="1"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Recall the direction in which gravity acts.</a:t>
            </a:r>
          </a:p>
          <a:p>
            <a:pPr marL="403622" lvl="1" indent="-269081" eaLnBrk="1" hangingPunct="1"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Recall the factors that affect the strength of gravity.</a:t>
            </a:r>
          </a:p>
          <a:p>
            <a:pPr marL="403622" lvl="1" indent="-269081" eaLnBrk="1" hangingPunct="1"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State the meaning of </a:t>
            </a:r>
            <a:r>
              <a:rPr lang="en-GB" altLang="en-US" sz="2100" dirty="0">
                <a:solidFill>
                  <a:srgbClr val="934C74"/>
                </a:solidFill>
                <a:latin typeface="Arial" panose="020B0604020202020204" pitchFamily="34" charset="0"/>
              </a:rPr>
              <a:t>gravitational field strength</a:t>
            </a:r>
            <a:r>
              <a:rPr lang="en-GB" altLang="en-US" sz="2100" dirty="0">
                <a:latin typeface="Arial" panose="020B0604020202020204" pitchFamily="34" charset="0"/>
              </a:rPr>
              <a:t>.</a:t>
            </a:r>
          </a:p>
          <a:p>
            <a:pPr marL="403622" lvl="1" indent="-269081" eaLnBrk="1" hangingPunct="1"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Explain why the weight of an object changes if taken to the Moon but not its mass.</a:t>
            </a:r>
          </a:p>
          <a:p>
            <a:pPr marL="403622" lvl="1" indent="-269081" eaLnBrk="1" hangingPunct="1"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Recall that planets and natural satellites are kept in orbit by gravity.</a:t>
            </a: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E06EBC9F-90E8-46F3-8871-760BC43028D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36C7EB1A-1D97-4967-94A8-9FA02FAC13F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Objectives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6995D103-6D5D-45EE-A1DC-B043DF5A5B3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494235" y="1383507"/>
            <a:ext cx="6155531" cy="1997869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GB" altLang="en-US" sz="2100">
                <a:latin typeface="Arial" panose="020B0604020202020204" pitchFamily="34" charset="0"/>
              </a:rPr>
              <a:t>Describe how mass and distance affect the strength of gravity.</a:t>
            </a:r>
          </a:p>
          <a:p>
            <a:pPr marL="403622" lvl="1" indent="-26908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GB" altLang="en-US" sz="2100">
                <a:latin typeface="Arial" panose="020B0604020202020204" pitchFamily="34" charset="0"/>
              </a:rPr>
              <a:t>Describe how gravity affects bodies in space.</a:t>
            </a:r>
          </a:p>
          <a:p>
            <a:pPr marL="403622" lvl="1" indent="-26908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GB" altLang="en-US" sz="2100">
                <a:latin typeface="Arial" panose="020B0604020202020204" pitchFamily="34" charset="0"/>
              </a:rPr>
              <a:t>Use gravitational field strength to calculate weights.</a:t>
            </a: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208518A8-E0E5-4204-A9BB-EB87EFBC484D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365418839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id="{1175B649-45D0-48F8-BD4B-8C9BFFCCE0F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Objectives</a:t>
            </a:r>
          </a:p>
        </p:txBody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9C5BEDAD-B6FB-42A5-9039-329A4C54E67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494235" y="1383507"/>
            <a:ext cx="6155531" cy="917972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GB" altLang="en-US" sz="2100">
                <a:latin typeface="Arial" panose="020B0604020202020204" pitchFamily="34" charset="0"/>
              </a:rPr>
              <a:t>Explain why the speed of a planet changes as it moves around its orbit.</a:t>
            </a:r>
          </a:p>
        </p:txBody>
      </p:sp>
      <p:sp>
        <p:nvSpPr>
          <p:cNvPr id="6147" name="Rectangle 5">
            <a:extLst>
              <a:ext uri="{FF2B5EF4-FFF2-40B4-BE49-F238E27FC236}">
                <a16:creationId xmlns:a16="http://schemas.microsoft.com/office/drawing/2014/main" id="{CCF8C815-3072-4FCE-B7B0-906801788417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625916784"/>
      </p:ext>
    </p:extLst>
  </p:cSld>
  <p:clrMapOvr>
    <a:masterClrMapping/>
  </p:clrMapOvr>
  <p:transition>
    <p:sndAc>
      <p:stSnd>
        <p:snd r:embed="rId2" name="click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6FE128-0CD6-4F9B-B9DA-9557BC66E39B}"/>
              </a:ext>
            </a:extLst>
          </p:cNvPr>
          <p:cNvSpPr txBox="1"/>
          <p:nvPr/>
        </p:nvSpPr>
        <p:spPr>
          <a:xfrm>
            <a:off x="0" y="864781"/>
            <a:ext cx="90943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chemeClr val="bg1"/>
                </a:solidFill>
              </a:rPr>
              <a:t>weight</a:t>
            </a:r>
          </a:p>
        </p:txBody>
      </p:sp>
    </p:spTree>
    <p:extLst>
      <p:ext uri="{BB962C8B-B14F-4D97-AF65-F5344CB8AC3E}">
        <p14:creationId xmlns:p14="http://schemas.microsoft.com/office/powerpoint/2010/main" val="35123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6FE128-0CD6-4F9B-B9DA-9557BC66E39B}"/>
              </a:ext>
            </a:extLst>
          </p:cNvPr>
          <p:cNvSpPr txBox="1"/>
          <p:nvPr/>
        </p:nvSpPr>
        <p:spPr>
          <a:xfrm>
            <a:off x="0" y="864781"/>
            <a:ext cx="90943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chemeClr val="bg1"/>
                </a:solidFill>
              </a:rPr>
              <a:t>artificial satellite</a:t>
            </a:r>
          </a:p>
        </p:txBody>
      </p:sp>
    </p:spTree>
    <p:extLst>
      <p:ext uri="{BB962C8B-B14F-4D97-AF65-F5344CB8AC3E}">
        <p14:creationId xmlns:p14="http://schemas.microsoft.com/office/powerpoint/2010/main" val="4269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marR="0" lvl="0" indent="-26908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ebdings"/>
              </a:rPr>
              <a:t> Give a clue or definition for these keywords.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	</a:t>
            </a: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6FE128-0CD6-4F9B-B9DA-9557BC66E39B}"/>
              </a:ext>
            </a:extLst>
          </p:cNvPr>
          <p:cNvSpPr txBox="1"/>
          <p:nvPr/>
        </p:nvSpPr>
        <p:spPr>
          <a:xfrm>
            <a:off x="0" y="864781"/>
            <a:ext cx="90943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gravity</a:t>
            </a:r>
          </a:p>
        </p:txBody>
      </p:sp>
    </p:spTree>
    <p:extLst>
      <p:ext uri="{BB962C8B-B14F-4D97-AF65-F5344CB8AC3E}">
        <p14:creationId xmlns:p14="http://schemas.microsoft.com/office/powerpoint/2010/main" val="199369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6FE128-0CD6-4F9B-B9DA-9557BC66E39B}"/>
              </a:ext>
            </a:extLst>
          </p:cNvPr>
          <p:cNvSpPr txBox="1"/>
          <p:nvPr/>
        </p:nvSpPr>
        <p:spPr>
          <a:xfrm>
            <a:off x="0" y="864781"/>
            <a:ext cx="909438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>
                <a:solidFill>
                  <a:schemeClr val="bg1"/>
                </a:solidFill>
              </a:rPr>
              <a:t>gravitational field strength</a:t>
            </a:r>
          </a:p>
        </p:txBody>
      </p:sp>
    </p:spTree>
    <p:extLst>
      <p:ext uri="{BB962C8B-B14F-4D97-AF65-F5344CB8AC3E}">
        <p14:creationId xmlns:p14="http://schemas.microsoft.com/office/powerpoint/2010/main" val="427564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6FE128-0CD6-4F9B-B9DA-9557BC66E39B}"/>
              </a:ext>
            </a:extLst>
          </p:cNvPr>
          <p:cNvSpPr txBox="1"/>
          <p:nvPr/>
        </p:nvSpPr>
        <p:spPr>
          <a:xfrm>
            <a:off x="0" y="864781"/>
            <a:ext cx="90943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chemeClr val="bg1"/>
                </a:solidFill>
              </a:rPr>
              <a:t>satellite</a:t>
            </a:r>
          </a:p>
        </p:txBody>
      </p:sp>
    </p:spTree>
    <p:extLst>
      <p:ext uri="{BB962C8B-B14F-4D97-AF65-F5344CB8AC3E}">
        <p14:creationId xmlns:p14="http://schemas.microsoft.com/office/powerpoint/2010/main" val="325081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9">
            <a:extLst>
              <a:ext uri="{FF2B5EF4-FFF2-40B4-BE49-F238E27FC236}">
                <a16:creationId xmlns:a16="http://schemas.microsoft.com/office/drawing/2014/main" id="{03C1BE55-D1A9-44F1-B53D-BD5B38BB7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6160" y="1600200"/>
            <a:ext cx="5829300" cy="1102519"/>
          </a:xfrm>
        </p:spPr>
        <p:txBody>
          <a:bodyPr/>
          <a:lstStyle/>
          <a:p>
            <a:r>
              <a:rPr lang="en-GB" altLang="en-US"/>
              <a:t>Thinking skills</a:t>
            </a:r>
          </a:p>
        </p:txBody>
      </p:sp>
      <p:sp>
        <p:nvSpPr>
          <p:cNvPr id="55298" name="Subtitle 10">
            <a:extLst>
              <a:ext uri="{FF2B5EF4-FFF2-40B4-BE49-F238E27FC236}">
                <a16:creationId xmlns:a16="http://schemas.microsoft.com/office/drawing/2014/main" id="{2968850A-BB6E-49A6-9030-D013F50832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/>
              <a:t>Gravity in space</a:t>
            </a:r>
            <a:endParaRPr lang="en-US" altLang="en-US"/>
          </a:p>
        </p:txBody>
      </p:sp>
      <p:sp>
        <p:nvSpPr>
          <p:cNvPr id="55299" name="Rectangle 5">
            <a:extLst>
              <a:ext uri="{FF2B5EF4-FFF2-40B4-BE49-F238E27FC236}">
                <a16:creationId xmlns:a16="http://schemas.microsoft.com/office/drawing/2014/main" id="{77EB6910-8896-4236-B9FD-1F04FDEDAA3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>
            <a:extLst>
              <a:ext uri="{FF2B5EF4-FFF2-40B4-BE49-F238E27FC236}">
                <a16:creationId xmlns:a16="http://schemas.microsoft.com/office/drawing/2014/main" id="{8508CE45-C49F-4081-93A1-D4DEDDF866E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0423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BCF1017-1A03-404B-B82C-BD49EF0E0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60424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71ADFEE-917C-4873-9989-B8CBD7429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60425" name="Rectangle 4">
            <a:extLst>
              <a:ext uri="{FF2B5EF4-FFF2-40B4-BE49-F238E27FC236}">
                <a16:creationId xmlns:a16="http://schemas.microsoft.com/office/drawing/2014/main" id="{18B19BAD-B81A-4E76-9C77-7CB656046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627460"/>
            <a:ext cx="6172200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Think of a Plus, a Minus and an Interesting point about this statement:</a:t>
            </a:r>
          </a:p>
        </p:txBody>
      </p:sp>
      <p:sp>
        <p:nvSpPr>
          <p:cNvPr id="60427" name="Content Placeholder 5">
            <a:extLst>
              <a:ext uri="{FF2B5EF4-FFF2-40B4-BE49-F238E27FC236}">
                <a16:creationId xmlns:a16="http://schemas.microsoft.com/office/drawing/2014/main" id="{E098905E-CA0A-41FE-B695-2CF124E2C4A6}"/>
              </a:ext>
            </a:extLst>
          </p:cNvPr>
          <p:cNvSpPr>
            <a:spLocks/>
          </p:cNvSpPr>
          <p:nvPr/>
        </p:nvSpPr>
        <p:spPr bwMode="auto">
          <a:xfrm>
            <a:off x="1331119" y="1219201"/>
            <a:ext cx="615553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90963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31762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72561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1336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90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3048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505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962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272654" fontAlgn="base">
              <a:spcAft>
                <a:spcPct val="0"/>
              </a:spcAft>
            </a:pPr>
            <a:r>
              <a:rPr lang="en-GB" altLang="en-US" sz="1950">
                <a:cs typeface="Arial" panose="020B0604020202020204" pitchFamily="34" charset="0"/>
              </a:rPr>
              <a:t>The planets in our Solar System should be much closer together.</a:t>
            </a:r>
          </a:p>
        </p:txBody>
      </p:sp>
    </p:spTree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CB79A287-A1C5-495C-882A-F66CBD110C5F}"/>
              </a:ext>
            </a:extLst>
          </p:cNvPr>
          <p:cNvSpPr>
            <a:spLocks/>
          </p:cNvSpPr>
          <p:nvPr/>
        </p:nvSpPr>
        <p:spPr bwMode="auto">
          <a:xfrm>
            <a:off x="1331119" y="1869281"/>
            <a:ext cx="6155531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2347913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27559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3163888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3571875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0290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44862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49434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54006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sz="1950" b="1">
                <a:solidFill>
                  <a:srgbClr val="000000"/>
                </a:solidFill>
                <a:cs typeface="Arial" panose="020B0604020202020204" pitchFamily="34" charset="0"/>
              </a:rPr>
              <a:t>Plus:</a:t>
            </a: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 It would be much easier to travel between the planets.</a:t>
            </a:r>
          </a:p>
          <a:p>
            <a:pPr fontAlgn="base">
              <a:spcAft>
                <a:spcPct val="0"/>
              </a:spcAft>
            </a:pPr>
            <a:r>
              <a:rPr lang="en-GB" altLang="en-US" sz="1950" b="1">
                <a:solidFill>
                  <a:srgbClr val="000000"/>
                </a:solidFill>
                <a:cs typeface="Arial" panose="020B0604020202020204" pitchFamily="34" charset="0"/>
              </a:rPr>
              <a:t>Minus:</a:t>
            </a: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 The Earth might have to be closer to the Sun, so the Earth might be too hot.</a:t>
            </a:r>
          </a:p>
          <a:p>
            <a:pPr fontAlgn="base">
              <a:spcAft>
                <a:spcPct val="0"/>
              </a:spcAft>
            </a:pPr>
            <a:r>
              <a:rPr lang="en-GB" altLang="en-US" sz="1950" b="1">
                <a:solidFill>
                  <a:srgbClr val="000000"/>
                </a:solidFill>
                <a:cs typeface="Arial" panose="020B0604020202020204" pitchFamily="34" charset="0"/>
              </a:rPr>
              <a:t>Interesting:</a:t>
            </a: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 Would it affect the tides? Astronomers have discovered other solar systems </a:t>
            </a:r>
            <a:b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where some of the planets are much </a:t>
            </a:r>
            <a:b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closer to their star than the planets in</a:t>
            </a:r>
            <a:b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our Solar System.</a:t>
            </a:r>
          </a:p>
        </p:txBody>
      </p:sp>
      <p:sp>
        <p:nvSpPr>
          <p:cNvPr id="98307" name="Rectangle 5">
            <a:extLst>
              <a:ext uri="{FF2B5EF4-FFF2-40B4-BE49-F238E27FC236}">
                <a16:creationId xmlns:a16="http://schemas.microsoft.com/office/drawing/2014/main" id="{C2721544-107A-42F7-A8BA-5CFB3BFEBA35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98310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BB60522-EB3E-4F8E-BC55-B140574E3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98313" name="Rectangle 4">
            <a:extLst>
              <a:ext uri="{FF2B5EF4-FFF2-40B4-BE49-F238E27FC236}">
                <a16:creationId xmlns:a16="http://schemas.microsoft.com/office/drawing/2014/main" id="{935764B7-82B6-4042-AE41-E802B7C1F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627460"/>
            <a:ext cx="6172200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Think of a Plus, a Minus and an Interesting point about this statement:</a:t>
            </a:r>
          </a:p>
        </p:txBody>
      </p:sp>
      <p:sp>
        <p:nvSpPr>
          <p:cNvPr id="98320" name="Content Placeholder 5">
            <a:extLst>
              <a:ext uri="{FF2B5EF4-FFF2-40B4-BE49-F238E27FC236}">
                <a16:creationId xmlns:a16="http://schemas.microsoft.com/office/drawing/2014/main" id="{CABA49E6-73D8-44EA-B617-D5CD7282C0A6}"/>
              </a:ext>
            </a:extLst>
          </p:cNvPr>
          <p:cNvSpPr>
            <a:spLocks/>
          </p:cNvSpPr>
          <p:nvPr/>
        </p:nvSpPr>
        <p:spPr bwMode="auto">
          <a:xfrm>
            <a:off x="1331119" y="1219201"/>
            <a:ext cx="615553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90963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31762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72561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1336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90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3048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505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962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272654" fontAlgn="base">
              <a:spcAft>
                <a:spcPct val="0"/>
              </a:spcAft>
            </a:pPr>
            <a:r>
              <a:rPr lang="en-GB" altLang="en-US" sz="1950">
                <a:cs typeface="Arial" panose="020B0604020202020204" pitchFamily="34" charset="0"/>
              </a:rPr>
              <a:t>The planets in our Solar System should be much closer together.</a:t>
            </a:r>
          </a:p>
        </p:txBody>
      </p:sp>
      <p:sp>
        <p:nvSpPr>
          <p:cNvPr id="98311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6FE43FF-A639-4F0A-A6A2-1292C3A8E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8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11"/>
                  </p:tgtEl>
                </p:cond>
              </p:nextCondLst>
            </p:seq>
          </p:childTnLst>
        </p:cTn>
      </p:par>
    </p:tnLst>
    <p:bldLst>
      <p:bldP spid="983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36C7EB1A-1D97-4967-94A8-9FA02FAC13F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Objectives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6995D103-6D5D-45EE-A1DC-B043DF5A5B3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494235" y="1383507"/>
            <a:ext cx="6155531" cy="1997869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GB" altLang="en-US" sz="2100">
                <a:latin typeface="Arial" panose="020B0604020202020204" pitchFamily="34" charset="0"/>
              </a:rPr>
              <a:t>Describe how mass and distance affect the strength of gravity.</a:t>
            </a:r>
          </a:p>
          <a:p>
            <a:pPr marL="403622" lvl="1" indent="-26908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GB" altLang="en-US" sz="2100">
                <a:latin typeface="Arial" panose="020B0604020202020204" pitchFamily="34" charset="0"/>
              </a:rPr>
              <a:t>Describe how gravity affects bodies in space.</a:t>
            </a:r>
          </a:p>
          <a:p>
            <a:pPr marL="403622" lvl="1" indent="-26908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GB" altLang="en-US" sz="2100">
                <a:latin typeface="Arial" panose="020B0604020202020204" pitchFamily="34" charset="0"/>
              </a:rPr>
              <a:t>Use gravitational field strength to calculate weights.</a:t>
            </a: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208518A8-E0E5-4204-A9BB-EB87EFBC484D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5">
            <a:extLst>
              <a:ext uri="{FF2B5EF4-FFF2-40B4-BE49-F238E27FC236}">
                <a16:creationId xmlns:a16="http://schemas.microsoft.com/office/drawing/2014/main" id="{A85C37BD-705B-4B36-A439-7F8AC649D74F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26979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1D911852-7FFF-47AB-845A-AB3D16F0D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26980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4B86905-EFDF-4490-BBEE-AFA61D0EF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26981" name="Rectangle 4">
            <a:extLst>
              <a:ext uri="{FF2B5EF4-FFF2-40B4-BE49-F238E27FC236}">
                <a16:creationId xmlns:a16="http://schemas.microsoft.com/office/drawing/2014/main" id="{C2D3567B-7EEB-446E-A451-D3888BDC4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627460"/>
            <a:ext cx="6172200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Think of a Plus, a Minus and an Interesting point about this statement:</a:t>
            </a:r>
          </a:p>
        </p:txBody>
      </p:sp>
      <p:sp>
        <p:nvSpPr>
          <p:cNvPr id="126982" name="Content Placeholder 5">
            <a:extLst>
              <a:ext uri="{FF2B5EF4-FFF2-40B4-BE49-F238E27FC236}">
                <a16:creationId xmlns:a16="http://schemas.microsoft.com/office/drawing/2014/main" id="{B20336A7-5C60-4109-B1E7-80F766F8EE37}"/>
              </a:ext>
            </a:extLst>
          </p:cNvPr>
          <p:cNvSpPr>
            <a:spLocks/>
          </p:cNvSpPr>
          <p:nvPr/>
        </p:nvSpPr>
        <p:spPr bwMode="auto">
          <a:xfrm>
            <a:off x="1331119" y="1275160"/>
            <a:ext cx="615553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</a:pPr>
            <a:r>
              <a:rPr lang="en-GB" altLang="en-US" sz="1950">
                <a:cs typeface="Arial" panose="020B0604020202020204" pitchFamily="34" charset="0"/>
              </a:rPr>
              <a:t>Gravity on Earth should be weaker.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948DB7CB-2041-446A-854A-694D1A3C99D2}"/>
              </a:ext>
            </a:extLst>
          </p:cNvPr>
          <p:cNvSpPr>
            <a:spLocks/>
          </p:cNvSpPr>
          <p:nvPr/>
        </p:nvSpPr>
        <p:spPr bwMode="auto">
          <a:xfrm>
            <a:off x="1331119" y="1708547"/>
            <a:ext cx="6155531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2347913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27559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3163888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3571875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0290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44862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49434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54006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sz="1950" b="1">
                <a:solidFill>
                  <a:srgbClr val="000000"/>
                </a:solidFill>
                <a:cs typeface="Arial" panose="020B0604020202020204" pitchFamily="34" charset="0"/>
              </a:rPr>
              <a:t>Plus:</a:t>
            </a: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 It would be easier for rockets to get into space.</a:t>
            </a:r>
          </a:p>
          <a:p>
            <a:pPr fontAlgn="base">
              <a:spcAft>
                <a:spcPct val="0"/>
              </a:spcAft>
            </a:pPr>
            <a:r>
              <a:rPr lang="en-GB" altLang="en-US" sz="1950" b="1">
                <a:solidFill>
                  <a:srgbClr val="000000"/>
                </a:solidFill>
                <a:cs typeface="Arial" panose="020B0604020202020204" pitchFamily="34" charset="0"/>
              </a:rPr>
              <a:t>Minus:</a:t>
            </a: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 Things would get blown around more easily on windy days.</a:t>
            </a:r>
          </a:p>
          <a:p>
            <a:pPr fontAlgn="base">
              <a:spcAft>
                <a:spcPct val="0"/>
              </a:spcAft>
            </a:pPr>
            <a:r>
              <a:rPr lang="en-GB" altLang="en-US" sz="1950" b="1">
                <a:solidFill>
                  <a:srgbClr val="000000"/>
                </a:solidFill>
                <a:cs typeface="Arial" panose="020B0604020202020204" pitchFamily="34" charset="0"/>
              </a:rPr>
              <a:t>Interesting:</a:t>
            </a: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 All jumping records would increase. Mars has a much thinner atmosphere than Earth because its gravity is less than Earth’s. Has Earth’s gravity changed since it was formed?</a:t>
            </a:r>
          </a:p>
        </p:txBody>
      </p:sp>
      <p:sp>
        <p:nvSpPr>
          <p:cNvPr id="128003" name="Rectangle 5">
            <a:extLst>
              <a:ext uri="{FF2B5EF4-FFF2-40B4-BE49-F238E27FC236}">
                <a16:creationId xmlns:a16="http://schemas.microsoft.com/office/drawing/2014/main" id="{E305C7BB-3D3F-4DE7-A5C1-E17641C3D626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28004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A7A385E-9212-4645-91E3-6A826CA5F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28005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15981CB-EE75-47E0-96B2-6188AED37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28006" name="Rectangle 4">
            <a:extLst>
              <a:ext uri="{FF2B5EF4-FFF2-40B4-BE49-F238E27FC236}">
                <a16:creationId xmlns:a16="http://schemas.microsoft.com/office/drawing/2014/main" id="{52477F8B-D32E-43F4-B374-FD54757DE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627460"/>
            <a:ext cx="6172200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Think of a Plus, a Minus and an Interesting point about this statement:</a:t>
            </a:r>
          </a:p>
        </p:txBody>
      </p:sp>
      <p:sp>
        <p:nvSpPr>
          <p:cNvPr id="128008" name="Content Placeholder 5">
            <a:extLst>
              <a:ext uri="{FF2B5EF4-FFF2-40B4-BE49-F238E27FC236}">
                <a16:creationId xmlns:a16="http://schemas.microsoft.com/office/drawing/2014/main" id="{86CDBCF9-F12D-4958-BD91-310BB3BD31DF}"/>
              </a:ext>
            </a:extLst>
          </p:cNvPr>
          <p:cNvSpPr>
            <a:spLocks/>
          </p:cNvSpPr>
          <p:nvPr/>
        </p:nvSpPr>
        <p:spPr bwMode="auto">
          <a:xfrm>
            <a:off x="1331119" y="1275160"/>
            <a:ext cx="615553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</a:pPr>
            <a:r>
              <a:rPr lang="en-GB" altLang="en-US" sz="1950">
                <a:cs typeface="Arial" panose="020B0604020202020204" pitchFamily="34" charset="0"/>
              </a:rPr>
              <a:t>Gravity on Earth should be weaker.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80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05"/>
                  </p:tgtEl>
                </p:cond>
              </p:nextCondLst>
            </p:seq>
          </p:childTnLst>
        </p:cTn>
      </p:par>
    </p:tnLst>
    <p:bldLst>
      <p:bldP spid="12800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5">
            <a:extLst>
              <a:ext uri="{FF2B5EF4-FFF2-40B4-BE49-F238E27FC236}">
                <a16:creationId xmlns:a16="http://schemas.microsoft.com/office/drawing/2014/main" id="{41DD0F78-0765-4B7D-972F-2C71C798658D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29027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275012E7-06F8-4FF9-8292-EB5952535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29028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C608366-CC8E-4A1B-A9C0-67137F12C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29029" name="Rectangle 4">
            <a:extLst>
              <a:ext uri="{FF2B5EF4-FFF2-40B4-BE49-F238E27FC236}">
                <a16:creationId xmlns:a16="http://schemas.microsoft.com/office/drawing/2014/main" id="{EBAD59FE-5A4D-4F4F-95A2-C24CEF868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627460"/>
            <a:ext cx="6172200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Think of a Plus, a Minus and an Interesting point about this statement:</a:t>
            </a:r>
          </a:p>
        </p:txBody>
      </p:sp>
      <p:sp>
        <p:nvSpPr>
          <p:cNvPr id="129031" name="Content Placeholder 5">
            <a:extLst>
              <a:ext uri="{FF2B5EF4-FFF2-40B4-BE49-F238E27FC236}">
                <a16:creationId xmlns:a16="http://schemas.microsoft.com/office/drawing/2014/main" id="{F18C6F02-77A6-44D1-B79A-FE50A52CB3B6}"/>
              </a:ext>
            </a:extLst>
          </p:cNvPr>
          <p:cNvSpPr>
            <a:spLocks/>
          </p:cNvSpPr>
          <p:nvPr/>
        </p:nvSpPr>
        <p:spPr bwMode="auto">
          <a:xfrm>
            <a:off x="1331119" y="1275160"/>
            <a:ext cx="615553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</a:pPr>
            <a:r>
              <a:rPr lang="en-GB" altLang="en-US" sz="1950">
                <a:cs typeface="Arial" panose="020B0604020202020204" pitchFamily="34" charset="0"/>
              </a:rPr>
              <a:t>The Sun’s gravity should be stronger.</a:t>
            </a:r>
          </a:p>
        </p:txBody>
      </p:sp>
    </p:spTree>
  </p:cSld>
  <p:clrMapOvr>
    <a:masterClrMapping/>
  </p:clrMapOvr>
  <p:transition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67EF4DC8-BB3D-48F8-8405-5EC2D5F5876B}"/>
              </a:ext>
            </a:extLst>
          </p:cNvPr>
          <p:cNvSpPr>
            <a:spLocks/>
          </p:cNvSpPr>
          <p:nvPr/>
        </p:nvSpPr>
        <p:spPr bwMode="auto">
          <a:xfrm>
            <a:off x="1331119" y="1708548"/>
            <a:ext cx="6155531" cy="291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2347913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27559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3163888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3571875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0290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44862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49434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54006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sz="1950" b="1">
                <a:solidFill>
                  <a:srgbClr val="000000"/>
                </a:solidFill>
                <a:cs typeface="Arial" panose="020B0604020202020204" pitchFamily="34" charset="0"/>
              </a:rPr>
              <a:t>Plus:</a:t>
            </a: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 We might be closer to the Sun.</a:t>
            </a:r>
          </a:p>
          <a:p>
            <a:pPr fontAlgn="base">
              <a:spcAft>
                <a:spcPct val="0"/>
              </a:spcAft>
            </a:pPr>
            <a:r>
              <a:rPr lang="en-GB" altLang="en-US" sz="1950" b="1">
                <a:solidFill>
                  <a:srgbClr val="000000"/>
                </a:solidFill>
                <a:cs typeface="Arial" panose="020B0604020202020204" pitchFamily="34" charset="0"/>
              </a:rPr>
              <a:t>Minus:</a:t>
            </a: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 If we got closer to the Sun the temperature would increase and some parts of the Earth would be too hot for humans to live in.</a:t>
            </a:r>
          </a:p>
          <a:p>
            <a:pPr fontAlgn="base">
              <a:spcAft>
                <a:spcPct val="0"/>
              </a:spcAft>
            </a:pPr>
            <a:r>
              <a:rPr lang="en-GB" altLang="en-US" sz="1950" b="1">
                <a:solidFill>
                  <a:srgbClr val="000000"/>
                </a:solidFill>
                <a:cs typeface="Arial" panose="020B0604020202020204" pitchFamily="34" charset="0"/>
              </a:rPr>
              <a:t>Interesting:</a:t>
            </a: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 The Sun’s gravity allows the Earth to be at just the right distance for life to exist. If Earth were closer to the Sun its year would be </a:t>
            </a:r>
            <a:b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shorter. Does the Sun’s gravity </a:t>
            </a:r>
            <a:b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change with time?</a:t>
            </a:r>
          </a:p>
        </p:txBody>
      </p:sp>
      <p:sp>
        <p:nvSpPr>
          <p:cNvPr id="130051" name="Rectangle 5">
            <a:extLst>
              <a:ext uri="{FF2B5EF4-FFF2-40B4-BE49-F238E27FC236}">
                <a16:creationId xmlns:a16="http://schemas.microsoft.com/office/drawing/2014/main" id="{A0915D9A-5C6C-4840-9CA4-86A65F50AD54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30052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B2909A2-3A7F-4760-AF92-FAB3ED908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30053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602C16F-488E-48ED-95E1-550D7CF9D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30054" name="Rectangle 4">
            <a:extLst>
              <a:ext uri="{FF2B5EF4-FFF2-40B4-BE49-F238E27FC236}">
                <a16:creationId xmlns:a16="http://schemas.microsoft.com/office/drawing/2014/main" id="{0CAF3EA7-5DDC-4187-867F-5DC0CA4E7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627460"/>
            <a:ext cx="6172200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Think of a Plus, a Minus and an Interesting point about this statement:</a:t>
            </a:r>
          </a:p>
        </p:txBody>
      </p:sp>
      <p:sp>
        <p:nvSpPr>
          <p:cNvPr id="130055" name="Content Placeholder 5">
            <a:extLst>
              <a:ext uri="{FF2B5EF4-FFF2-40B4-BE49-F238E27FC236}">
                <a16:creationId xmlns:a16="http://schemas.microsoft.com/office/drawing/2014/main" id="{75E085A2-300C-4745-B067-9F13D7C4CE73}"/>
              </a:ext>
            </a:extLst>
          </p:cNvPr>
          <p:cNvSpPr>
            <a:spLocks/>
          </p:cNvSpPr>
          <p:nvPr/>
        </p:nvSpPr>
        <p:spPr bwMode="auto">
          <a:xfrm>
            <a:off x="1331119" y="1275160"/>
            <a:ext cx="615553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</a:pPr>
            <a:r>
              <a:rPr lang="en-GB" altLang="en-US" sz="1950">
                <a:cs typeface="Arial" panose="020B0604020202020204" pitchFamily="34" charset="0"/>
              </a:rPr>
              <a:t>The Sun’s gravity should be stronger.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0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053"/>
                  </p:tgtEl>
                </p:cond>
              </p:nextCondLst>
            </p:seq>
          </p:childTnLst>
        </p:cTn>
      </p:par>
    </p:tnLst>
    <p:bldLst>
      <p:bldP spid="13005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4">
            <a:extLst>
              <a:ext uri="{FF2B5EF4-FFF2-40B4-BE49-F238E27FC236}">
                <a16:creationId xmlns:a16="http://schemas.microsoft.com/office/drawing/2014/main" id="{B72CEA31-CAC0-4106-AC2A-BCFC3296C86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119" y="571500"/>
            <a:ext cx="6318647" cy="485775"/>
          </a:xfrm>
        </p:spPr>
        <p:txBody>
          <a:bodyPr/>
          <a:lstStyle/>
          <a:p>
            <a:pPr eaLnBrk="1" hangingPunct="1"/>
            <a:r>
              <a:rPr lang="en-GB" altLang="en-US" sz="1950"/>
              <a:t>Consider all the possible answers to this statement:</a:t>
            </a:r>
          </a:p>
        </p:txBody>
      </p:sp>
      <p:sp>
        <p:nvSpPr>
          <p:cNvPr id="124931" name="Rectangle 5">
            <a:extLst>
              <a:ext uri="{FF2B5EF4-FFF2-40B4-BE49-F238E27FC236}">
                <a16:creationId xmlns:a16="http://schemas.microsoft.com/office/drawing/2014/main" id="{312126A8-A4A0-48D3-8051-6888591FEE22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24932" name="Content Placeholder 5">
            <a:extLst>
              <a:ext uri="{FF2B5EF4-FFF2-40B4-BE49-F238E27FC236}">
                <a16:creationId xmlns:a16="http://schemas.microsoft.com/office/drawing/2014/main" id="{9872606D-D868-407F-BD78-FB9070F7759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31119" y="1078707"/>
            <a:ext cx="6426994" cy="392415"/>
          </a:xfrm>
          <a:noFill/>
        </p:spPr>
        <p:txBody>
          <a:bodyPr>
            <a:spAutoFit/>
          </a:bodyPr>
          <a:lstStyle/>
          <a:p>
            <a:pPr marL="130969"/>
            <a:r>
              <a:rPr lang="en-GB" altLang="en-US" sz="1950"/>
              <a:t>A rocket cannot get into orbit around the Earth.</a:t>
            </a:r>
          </a:p>
        </p:txBody>
      </p:sp>
      <p:sp>
        <p:nvSpPr>
          <p:cNvPr id="124933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3459BAF-3389-4623-8ECF-0C79C7794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24934" name="AutoShape 6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34B9DCBE-AB2D-4997-9DBC-BDED4B60F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End show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4">
            <a:extLst>
              <a:ext uri="{FF2B5EF4-FFF2-40B4-BE49-F238E27FC236}">
                <a16:creationId xmlns:a16="http://schemas.microsoft.com/office/drawing/2014/main" id="{4024A228-CB26-44FD-A2F6-BFF02521B96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119" y="571500"/>
            <a:ext cx="6373416" cy="485775"/>
          </a:xfrm>
        </p:spPr>
        <p:txBody>
          <a:bodyPr/>
          <a:lstStyle/>
          <a:p>
            <a:pPr eaLnBrk="1" hangingPunct="1"/>
            <a:r>
              <a:rPr lang="en-GB" altLang="en-US" sz="1950"/>
              <a:t>Consider all the possible answers to this statement:</a:t>
            </a:r>
          </a:p>
        </p:txBody>
      </p:sp>
      <p:sp>
        <p:nvSpPr>
          <p:cNvPr id="125955" name="Rectangle 5">
            <a:extLst>
              <a:ext uri="{FF2B5EF4-FFF2-40B4-BE49-F238E27FC236}">
                <a16:creationId xmlns:a16="http://schemas.microsoft.com/office/drawing/2014/main" id="{5F54BFA6-DC44-4D97-963A-B090E28CC6DE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3F26AD3A-8EBA-49CF-A571-514890BC3FE8}"/>
              </a:ext>
            </a:extLst>
          </p:cNvPr>
          <p:cNvSpPr>
            <a:spLocks/>
          </p:cNvSpPr>
          <p:nvPr/>
        </p:nvSpPr>
        <p:spPr bwMode="auto">
          <a:xfrm>
            <a:off x="1331119" y="1762125"/>
            <a:ext cx="6155531" cy="151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8138" indent="-338138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The mass is too great.</a:t>
            </a:r>
          </a:p>
          <a:p>
            <a:pPr marL="338138" indent="-338138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The engines do not produce enough force.</a:t>
            </a:r>
          </a:p>
          <a:p>
            <a:pPr marL="338138" indent="-338138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There is not enough fuel to run the engines for long enough.</a:t>
            </a:r>
          </a:p>
        </p:txBody>
      </p:sp>
      <p:sp>
        <p:nvSpPr>
          <p:cNvPr id="125957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CE665E3-9288-448C-AF2B-6CCEBB3E4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25958" name="Content Placeholder 5">
            <a:extLst>
              <a:ext uri="{FF2B5EF4-FFF2-40B4-BE49-F238E27FC236}">
                <a16:creationId xmlns:a16="http://schemas.microsoft.com/office/drawing/2014/main" id="{C1CF67F7-CA66-4BF7-883E-3F1516B8BF79}"/>
              </a:ext>
            </a:extLst>
          </p:cNvPr>
          <p:cNvSpPr>
            <a:spLocks/>
          </p:cNvSpPr>
          <p:nvPr/>
        </p:nvSpPr>
        <p:spPr bwMode="auto">
          <a:xfrm>
            <a:off x="1331119" y="1078707"/>
            <a:ext cx="6426994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130969" fontAlgn="base">
              <a:spcAft>
                <a:spcPct val="0"/>
              </a:spcAft>
            </a:pPr>
            <a:r>
              <a:rPr lang="en-GB" altLang="en-US" sz="1950">
                <a:cs typeface="Arial" panose="020B0604020202020204" pitchFamily="34" charset="0"/>
              </a:rPr>
              <a:t>A rocket cannot get into orbit around the Earth.</a:t>
            </a:r>
          </a:p>
        </p:txBody>
      </p:sp>
      <p:sp>
        <p:nvSpPr>
          <p:cNvPr id="125959" name="AutoShape 6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3EFE3086-650A-435E-9848-411A2E4AF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End show</a:t>
            </a:r>
          </a:p>
        </p:txBody>
      </p:sp>
      <p:sp>
        <p:nvSpPr>
          <p:cNvPr id="125960" name="AutoShap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9418EAE-39F8-41A8-8ED7-3FF756400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7331" y="4245769"/>
            <a:ext cx="1591866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Back to start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59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957"/>
                  </p:tgtEl>
                </p:cond>
              </p:nextCondLst>
            </p:seq>
          </p:childTnLst>
        </p:cTn>
      </p:par>
    </p:tnLst>
    <p:bldLst>
      <p:bldP spid="125957" grpId="0" animBg="1"/>
      <p:bldP spid="1259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id="{1175B649-45D0-48F8-BD4B-8C9BFFCCE0F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Objectives</a:t>
            </a:r>
          </a:p>
        </p:txBody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9C5BEDAD-B6FB-42A5-9039-329A4C54E67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494235" y="1383507"/>
            <a:ext cx="6155531" cy="917972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GB" altLang="en-US" sz="2100">
                <a:latin typeface="Arial" panose="020B0604020202020204" pitchFamily="34" charset="0"/>
              </a:rPr>
              <a:t>Explain why the speed of a planet changes as it moves around its orbit.</a:t>
            </a:r>
          </a:p>
        </p:txBody>
      </p:sp>
      <p:sp>
        <p:nvSpPr>
          <p:cNvPr id="6147" name="Rectangle 5">
            <a:extLst>
              <a:ext uri="{FF2B5EF4-FFF2-40B4-BE49-F238E27FC236}">
                <a16:creationId xmlns:a16="http://schemas.microsoft.com/office/drawing/2014/main" id="{CCF8C815-3072-4FCE-B7B0-906801788417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469"/>
            <a:ext cx="7592414" cy="5068562"/>
          </a:xfrm>
          <a:prstGeom prst="rect">
            <a:avLst/>
          </a:prstGeom>
        </p:spPr>
      </p:pic>
      <p:sp>
        <p:nvSpPr>
          <p:cNvPr id="3" name="AutoShape 18">
            <a:extLst>
              <a:ext uri="{FF2B5EF4-FFF2-40B4-BE49-F238E27FC236}">
                <a16:creationId xmlns:a16="http://schemas.microsoft.com/office/drawing/2014/main" id="{95CEBD55-4403-41C4-AC04-2996585ED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898" y="37469"/>
            <a:ext cx="2111718" cy="1543452"/>
          </a:xfrm>
          <a:prstGeom prst="cloudCallout">
            <a:avLst>
              <a:gd name="adj1" fmla="val 57923"/>
              <a:gd name="adj2" fmla="val 6327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direction is down?</a:t>
            </a:r>
          </a:p>
        </p:txBody>
      </p:sp>
      <p:sp>
        <p:nvSpPr>
          <p:cNvPr id="5" name="AutoShape 18">
            <a:extLst>
              <a:ext uri="{FF2B5EF4-FFF2-40B4-BE49-F238E27FC236}">
                <a16:creationId xmlns:a16="http://schemas.microsoft.com/office/drawing/2014/main" id="{9635811D-CC07-4EFD-83D6-BBFE0A58B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4092" y="1734463"/>
            <a:ext cx="2243523" cy="1543452"/>
          </a:xfrm>
          <a:prstGeom prst="cloudCallout">
            <a:avLst>
              <a:gd name="adj1" fmla="val 57923"/>
              <a:gd name="adj2" fmla="val 6327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makes the force bigger?</a:t>
            </a:r>
          </a:p>
        </p:txBody>
      </p:sp>
      <p:sp>
        <p:nvSpPr>
          <p:cNvPr id="6" name="AutoShape 18">
            <a:extLst>
              <a:ext uri="{FF2B5EF4-FFF2-40B4-BE49-F238E27FC236}">
                <a16:creationId xmlns:a16="http://schemas.microsoft.com/office/drawing/2014/main" id="{274D75B6-C01B-47C2-A416-3596E8264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0697" y="3475623"/>
            <a:ext cx="1806918" cy="1281728"/>
          </a:xfrm>
          <a:prstGeom prst="cloudCallout">
            <a:avLst>
              <a:gd name="adj1" fmla="val 57923"/>
              <a:gd name="adj2" fmla="val 6327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2 arrows?</a:t>
            </a:r>
          </a:p>
        </p:txBody>
      </p:sp>
    </p:spTree>
    <p:extLst>
      <p:ext uri="{BB962C8B-B14F-4D97-AF65-F5344CB8AC3E}">
        <p14:creationId xmlns:p14="http://schemas.microsoft.com/office/powerpoint/2010/main" val="3093132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direction of gravity ear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37" y="0"/>
            <a:ext cx="5880111" cy="486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00188" y="2709950"/>
            <a:ext cx="32438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Gravity and weight act towards the ______ of a planet.</a:t>
            </a:r>
          </a:p>
        </p:txBody>
      </p:sp>
      <p:sp>
        <p:nvSpPr>
          <p:cNvPr id="4" name="AutoShape 20"/>
          <p:cNvSpPr>
            <a:spLocks noChangeArrowheads="1"/>
          </p:cNvSpPr>
          <p:nvPr/>
        </p:nvSpPr>
        <p:spPr bwMode="auto">
          <a:xfrm>
            <a:off x="5486400" y="121106"/>
            <a:ext cx="3505201" cy="2400421"/>
          </a:xfrm>
          <a:prstGeom prst="roundRect">
            <a:avLst>
              <a:gd name="adj" fmla="val 8971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42913" marR="0" lvl="0" indent="-4429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 Complete your diagram showing the direction a ball would fall &amp; the people’s weight.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02960" y="3535680"/>
            <a:ext cx="130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centre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924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632263" y="741405"/>
            <a:ext cx="274320" cy="100584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341267" y="2722880"/>
            <a:ext cx="1158240" cy="3048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149600" y="3342640"/>
            <a:ext cx="904240" cy="74168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8">
            <a:extLst>
              <a:ext uri="{FF2B5EF4-FFF2-40B4-BE49-F238E27FC236}">
                <a16:creationId xmlns:a16="http://schemas.microsoft.com/office/drawing/2014/main" id="{0D03B515-1510-45C9-B6C2-11D1400B8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95" y="2430446"/>
            <a:ext cx="2243523" cy="1543452"/>
          </a:xfrm>
          <a:prstGeom prst="cloudCallout">
            <a:avLst>
              <a:gd name="adj1" fmla="val -60030"/>
              <a:gd name="adj2" fmla="val 90345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affects the size of the force?</a:t>
            </a:r>
          </a:p>
        </p:txBody>
      </p:sp>
    </p:spTree>
    <p:extLst>
      <p:ext uri="{BB962C8B-B14F-4D97-AF65-F5344CB8AC3E}">
        <p14:creationId xmlns:p14="http://schemas.microsoft.com/office/powerpoint/2010/main" val="1743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1460D7B4-DC75-4441-B26C-DD7CCAE50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44793"/>
          </a:xfrm>
          <a:prstGeom prst="rect">
            <a:avLst/>
          </a:prstGeom>
        </p:spPr>
      </p:pic>
      <p:sp>
        <p:nvSpPr>
          <p:cNvPr id="4" name="AutoShape 18">
            <a:extLst>
              <a:ext uri="{FF2B5EF4-FFF2-40B4-BE49-F238E27FC236}">
                <a16:creationId xmlns:a16="http://schemas.microsoft.com/office/drawing/2014/main" id="{36BC0FDE-6DED-45EC-AE2C-17B6C17C7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81" y="1028297"/>
            <a:ext cx="2243523" cy="1543452"/>
          </a:xfrm>
          <a:prstGeom prst="cloudCallout">
            <a:avLst>
              <a:gd name="adj1" fmla="val -60030"/>
              <a:gd name="adj2" fmla="val 90345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affects the size of the force?</a:t>
            </a:r>
          </a:p>
        </p:txBody>
      </p:sp>
      <p:sp>
        <p:nvSpPr>
          <p:cNvPr id="5" name="AutoShape 18">
            <a:extLst>
              <a:ext uri="{FF2B5EF4-FFF2-40B4-BE49-F238E27FC236}">
                <a16:creationId xmlns:a16="http://schemas.microsoft.com/office/drawing/2014/main" id="{5F321DBC-B4D6-4437-8C50-65AF91FF2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1501" y="623421"/>
            <a:ext cx="1806918" cy="1281728"/>
          </a:xfrm>
          <a:prstGeom prst="cloudCallout">
            <a:avLst>
              <a:gd name="adj1" fmla="val 57923"/>
              <a:gd name="adj2" fmla="val 6327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2 arrows?</a:t>
            </a:r>
          </a:p>
        </p:txBody>
      </p:sp>
    </p:spTree>
    <p:extLst>
      <p:ext uri="{BB962C8B-B14F-4D97-AF65-F5344CB8AC3E}">
        <p14:creationId xmlns:p14="http://schemas.microsoft.com/office/powerpoint/2010/main" val="370346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87907F73-4F51-4AC9-8214-6547C7C78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452749" cy="3898160"/>
          </a:xfrm>
          <a:prstGeom prst="rect">
            <a:avLst/>
          </a:prstGeom>
        </p:spPr>
      </p:pic>
      <p:sp>
        <p:nvSpPr>
          <p:cNvPr id="3" name="AutoShape 20">
            <a:extLst>
              <a:ext uri="{FF2B5EF4-FFF2-40B4-BE49-F238E27FC236}">
                <a16:creationId xmlns:a16="http://schemas.microsoft.com/office/drawing/2014/main" id="{2AE7AC82-5F74-4994-A176-E2460BC55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9674" y="1068337"/>
            <a:ext cx="3104706" cy="2399965"/>
          </a:xfrm>
          <a:prstGeom prst="roundRect">
            <a:avLst>
              <a:gd name="adj" fmla="val 6959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2425" marR="0" lvl="0" indent="-352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8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Measure the distance between 2 students and their masses to find the force of attraction between them!</a:t>
            </a:r>
          </a:p>
          <a:p>
            <a:pPr marL="352425" marR="0" lvl="0" indent="-352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8"/>
              <a:tabLst/>
              <a:defRPr/>
            </a:pPr>
            <a:r>
              <a:rPr lang="en-GB" sz="1800" kern="0" dirty="0">
                <a:solidFill>
                  <a:srgbClr val="FFFFFF"/>
                </a:solidFill>
                <a:latin typeface="Calibri"/>
                <a:sym typeface="Wingdings"/>
              </a:rPr>
              <a:t>Make one object the Earth with mass 6x10</a:t>
            </a:r>
            <a:r>
              <a:rPr lang="en-GB" sz="1800" kern="0" baseline="30000" dirty="0">
                <a:solidFill>
                  <a:srgbClr val="FFFFFF"/>
                </a:solidFill>
                <a:latin typeface="Calibri"/>
                <a:sym typeface="Wingdings"/>
              </a:rPr>
              <a:t>24</a:t>
            </a:r>
            <a:r>
              <a:rPr lang="en-GB" sz="1800" kern="0" dirty="0">
                <a:solidFill>
                  <a:srgbClr val="FFFFFF"/>
                </a:solidFill>
                <a:latin typeface="Calibri"/>
                <a:sym typeface="Wingdings"/>
              </a:rPr>
              <a:t> kg and distance 6 400 000 m.</a:t>
            </a:r>
            <a:endParaRPr kumimoji="0" lang="en-GB" sz="18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  <a:sym typeface="Wingdings"/>
            </a:endParaRPr>
          </a:p>
        </p:txBody>
      </p:sp>
      <p:sp>
        <p:nvSpPr>
          <p:cNvPr id="4" name="AutoShape 18">
            <a:extLst>
              <a:ext uri="{FF2B5EF4-FFF2-40B4-BE49-F238E27FC236}">
                <a16:creationId xmlns:a16="http://schemas.microsoft.com/office/drawing/2014/main" id="{6D75F6BD-74CF-44E8-B347-E90A81D68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730" y="3686436"/>
            <a:ext cx="2243523" cy="1543452"/>
          </a:xfrm>
          <a:prstGeom prst="cloudCallout">
            <a:avLst>
              <a:gd name="adj1" fmla="val -66033"/>
              <a:gd name="adj2" fmla="val 3844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affects the size of the force?</a:t>
            </a:r>
          </a:p>
        </p:txBody>
      </p:sp>
      <p:sp>
        <p:nvSpPr>
          <p:cNvPr id="5" name="AutoShape 18">
            <a:extLst>
              <a:ext uri="{FF2B5EF4-FFF2-40B4-BE49-F238E27FC236}">
                <a16:creationId xmlns:a16="http://schemas.microsoft.com/office/drawing/2014/main" id="{975DDA2F-E12B-4469-84F7-C7386CC23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5860" y="3600047"/>
            <a:ext cx="2603815" cy="1543452"/>
          </a:xfrm>
          <a:prstGeom prst="cloudCallout">
            <a:avLst>
              <a:gd name="adj1" fmla="val -66033"/>
              <a:gd name="adj2" fmla="val 3844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1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number from 7K can we use as a shortcut?</a:t>
            </a:r>
          </a:p>
        </p:txBody>
      </p:sp>
      <p:sp>
        <p:nvSpPr>
          <p:cNvPr id="6" name="AutoShape 18">
            <a:extLst>
              <a:ext uri="{FF2B5EF4-FFF2-40B4-BE49-F238E27FC236}">
                <a16:creationId xmlns:a16="http://schemas.microsoft.com/office/drawing/2014/main" id="{14A633B0-1D32-446E-A4B5-8D6205912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119" y="3408424"/>
            <a:ext cx="2603815" cy="1666849"/>
          </a:xfrm>
          <a:prstGeom prst="cloudCallout">
            <a:avLst>
              <a:gd name="adj1" fmla="val 57832"/>
              <a:gd name="adj2" fmla="val 4533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1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this be the same everywhere?</a:t>
            </a:r>
          </a:p>
        </p:txBody>
      </p:sp>
    </p:spTree>
    <p:extLst>
      <p:ext uri="{BB962C8B-B14F-4D97-AF65-F5344CB8AC3E}">
        <p14:creationId xmlns:p14="http://schemas.microsoft.com/office/powerpoint/2010/main" val="12030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1" y="71557"/>
            <a:ext cx="9143999" cy="327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marL="177800" indent="-177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33350" marR="0" lvl="0" indent="-133350" algn="l" defTabSz="6858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objects attract each other with a force called </a:t>
            </a:r>
            <a:r>
              <a:rPr kumimoji="0" lang="en-GB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_______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The bigger the masses of an object, and the _______ the distance between them, the </a:t>
            </a:r>
            <a:r>
              <a:rPr kumimoji="0" lang="en-GB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______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force.</a:t>
            </a:r>
          </a:p>
          <a:p>
            <a:pPr marL="133350" marR="0" lvl="0" indent="-133350" algn="l" defTabSz="6858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3350" marR="0" lvl="0" indent="-133350" algn="l" defTabSz="6858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mass of the Earth and its radius means it pulls on every </a:t>
            </a:r>
            <a:r>
              <a:rPr kumimoji="0" lang="en-GB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____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mass with a force of about 10 N. This strength of gravity is given by the </a:t>
            </a:r>
            <a:r>
              <a:rPr kumimoji="0" lang="en-GB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gravitational field strength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-241081" y="2340917"/>
            <a:ext cx="15496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kg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5462583" y="574028"/>
            <a:ext cx="15496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smaller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2555980" y="944793"/>
            <a:ext cx="15496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bigger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6467837" y="78682"/>
            <a:ext cx="15496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gravity</a:t>
            </a:r>
          </a:p>
        </p:txBody>
      </p:sp>
    </p:spTree>
    <p:extLst>
      <p:ext uri="{BB962C8B-B14F-4D97-AF65-F5344CB8AC3E}">
        <p14:creationId xmlns:p14="http://schemas.microsoft.com/office/powerpoint/2010/main" val="333398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  <p:bldP spid="57350" grpId="0"/>
      <p:bldP spid="57351" grpId="0"/>
      <p:bldP spid="5735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_Default Design">
  <a:themeElements>
    <a:clrScheme name="Physics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B9BBD"/>
      </a:accent1>
      <a:accent2>
        <a:srgbClr val="934C74"/>
      </a:accent2>
      <a:accent3>
        <a:srgbClr val="FFFFFF"/>
      </a:accent3>
      <a:accent4>
        <a:srgbClr val="000000"/>
      </a:accent4>
      <a:accent5>
        <a:srgbClr val="E4CADD"/>
      </a:accent5>
      <a:accent6>
        <a:srgbClr val="683653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as_Teacher_Only_SectionGroup xmlns="04d8cc2f-934b-4725-83b2-cba74d39485f" xsi:nil="true"/>
    <Owner xmlns="04d8cc2f-934b-4725-83b2-cba74d39485f">
      <UserInfo>
        <DisplayName/>
        <AccountId xsi:nil="true"/>
        <AccountType/>
      </UserInfo>
    </Owner>
    <Members xmlns="04d8cc2f-934b-4725-83b2-cba74d39485f">
      <UserInfo>
        <DisplayName/>
        <AccountId xsi:nil="true"/>
        <AccountType/>
      </UserInfo>
    </Members>
    <Member_Groups xmlns="04d8cc2f-934b-4725-83b2-cba74d39485f">
      <UserInfo>
        <DisplayName/>
        <AccountId xsi:nil="true"/>
        <AccountType/>
      </UserInfo>
    </Member_Groups>
    <Self_Registration_Enabled0 xmlns="04d8cc2f-934b-4725-83b2-cba74d39485f" xsi:nil="true"/>
    <FolderType xmlns="04d8cc2f-934b-4725-83b2-cba74d39485f" xsi:nil="true"/>
    <CultureName xmlns="04d8cc2f-934b-4725-83b2-cba74d39485f" xsi:nil="true"/>
    <Invited_Students xmlns="04d8cc2f-934b-4725-83b2-cba74d39485f" xsi:nil="true"/>
    <Has_Leaders_Only_SectionGroup xmlns="04d8cc2f-934b-4725-83b2-cba74d39485f" xsi:nil="true"/>
    <Leaders xmlns="04d8cc2f-934b-4725-83b2-cba74d39485f">
      <UserInfo>
        <DisplayName/>
        <AccountId xsi:nil="true"/>
        <AccountType/>
      </UserInfo>
    </Leaders>
    <Invited_Leaders xmlns="04d8cc2f-934b-4725-83b2-cba74d39485f" xsi:nil="true"/>
    <TeamsChannelId xmlns="04d8cc2f-934b-4725-83b2-cba74d39485f" xsi:nil="true"/>
    <DefaultSectionNames xmlns="04d8cc2f-934b-4725-83b2-cba74d39485f" xsi:nil="true"/>
    <Invited_Members xmlns="04d8cc2f-934b-4725-83b2-cba74d39485f" xsi:nil="true"/>
    <Is_Collaboration_Space_Locked xmlns="04d8cc2f-934b-4725-83b2-cba74d39485f" xsi:nil="true"/>
    <Self_Registration_Enabled xmlns="04d8cc2f-934b-4725-83b2-cba74d39485f" xsi:nil="true"/>
    <Templates xmlns="04d8cc2f-934b-4725-83b2-cba74d39485f" xsi:nil="true"/>
    <Invited_Teachers xmlns="04d8cc2f-934b-4725-83b2-cba74d39485f" xsi:nil="true"/>
    <IsNotebookLocked xmlns="04d8cc2f-934b-4725-83b2-cba74d39485f" xsi:nil="true"/>
    <NotebookType xmlns="04d8cc2f-934b-4725-83b2-cba74d39485f" xsi:nil="true"/>
    <Teachers xmlns="04d8cc2f-934b-4725-83b2-cba74d39485f">
      <UserInfo>
        <DisplayName/>
        <AccountId xsi:nil="true"/>
        <AccountType/>
      </UserInfo>
    </Teachers>
    <Students xmlns="04d8cc2f-934b-4725-83b2-cba74d39485f">
      <UserInfo>
        <DisplayName/>
        <AccountId xsi:nil="true"/>
        <AccountType/>
      </UserInfo>
    </Students>
    <Student_Groups xmlns="04d8cc2f-934b-4725-83b2-cba74d39485f">
      <UserInfo>
        <DisplayName/>
        <AccountId xsi:nil="true"/>
        <AccountType/>
      </UserInfo>
    </Student_Groups>
    <AppVersion xmlns="04d8cc2f-934b-4725-83b2-cba74d39485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ABC2BFCEA24843A86311E9B286C0AF" ma:contentTypeVersion="37" ma:contentTypeDescription="Create a new document." ma:contentTypeScope="" ma:versionID="d8b1ccfaab4fc96138019d111f623e3d">
  <xsd:schema xmlns:xsd="http://www.w3.org/2001/XMLSchema" xmlns:xs="http://www.w3.org/2001/XMLSchema" xmlns:p="http://schemas.microsoft.com/office/2006/metadata/properties" xmlns:ns3="2796e86b-6cc7-44ac-a065-7048381d70a0" xmlns:ns4="04d8cc2f-934b-4725-83b2-cba74d39485f" targetNamespace="http://schemas.microsoft.com/office/2006/metadata/properties" ma:root="true" ma:fieldsID="8f8ad6813cbc5a6755fc426cb8f6d757" ns3:_="" ns4:_="">
    <xsd:import namespace="2796e86b-6cc7-44ac-a065-7048381d70a0"/>
    <xsd:import namespace="04d8cc2f-934b-4725-83b2-cba74d39485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Leaders" minOccurs="0"/>
                <xsd:element ref="ns4:Members" minOccurs="0"/>
                <xsd:element ref="ns4:Member_Groups" minOccurs="0"/>
                <xsd:element ref="ns4:Invited_Leaders" minOccurs="0"/>
                <xsd:element ref="ns4:Invited_Members" minOccurs="0"/>
                <xsd:element ref="ns4:Self_Registration_Enabled" minOccurs="0"/>
                <xsd:element ref="ns4:Has_Leaders_Only_SectionGroup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CultureName" minOccurs="0"/>
                <xsd:element ref="ns4:TeamsChannelId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0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96e86b-6cc7-44ac-a065-7048381d70a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23" nillable="true" ma:displayName="Last Shared By User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d8cc2f-934b-4725-83b2-cba74d39485f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Leaders" ma:index="16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7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8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19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0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Has_Leaders_Only_SectionGroup" ma:index="22" nillable="true" ma:displayName="Has Leaders Only SectionGroup" ma:internalName="Has_Leaders_Only_SectionGroup">
      <xsd:simpleType>
        <xsd:restriction base="dms:Boolean"/>
      </xsd:simpleType>
    </xsd:element>
    <xsd:element name="MediaServiceMetadata" ma:index="2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CultureName" ma:index="31" nillable="true" ma:displayName="Culture Name" ma:internalName="CultureName">
      <xsd:simpleType>
        <xsd:restriction base="dms:Text"/>
      </xsd:simpleType>
    </xsd:element>
    <xsd:element name="TeamsChannelId" ma:index="32" nillable="true" ma:displayName="Teams Channel Id" ma:internalName="TeamsChannelId">
      <xsd:simpleType>
        <xsd:restriction base="dms:Text"/>
      </xsd:simpleType>
    </xsd:element>
    <xsd:element name="Templates" ma:index="33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3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0" ma:index="39" nillable="true" ma:displayName="Self Registration Enabled" ma:internalName="Self_Registration_Enabled0">
      <xsd:simpleType>
        <xsd:restriction base="dms:Boolean"/>
      </xsd:simpleType>
    </xsd:element>
    <xsd:element name="Has_Teacher_Only_SectionGroup" ma:index="4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41" nillable="true" ma:displayName="Is Collaboration Space Locked" ma:internalName="Is_Collaboration_Space_Locked">
      <xsd:simpleType>
        <xsd:restriction base="dms:Boolean"/>
      </xsd:simpleType>
    </xsd:element>
    <xsd:element name="IsNotebookLocked" ma:index="42" nillable="true" ma:displayName="Is Notebook Locked" ma:internalName="IsNotebookLocked">
      <xsd:simpleType>
        <xsd:restriction base="dms:Boolean"/>
      </xsd:simpleType>
    </xsd:element>
    <xsd:element name="MediaServiceGenerationTime" ma:index="4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8924DB-74F6-41B6-83E0-5B2BDE287B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FDED9E-215D-48A5-AB85-707B70205098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2796e86b-6cc7-44ac-a065-7048381d70a0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04d8cc2f-934b-4725-83b2-cba74d39485f"/>
  </ds:schemaRefs>
</ds:datastoreItem>
</file>

<file path=customXml/itemProps3.xml><?xml version="1.0" encoding="utf-8"?>
<ds:datastoreItem xmlns:ds="http://schemas.openxmlformats.org/officeDocument/2006/customXml" ds:itemID="{2FBFCCCA-EFFB-4966-9FE7-959FA978D0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96e86b-6cc7-44ac-a065-7048381d70a0"/>
    <ds:schemaRef ds:uri="04d8cc2f-934b-4725-83b2-cba74d3948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1712</Words>
  <Application>Microsoft Office PowerPoint</Application>
  <PresentationFormat>On-screen Show (16:9)</PresentationFormat>
  <Paragraphs>247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35</vt:i4>
      </vt:variant>
    </vt:vector>
  </HeadingPairs>
  <TitlesOfParts>
    <vt:vector size="57" baseType="lpstr">
      <vt:lpstr>Arial</vt:lpstr>
      <vt:lpstr>Arial Black</vt:lpstr>
      <vt:lpstr>Calibri</vt:lpstr>
      <vt:lpstr>Comic Sans MS</vt:lpstr>
      <vt:lpstr>Verdana</vt:lpstr>
      <vt:lpstr>Wingdings</vt:lpstr>
      <vt:lpstr>Wingdings 2</vt:lpstr>
      <vt:lpstr>Office Theme</vt:lpstr>
      <vt:lpstr>4_Default Design</vt:lpstr>
      <vt:lpstr>2_Default Design</vt:lpstr>
      <vt:lpstr>6_Default Design</vt:lpstr>
      <vt:lpstr>Default Design</vt:lpstr>
      <vt:lpstr>2 Content slides</vt:lpstr>
      <vt:lpstr>1_2 Content slides</vt:lpstr>
      <vt:lpstr>5_Default Design</vt:lpstr>
      <vt:lpstr>7_Default Design</vt:lpstr>
      <vt:lpstr>8_Default Design</vt:lpstr>
      <vt:lpstr>9_Default Design</vt:lpstr>
      <vt:lpstr>10_Default Design</vt:lpstr>
      <vt:lpstr>11_Default Design</vt:lpstr>
      <vt:lpstr>3_Default Design</vt:lpstr>
      <vt:lpstr>12_Default Design</vt:lpstr>
      <vt:lpstr>PowerPoint Presentation</vt:lpstr>
      <vt:lpstr>Objectives</vt:lpstr>
      <vt:lpstr>Objectives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</vt:lpstr>
      <vt:lpstr>Objectives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Thinking skills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Consider all the possible answers to this statement:</vt:lpstr>
      <vt:lpstr>Consider all the possible answers to this statement: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</dc:creator>
  <cp:lastModifiedBy>J Barker</cp:lastModifiedBy>
  <cp:revision>7</cp:revision>
  <dcterms:modified xsi:type="dcterms:W3CDTF">2019-09-11T14:42:15Z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0x01010095ABC2BFCEA24843A86311E9B286C0AF</vt:lpwstr>
  </property>
</Properties>
</file>