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97" r:id="rId3"/>
    <p:sldId id="299" r:id="rId4"/>
    <p:sldId id="300" r:id="rId5"/>
    <p:sldId id="280" r:id="rId6"/>
    <p:sldId id="309" r:id="rId7"/>
    <p:sldId id="301" r:id="rId8"/>
    <p:sldId id="295" r:id="rId9"/>
    <p:sldId id="307" r:id="rId10"/>
    <p:sldId id="308" r:id="rId11"/>
    <p:sldId id="303" r:id="rId12"/>
    <p:sldId id="304" r:id="rId13"/>
    <p:sldId id="314" r:id="rId14"/>
    <p:sldId id="305" r:id="rId15"/>
    <p:sldId id="306" r:id="rId16"/>
    <p:sldId id="313" r:id="rId17"/>
    <p:sldId id="315" r:id="rId18"/>
    <p:sldId id="296" r:id="rId19"/>
    <p:sldId id="302" r:id="rId20"/>
    <p:sldId id="282" r:id="rId21"/>
    <p:sldId id="283" r:id="rId22"/>
    <p:sldId id="312" r:id="rId23"/>
    <p:sldId id="310" r:id="rId24"/>
    <p:sldId id="31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86C62E-8728-455C-AD95-F4CFF1713A0A}">
          <p14:sldIdLst>
            <p14:sldId id="263"/>
            <p14:sldId id="297"/>
            <p14:sldId id="299"/>
            <p14:sldId id="300"/>
            <p14:sldId id="280"/>
            <p14:sldId id="309"/>
            <p14:sldId id="301"/>
            <p14:sldId id="295"/>
            <p14:sldId id="307"/>
            <p14:sldId id="308"/>
            <p14:sldId id="303"/>
            <p14:sldId id="304"/>
            <p14:sldId id="314"/>
            <p14:sldId id="305"/>
            <p14:sldId id="306"/>
            <p14:sldId id="313"/>
            <p14:sldId id="315"/>
            <p14:sldId id="296"/>
            <p14:sldId id="302"/>
            <p14:sldId id="282"/>
            <p14:sldId id="283"/>
            <p14:sldId id="312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104D4-01B6-4D84-86EC-3BFD410BAD0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04C72-EBC0-471D-A5C6-B3AE293357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96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65827F-8DD8-4F7D-AF0A-6E4F83266EB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 dirty="0" smtClean="0"/>
              <a:t>Teacher notes</a:t>
            </a:r>
            <a:endParaRPr lang="en-US" altLang="en-US" b="1" dirty="0" smtClean="0"/>
          </a:p>
          <a:p>
            <a:pPr eaLnBrk="1" hangingPunct="1"/>
            <a:r>
              <a:rPr lang="en-US" altLang="en-US" dirty="0" smtClean="0"/>
              <a:t>This section has cross curricula links with Food Technology (D&amp;T) and PE.</a:t>
            </a:r>
          </a:p>
        </p:txBody>
      </p:sp>
    </p:spTree>
    <p:extLst>
      <p:ext uri="{BB962C8B-B14F-4D97-AF65-F5344CB8AC3E}">
        <p14:creationId xmlns:p14="http://schemas.microsoft.com/office/powerpoint/2010/main" val="278720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C8EE-127A-4E6C-A1A1-F6E5E666E95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6935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activeteachonline.com/default/player/video/id/350359/external/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default/player/video/id/350358/external/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532580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8Ac Balanced Diets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1826" y="52612"/>
            <a:ext cx="4512501" cy="712093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>
                <a:solidFill>
                  <a:schemeClr val="tx1"/>
                </a:solidFill>
              </a:rPr>
              <a:pPr algn="ctr"/>
              <a:t>17 September 2018</a:t>
            </a:fld>
            <a:endParaRPr lang="en-GB" sz="3733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333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4766" y="1732909"/>
            <a:ext cx="4742688" cy="4401205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In the back of your books create me an “unhealthy” dinner.</a:t>
            </a:r>
          </a:p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I don’t care what I eat, as long as it tastes good and there’s lots of it. </a:t>
            </a:r>
            <a:endParaRPr lang="en-GB" sz="4000" b="1" dirty="0">
              <a:solidFill>
                <a:srgbClr val="FFFF00"/>
              </a:solidFill>
            </a:endParaRPr>
          </a:p>
        </p:txBody>
      </p:sp>
      <p:pic>
        <p:nvPicPr>
          <p:cNvPr id="18" name="Picture 2" descr="https://porternutrition.files.wordpress.com/2016/04/updated_eatwell_guide_2016_final_mar23-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91" y="1732909"/>
            <a:ext cx="622646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22179" y="73570"/>
            <a:ext cx="637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/>
              <a:t>Anaemia</a:t>
            </a:r>
            <a:endParaRPr lang="en-GB" sz="4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2247" y="956441"/>
            <a:ext cx="1179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Caused by a lack of iron (a mineral)</a:t>
            </a:r>
          </a:p>
          <a:p>
            <a:endParaRPr lang="en-GB" sz="4000" dirty="0" smtClean="0"/>
          </a:p>
          <a:p>
            <a:r>
              <a:rPr lang="en-GB" sz="4000" dirty="0" smtClean="0"/>
              <a:t>Causes tiredness and shortness of breath</a:t>
            </a:r>
            <a:r>
              <a:rPr lang="en-GB" sz="4000" dirty="0" smtClean="0">
                <a:solidFill>
                  <a:srgbClr val="FF0000"/>
                </a:solidFill>
              </a:rPr>
              <a:t>*</a:t>
            </a:r>
            <a:r>
              <a:rPr lang="en-GB" sz="4000" dirty="0" smtClean="0"/>
              <a:t>. 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4000" dirty="0" smtClean="0">
                <a:solidFill>
                  <a:srgbClr val="FF0000"/>
                </a:solidFill>
              </a:rPr>
              <a:t>(*not the same as finding it hard to breath or being out of breath)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17" y="115614"/>
            <a:ext cx="1157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Ricketts</a:t>
            </a:r>
            <a:endParaRPr lang="en-GB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0717" y="761945"/>
            <a:ext cx="11571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Caused by a lack of calcium and vitamin D.</a:t>
            </a:r>
          </a:p>
          <a:p>
            <a:endParaRPr lang="en-GB" sz="3600" dirty="0"/>
          </a:p>
          <a:p>
            <a:r>
              <a:rPr lang="en-GB" sz="3600" dirty="0" smtClean="0"/>
              <a:t>Causes weak bones that do not grow properly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835"/>
          <a:stretch/>
        </p:blipFill>
        <p:spPr>
          <a:xfrm>
            <a:off x="7409793" y="2516271"/>
            <a:ext cx="3137831" cy="4247630"/>
          </a:xfrm>
          <a:prstGeom prst="rect">
            <a:avLst/>
          </a:prstGeom>
        </p:spPr>
      </p:pic>
      <p:pic>
        <p:nvPicPr>
          <p:cNvPr id="10242" name="Picture 2" descr="Image result for rickets disea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06" y="2974427"/>
            <a:ext cx="4220170" cy="31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545" y="220717"/>
            <a:ext cx="997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/>
              <a:t>Eating too much</a:t>
            </a:r>
            <a:endParaRPr lang="en-GB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41738" y="1177159"/>
            <a:ext cx="11655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If the food you eat contains more energy than you use, you will store the excess energy as fat and become overweight.</a:t>
            </a:r>
          </a:p>
          <a:p>
            <a:endParaRPr lang="en-GB" sz="3600" dirty="0"/>
          </a:p>
          <a:p>
            <a:r>
              <a:rPr lang="en-GB" sz="3600" dirty="0" smtClean="0"/>
              <a:t>If you consume less energy than you use then you will lose weight.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82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331" y="273269"/>
            <a:ext cx="11634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What 2 bits of advice would you give someone who wants to lose weight?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504" y="3415862"/>
            <a:ext cx="5328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1. Eat less food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43503" y="4640317"/>
            <a:ext cx="545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2. Do more exercise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30469" y="2152342"/>
            <a:ext cx="1032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If a person wants to lose weight they should;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055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565" y="397115"/>
            <a:ext cx="1154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Being overweight can cause many health problems;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66953" y="1618593"/>
            <a:ext cx="5328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H____ disease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66952" y="2843048"/>
            <a:ext cx="545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Type 2 d______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66952" y="4064526"/>
            <a:ext cx="545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Strokes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66952" y="5286004"/>
            <a:ext cx="545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Kidney damage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319050" y="1618593"/>
            <a:ext cx="5328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eart</a:t>
            </a:r>
            <a:endParaRPr lang="en-GB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5393" y="2840071"/>
            <a:ext cx="545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iabetes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976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358" y="31533"/>
            <a:ext cx="10342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/>
              <a:t>Heart disease</a:t>
            </a:r>
            <a:endParaRPr lang="en-GB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4441" y="756744"/>
            <a:ext cx="116980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When a person becomes overweight they store more fat around their body.</a:t>
            </a:r>
          </a:p>
          <a:p>
            <a:endParaRPr lang="en-GB" sz="3600" dirty="0"/>
          </a:p>
          <a:p>
            <a:r>
              <a:rPr lang="en-GB" sz="3600" dirty="0" smtClean="0"/>
              <a:t>This fat may also clog the blood vessels that supply the heart with o_____  and  g______  for   r_________.</a:t>
            </a:r>
          </a:p>
          <a:p>
            <a:endParaRPr lang="en-GB" sz="3600" dirty="0"/>
          </a:p>
          <a:p>
            <a:r>
              <a:rPr lang="en-GB" sz="3600" dirty="0" smtClean="0"/>
              <a:t>This may lead to heart disease,</a:t>
            </a:r>
          </a:p>
          <a:p>
            <a:r>
              <a:rPr lang="en-GB" sz="3600" dirty="0" smtClean="0"/>
              <a:t>where the heart muscle tissue </a:t>
            </a:r>
          </a:p>
          <a:p>
            <a:r>
              <a:rPr lang="en-GB" sz="3600" dirty="0" smtClean="0"/>
              <a:t>becomes damaged, and even </a:t>
            </a:r>
          </a:p>
          <a:p>
            <a:r>
              <a:rPr lang="en-GB" sz="3600" dirty="0" smtClean="0"/>
              <a:t>cause a h____  a_____.</a:t>
            </a:r>
            <a:endParaRPr lang="en-GB" sz="3600" dirty="0"/>
          </a:p>
        </p:txBody>
      </p:sp>
      <p:pic>
        <p:nvPicPr>
          <p:cNvPr id="1026" name="Picture 2" descr="Dr Ben Goldacre suggested the test would needlessly frighten millions of healthy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15" y="3596012"/>
            <a:ext cx="4999719" cy="31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7878" y="2953410"/>
            <a:ext cx="166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xygen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52044" y="2953410"/>
            <a:ext cx="166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lucose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442843" y="2953410"/>
            <a:ext cx="2438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espiration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949672" y="5704325"/>
            <a:ext cx="2438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eart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1" y="5686946"/>
            <a:ext cx="2438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ttack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426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74" y="965350"/>
            <a:ext cx="11319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www.activeteachonline.com/default/player/video/id/350359/external/0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33128" y="236668"/>
            <a:ext cx="68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Obesity</a:t>
            </a:r>
            <a:endParaRPr lang="en-GB" sz="3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99697" y="1797269"/>
            <a:ext cx="117926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If a person is very overweight they are said to be obese.</a:t>
            </a:r>
          </a:p>
          <a:p>
            <a:endParaRPr lang="en-GB" sz="3200" dirty="0"/>
          </a:p>
          <a:p>
            <a:r>
              <a:rPr lang="en-GB" sz="3200" dirty="0" smtClean="0"/>
              <a:t>Obesity is not a disease in itself but significantly increases the risk of many diseases.</a:t>
            </a:r>
            <a:endParaRPr lang="en-GB" sz="3200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54" y="3489599"/>
            <a:ext cx="4786039" cy="325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10" y="1797268"/>
            <a:ext cx="2974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Meter (m)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Millimeter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(mm)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Micrometer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5214" y="1797267"/>
            <a:ext cx="27852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1 000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1 000 000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676" y="87235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/>
              <a:t>Units of length</a:t>
            </a:r>
            <a:endParaRPr lang="en-GB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320455" y="87235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/>
              <a:t>Units of mass</a:t>
            </a:r>
            <a:endParaRPr lang="en-GB" sz="32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192814" y="1797267"/>
            <a:ext cx="27852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Gram (g)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Milligram (mg)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Microgram (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6345" y="5097517"/>
            <a:ext cx="866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What is the next unit up from meters and grams?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3890" y="672662"/>
            <a:ext cx="97430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</a:rPr>
              <a:t>Practice these test questions.</a:t>
            </a:r>
          </a:p>
          <a:p>
            <a:endParaRPr lang="en-GB" sz="5400" dirty="0">
              <a:solidFill>
                <a:srgbClr val="FF0000"/>
              </a:solidFill>
            </a:endParaRPr>
          </a:p>
          <a:p>
            <a:r>
              <a:rPr lang="en-GB" sz="5400" dirty="0" smtClean="0">
                <a:solidFill>
                  <a:srgbClr val="FF0000"/>
                </a:solidFill>
              </a:rPr>
              <a:t>Think about the language you use.</a:t>
            </a:r>
          </a:p>
          <a:p>
            <a:endParaRPr lang="en-GB" sz="5400" dirty="0">
              <a:solidFill>
                <a:srgbClr val="FF0000"/>
              </a:solidFill>
            </a:endParaRPr>
          </a:p>
          <a:p>
            <a:r>
              <a:rPr lang="en-GB" sz="5400" dirty="0" smtClean="0">
                <a:solidFill>
                  <a:srgbClr val="FF0000"/>
                </a:solidFill>
              </a:rPr>
              <a:t>Try to be clear and scientific.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0717" y="315311"/>
            <a:ext cx="1175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7030A0"/>
                </a:solidFill>
              </a:rPr>
              <a:t>Match these up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455" y="1259175"/>
            <a:ext cx="4288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Lack of vitamin C</a:t>
            </a:r>
          </a:p>
          <a:p>
            <a:endParaRPr lang="en-GB" sz="3600" dirty="0"/>
          </a:p>
          <a:p>
            <a:r>
              <a:rPr lang="en-GB" sz="3600" dirty="0" smtClean="0"/>
              <a:t>Lack of Protein</a:t>
            </a:r>
          </a:p>
          <a:p>
            <a:endParaRPr lang="en-GB" sz="3600" dirty="0"/>
          </a:p>
          <a:p>
            <a:r>
              <a:rPr lang="en-GB" sz="3600" dirty="0" smtClean="0"/>
              <a:t>Lack of vitamin D</a:t>
            </a:r>
          </a:p>
          <a:p>
            <a:endParaRPr lang="en-GB" sz="3600" dirty="0"/>
          </a:p>
          <a:p>
            <a:r>
              <a:rPr lang="en-GB" sz="3600" dirty="0" smtClean="0"/>
              <a:t>Lack of vitamin A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475324" y="1259175"/>
            <a:ext cx="4288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Kwashiorkor</a:t>
            </a:r>
          </a:p>
          <a:p>
            <a:endParaRPr lang="en-GB" sz="3600" dirty="0"/>
          </a:p>
          <a:p>
            <a:r>
              <a:rPr lang="en-GB" sz="3600" dirty="0" smtClean="0"/>
              <a:t>Ricketts</a:t>
            </a:r>
          </a:p>
          <a:p>
            <a:endParaRPr lang="en-GB" sz="3600" dirty="0"/>
          </a:p>
          <a:p>
            <a:r>
              <a:rPr lang="en-GB" sz="3600" dirty="0" smtClean="0"/>
              <a:t>Night blindness</a:t>
            </a:r>
          </a:p>
          <a:p>
            <a:endParaRPr lang="en-GB" sz="3600" dirty="0"/>
          </a:p>
          <a:p>
            <a:r>
              <a:rPr lang="en-GB" sz="3600" dirty="0" smtClean="0"/>
              <a:t>Scurvy</a:t>
            </a:r>
            <a:endParaRPr lang="en-GB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57297" y="1608083"/>
            <a:ext cx="3618027" cy="32687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57297" y="1608083"/>
            <a:ext cx="3510455" cy="111409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94087" y="2695898"/>
            <a:ext cx="3510455" cy="111409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11082" y="3789873"/>
            <a:ext cx="3510455" cy="111409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19288" y="1557338"/>
            <a:ext cx="8353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sym typeface="Wingdings" panose="05000000000000000000" pitchFamily="2" charset="2"/>
              </a:rPr>
              <a:t>    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87459" y="325437"/>
            <a:ext cx="11478720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altLang="en-US" sz="3600" dirty="0">
                <a:latin typeface="Arial" panose="020B0604020202020204" pitchFamily="34" charset="0"/>
              </a:rPr>
              <a:t>A </a:t>
            </a:r>
            <a:r>
              <a:rPr lang="en-GB" altLang="en-US" sz="3600" b="1" dirty="0">
                <a:latin typeface="Arial" panose="020B0604020202020204" pitchFamily="34" charset="0"/>
              </a:rPr>
              <a:t>balanced diet</a:t>
            </a:r>
            <a:r>
              <a:rPr lang="en-GB" altLang="en-US" sz="3600" dirty="0">
                <a:latin typeface="Arial" panose="020B0604020202020204" pitchFamily="34" charset="0"/>
              </a:rPr>
              <a:t> means eating the right types of food in the right amounts so that the body gets the nutrients it needs</a:t>
            </a:r>
            <a:r>
              <a:rPr lang="en-GB" altLang="en-US" sz="36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altLang="en-US" sz="3600" dirty="0" smtClean="0">
                <a:latin typeface="Arial" panose="020B0604020202020204" pitchFamily="34" charset="0"/>
              </a:rPr>
              <a:t>You need to eat a variety of foods to have a balanced diet.</a:t>
            </a:r>
            <a:endParaRPr lang="en-GB" altLang="en-US" sz="3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altLang="en-US" sz="3600" dirty="0" smtClean="0">
                <a:latin typeface="Arial" panose="020B0604020202020204" pitchFamily="34" charset="0"/>
              </a:rPr>
              <a:t>If you eat too much or too little of a nutrient, you may suffer from m________.</a:t>
            </a:r>
            <a:endParaRPr lang="en-GB" altLang="en-US" sz="36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9022" y="3950292"/>
            <a:ext cx="310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alnutrition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192088" y="115888"/>
            <a:ext cx="11807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Calibri" panose="020F0502020204030204" pitchFamily="34" charset="0"/>
              </a:rPr>
              <a:t>Explain how the diet for a professional footballer may  be different to a person who works in an office? 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177800" y="2781300"/>
            <a:ext cx="1159351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rgbClr val="7030A0"/>
                </a:solidFill>
                <a:latin typeface="Calibri" panose="020F0502020204030204" pitchFamily="34" charset="0"/>
              </a:rPr>
              <a:t>The footballer needs to eat more meat and fish for protein to repair and grow more muscle.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4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rgbClr val="7030A0"/>
                </a:solidFill>
                <a:latin typeface="Calibri" panose="020F0502020204030204" pitchFamily="34" charset="0"/>
              </a:rPr>
              <a:t>They also need more starch (carbohydrate) because they use more energy.</a:t>
            </a:r>
          </a:p>
        </p:txBody>
      </p:sp>
    </p:spTree>
    <p:extLst>
      <p:ext uri="{BB962C8B-B14F-4D97-AF65-F5344CB8AC3E}">
        <p14:creationId xmlns:p14="http://schemas.microsoft.com/office/powerpoint/2010/main" val="32988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19063" y="115888"/>
            <a:ext cx="118094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Calibri" panose="020F0502020204030204" pitchFamily="34" charset="0"/>
              </a:rPr>
              <a:t>A slightly overweight 40 year old male teacher wants to lose some weight so that he looks buff on the beach. What advice would you give him?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825" y="3357563"/>
            <a:ext cx="118094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400" dirty="0">
                <a:solidFill>
                  <a:srgbClr val="7030A0"/>
                </a:solidFill>
                <a:latin typeface="Calibri" panose="020F0502020204030204" pitchFamily="34" charset="0"/>
              </a:rPr>
              <a:t>He should eat less fatty / high energy food and do more exercise.</a:t>
            </a:r>
          </a:p>
        </p:txBody>
      </p:sp>
    </p:spTree>
    <p:extLst>
      <p:ext uri="{BB962C8B-B14F-4D97-AF65-F5344CB8AC3E}">
        <p14:creationId xmlns:p14="http://schemas.microsoft.com/office/powerpoint/2010/main" val="32887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296" y="157487"/>
            <a:ext cx="7533125" cy="4362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779" y="6136700"/>
            <a:ext cx="1138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Reference intake (RI) – A recommended daily amount.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56" y="4739755"/>
            <a:ext cx="11866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How much butter do I need to eat to get my recommended intake (RI) of protein?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4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688" y="141288"/>
            <a:ext cx="10515600" cy="738461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Objectives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363211" y="1119461"/>
            <a:ext cx="11660623" cy="4766332"/>
          </a:xfrm>
        </p:spPr>
        <p:txBody>
          <a:bodyPr>
            <a:normAutofit/>
          </a:bodyPr>
          <a:lstStyle/>
          <a:p>
            <a:pPr marL="538163" lvl="1" indent="-358775"/>
            <a:r>
              <a:rPr lang="en-GB" altLang="en-US" sz="4400" dirty="0"/>
              <a:t>Recall what is meant by a balanced diet. </a:t>
            </a:r>
            <a:endParaRPr lang="en-GB" altLang="en-US" sz="4400" dirty="0">
              <a:solidFill>
                <a:srgbClr val="636825"/>
              </a:solidFill>
            </a:endParaRPr>
          </a:p>
          <a:p>
            <a:pPr marL="538163" lvl="1" indent="-358775"/>
            <a:r>
              <a:rPr lang="en-GB" altLang="ja-JP" sz="4400" dirty="0">
                <a:ea typeface="MS PGothic" panose="020B0600070205080204" pitchFamily="34" charset="-128"/>
              </a:rPr>
              <a:t>Explain the benefits of a balanced diet and correctly use the term: </a:t>
            </a:r>
            <a:r>
              <a:rPr lang="en-GB" altLang="ja-JP" sz="4400" dirty="0">
                <a:solidFill>
                  <a:srgbClr val="636825"/>
                </a:solidFill>
                <a:ea typeface="MS PGothic" panose="020B0600070205080204" pitchFamily="34" charset="-128"/>
              </a:rPr>
              <a:t>malnutrition.</a:t>
            </a:r>
            <a:r>
              <a:rPr lang="en-GB" altLang="ja-JP" sz="4400" dirty="0">
                <a:ea typeface="MS PGothic" panose="020B0600070205080204" pitchFamily="34" charset="-128"/>
              </a:rPr>
              <a:t> </a:t>
            </a:r>
          </a:p>
          <a:p>
            <a:pPr marL="538163" lvl="1" indent="-358775"/>
            <a:r>
              <a:rPr lang="en-GB" altLang="en-US" sz="4400" dirty="0"/>
              <a:t>Explain how deficiency diseases are caused. </a:t>
            </a:r>
          </a:p>
          <a:p>
            <a:pPr marL="538163" lvl="1" indent="-358775"/>
            <a:r>
              <a:rPr lang="en-GB" altLang="en-US" sz="4400" dirty="0"/>
              <a:t>Describe the factors that may lead to obesity.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7880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49318" y="385708"/>
            <a:ext cx="10515600" cy="4351338"/>
          </a:xfrm>
        </p:spPr>
        <p:txBody>
          <a:bodyPr>
            <a:noAutofit/>
          </a:bodyPr>
          <a:lstStyle/>
          <a:p>
            <a:pPr marL="538163" lvl="1" indent="-358775"/>
            <a:r>
              <a:rPr lang="en-GB" altLang="en-US" sz="4400" dirty="0"/>
              <a:t>Describe the effects of obesity on health. </a:t>
            </a:r>
          </a:p>
          <a:p>
            <a:pPr marL="538163" lvl="1" indent="-358775"/>
            <a:r>
              <a:rPr lang="en-GB" altLang="ja-JP" sz="4400" dirty="0">
                <a:ea typeface="MS PGothic" panose="020B0600070205080204" pitchFamily="34" charset="-128"/>
              </a:rPr>
              <a:t>Use dietary advice and nutrition information to design a healthy diet. </a:t>
            </a:r>
          </a:p>
          <a:p>
            <a:pPr marL="538163" lvl="1" indent="-358775"/>
            <a:r>
              <a:rPr lang="en-GB" altLang="en-US" sz="4400" dirty="0" smtClean="0"/>
              <a:t>Recall </a:t>
            </a:r>
            <a:r>
              <a:rPr lang="en-GB" altLang="en-US" sz="4400" dirty="0"/>
              <a:t>and identify examples of deficiency diseases (kwashiorkor, scurvy, rickets). </a:t>
            </a:r>
          </a:p>
          <a:p>
            <a:pPr marL="538163" lvl="1" indent="-358775"/>
            <a:r>
              <a:rPr lang="en-GB" altLang="en-US" sz="4400" dirty="0"/>
              <a:t>Explain the links between specific forms of malnutrition, diet and lifestyle. 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0198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5"/>
          <p:cNvSpPr txBox="1">
            <a:spLocks noChangeArrowheads="1"/>
          </p:cNvSpPr>
          <p:nvPr/>
        </p:nvSpPr>
        <p:spPr bwMode="auto">
          <a:xfrm>
            <a:off x="217871" y="2242206"/>
            <a:ext cx="395473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shows that we need to eat mostly starchy foods and fruit and vegetables and take it easy on the sweets.</a:t>
            </a: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217871" y="93882"/>
            <a:ext cx="115839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Eat Well guide shows you what types of food to eat and in what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proportions.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943" y="918852"/>
            <a:ext cx="6820064" cy="56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orternutrition.files.wordpress.com/2016/04/updated_eatwell_guide_2016_final_mar2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0"/>
            <a:ext cx="97043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2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01766" y="168166"/>
            <a:ext cx="705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Deficiency Diseases</a:t>
            </a:r>
            <a:endParaRPr lang="en-GB" sz="3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9186" y="1271752"/>
            <a:ext cx="11750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Deficiency disease - </a:t>
            </a:r>
            <a:r>
              <a:rPr lang="en-GB" sz="3200" dirty="0"/>
              <a:t>a disease caused by the lack of </a:t>
            </a:r>
            <a:r>
              <a:rPr lang="en-GB" sz="3200" dirty="0" smtClean="0"/>
              <a:t>a nutrient in </a:t>
            </a:r>
            <a:r>
              <a:rPr lang="en-GB" sz="3200" dirty="0"/>
              <a:t>the </a:t>
            </a:r>
            <a:r>
              <a:rPr lang="en-GB" sz="3200" dirty="0" smtClean="0"/>
              <a:t>diet.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83" y="2062519"/>
            <a:ext cx="5902051" cy="42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01766" y="168166"/>
            <a:ext cx="705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Deficiency Diseases</a:t>
            </a:r>
            <a:endParaRPr lang="en-GB" sz="3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9186" y="1271752"/>
            <a:ext cx="117505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Deficiency disease - </a:t>
            </a:r>
            <a:r>
              <a:rPr lang="en-GB" sz="3200" dirty="0"/>
              <a:t>a disease caused by the lack of </a:t>
            </a:r>
            <a:r>
              <a:rPr lang="en-GB" sz="3200" dirty="0" smtClean="0"/>
              <a:t>a nutrient in </a:t>
            </a:r>
            <a:r>
              <a:rPr lang="en-GB" sz="3200" dirty="0"/>
              <a:t>the </a:t>
            </a:r>
            <a:r>
              <a:rPr lang="en-GB" sz="3200" dirty="0" smtClean="0"/>
              <a:t>diet.</a:t>
            </a:r>
          </a:p>
          <a:p>
            <a:endParaRPr lang="en-GB" sz="3200" dirty="0"/>
          </a:p>
          <a:p>
            <a:r>
              <a:rPr lang="en-GB" sz="3200" dirty="0" smtClean="0"/>
              <a:t>The most severe form of malnutrition is starvation.</a:t>
            </a:r>
          </a:p>
          <a:p>
            <a:endParaRPr lang="en-GB" sz="3200" dirty="0"/>
          </a:p>
          <a:p>
            <a:r>
              <a:rPr lang="en-GB" sz="3200" dirty="0" smtClean="0"/>
              <a:t>9 million people a year die from deficiency diseases every year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2400" dirty="0" smtClean="0">
                <a:hlinkClick r:id="rId2"/>
              </a:rPr>
              <a:t>Play video</a:t>
            </a:r>
          </a:p>
          <a:p>
            <a:endParaRPr lang="en-GB" sz="2400" dirty="0">
              <a:hlinkClick r:id="rId2"/>
            </a:endParaRPr>
          </a:p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www.activeteachonline.com/default/player/video/id/350358/external/0</a:t>
            </a:r>
            <a:r>
              <a:rPr lang="en-GB" sz="2400" dirty="0" smtClean="0"/>
              <a:t> 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4803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2248" y="160372"/>
            <a:ext cx="637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Kwashiorkor</a:t>
            </a:r>
            <a:endParaRPr lang="en-GB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52248" y="956441"/>
            <a:ext cx="68001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Caused by a lack of protein.</a:t>
            </a:r>
          </a:p>
          <a:p>
            <a:r>
              <a:rPr lang="en-GB" sz="3600" dirty="0" smtClean="0"/>
              <a:t>Seen in very poor countries.</a:t>
            </a:r>
          </a:p>
          <a:p>
            <a:r>
              <a:rPr lang="en-GB" sz="3600" dirty="0" smtClean="0"/>
              <a:t>Causes fluid to build up in around the belly (abdomen) and it swells up.</a:t>
            </a:r>
          </a:p>
          <a:p>
            <a:r>
              <a:rPr lang="en-GB" sz="3600" dirty="0" smtClean="0"/>
              <a:t>It can be very painful and leads to death.</a:t>
            </a:r>
            <a:endParaRPr lang="en-GB" sz="3600" dirty="0"/>
          </a:p>
        </p:txBody>
      </p:sp>
      <p:pic>
        <p:nvPicPr>
          <p:cNvPr id="1026" name="Picture 2" descr="Image result for kwashiork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46" y="196333"/>
            <a:ext cx="5162660" cy="61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248" y="5076497"/>
            <a:ext cx="6547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It can easily treated if you have you have the money to buy food containing protein.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tile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69" y="525518"/>
            <a:ext cx="4087065" cy="32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248" y="160372"/>
            <a:ext cx="637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Scurvy</a:t>
            </a:r>
            <a:endParaRPr lang="en-GB" sz="36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2248" y="956441"/>
            <a:ext cx="68001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Caused by a lack of vitamin C</a:t>
            </a:r>
          </a:p>
          <a:p>
            <a:endParaRPr lang="en-GB" sz="3600" dirty="0"/>
          </a:p>
          <a:p>
            <a:r>
              <a:rPr lang="en-GB" sz="3600" dirty="0" smtClean="0"/>
              <a:t>Causes painful joints and your gums bleed as the tissues breakdown.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83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2248" y="160372"/>
            <a:ext cx="637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/>
              <a:t>Night blindness</a:t>
            </a:r>
            <a:endParaRPr lang="en-GB" sz="4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2247" y="956441"/>
            <a:ext cx="98376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Caused by a lack of vitamin A</a:t>
            </a:r>
          </a:p>
          <a:p>
            <a:endParaRPr lang="en-GB" sz="4000" dirty="0" smtClean="0"/>
          </a:p>
          <a:p>
            <a:r>
              <a:rPr lang="en-GB" sz="4000" dirty="0" smtClean="0"/>
              <a:t>Difficult to see in dim light</a:t>
            </a:r>
            <a:endParaRPr lang="en-GB" sz="4000" dirty="0"/>
          </a:p>
          <a:p>
            <a:endParaRPr lang="en-GB" sz="4000" dirty="0"/>
          </a:p>
          <a:p>
            <a:r>
              <a:rPr lang="en-GB" sz="4000" dirty="0" smtClean="0"/>
              <a:t>Carrots are a good source of vitamin A</a:t>
            </a:r>
          </a:p>
          <a:p>
            <a:endParaRPr lang="en-GB" sz="4000" dirty="0"/>
          </a:p>
          <a:p>
            <a:r>
              <a:rPr lang="en-GB" sz="4000" dirty="0" smtClean="0"/>
              <a:t>Do carrots help you see in the dark?</a:t>
            </a:r>
            <a:endParaRPr lang="en-GB" sz="4000" dirty="0"/>
          </a:p>
        </p:txBody>
      </p:sp>
      <p:pic>
        <p:nvPicPr>
          <p:cNvPr id="12290" name="Picture 2" descr="Image result for carrots vitamin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57" y="315311"/>
            <a:ext cx="4527653" cy="301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937</Words>
  <Application>Microsoft Office PowerPoint</Application>
  <PresentationFormat>Widescreen</PresentationFormat>
  <Paragraphs>154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MS PGothic</vt:lpstr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Matthew Tomkins</cp:lastModifiedBy>
  <cp:revision>77</cp:revision>
  <dcterms:created xsi:type="dcterms:W3CDTF">2018-06-27T10:37:59Z</dcterms:created>
  <dcterms:modified xsi:type="dcterms:W3CDTF">2018-09-17T11:04:38Z</dcterms:modified>
</cp:coreProperties>
</file>