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306" r:id="rId3"/>
    <p:sldId id="310" r:id="rId4"/>
    <p:sldId id="308" r:id="rId5"/>
    <p:sldId id="313" r:id="rId6"/>
    <p:sldId id="312" r:id="rId7"/>
    <p:sldId id="314" r:id="rId8"/>
    <p:sldId id="315" r:id="rId9"/>
    <p:sldId id="311" r:id="rId10"/>
    <p:sldId id="305" r:id="rId11"/>
    <p:sldId id="257" r:id="rId12"/>
    <p:sldId id="262" r:id="rId13"/>
    <p:sldId id="318" r:id="rId14"/>
    <p:sldId id="265" r:id="rId15"/>
    <p:sldId id="289" r:id="rId16"/>
    <p:sldId id="285" r:id="rId17"/>
    <p:sldId id="263" r:id="rId18"/>
    <p:sldId id="290" r:id="rId19"/>
    <p:sldId id="316" r:id="rId20"/>
    <p:sldId id="291" r:id="rId21"/>
    <p:sldId id="295" r:id="rId22"/>
    <p:sldId id="296" r:id="rId23"/>
    <p:sldId id="292" r:id="rId24"/>
    <p:sldId id="302" r:id="rId25"/>
    <p:sldId id="303" r:id="rId26"/>
    <p:sldId id="317" r:id="rId27"/>
    <p:sldId id="293" r:id="rId28"/>
    <p:sldId id="297" r:id="rId29"/>
    <p:sldId id="298" r:id="rId30"/>
    <p:sldId id="299" r:id="rId31"/>
    <p:sldId id="300" r:id="rId32"/>
    <p:sldId id="30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D080B"/>
    <a:srgbClr val="080708"/>
    <a:srgbClr val="080707"/>
    <a:srgbClr val="303030"/>
    <a:srgbClr val="49678D"/>
    <a:srgbClr val="2CA02C"/>
    <a:srgbClr val="0070C0"/>
    <a:srgbClr val="9467BE"/>
    <a:srgbClr val="FF7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01"/>
    <p:restoredTop sz="93722"/>
  </p:normalViewPr>
  <p:slideViewPr>
    <p:cSldViewPr snapToGrid="0" snapToObjects="1">
      <p:cViewPr varScale="1">
        <p:scale>
          <a:sx n="74" d="100"/>
          <a:sy n="74" d="100"/>
        </p:scale>
        <p:origin x="9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6DE21-F03D-6848-8ED1-E786BF2D47DA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91E40-A11C-2547-94E0-B63D8E62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73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91E40-A11C-2547-94E0-B63D8E62CA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52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91E40-A11C-2547-94E0-B63D8E62CA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96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91E40-A11C-2547-94E0-B63D8E62CA9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28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91E40-A11C-2547-94E0-B63D8E62CA9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77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91E40-A11C-2547-94E0-B63D8E62CA9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80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91E40-A11C-2547-94E0-B63D8E62CA9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3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91E40-A11C-2547-94E0-B63D8E62CA9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82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91E40-A11C-2547-94E0-B63D8E62CA9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33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91E40-A11C-2547-94E0-B63D8E62CA9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33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A47EA-18FA-8A46-916E-5F19EBD9DC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F25352-761A-6447-A0FC-4C1C7D09AE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48A91-69BC-5241-9F6B-14EBB0A50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2F10-A56F-134D-8BC4-76F18C10421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EC468-862B-D64E-8581-30C4904E7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3291E-E39A-C54B-B584-476598666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9E23-E8ED-C541-AE09-F3E5725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19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68BAB-0772-5348-8E2D-BDA84D3E7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58E887-2471-114A-A9F1-CB292C656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4C37D-7567-7C46-87F1-01D7F12B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2F10-A56F-134D-8BC4-76F18C10421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12B6B-992E-BC43-A5D1-AB3A4B669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C7E13-FC85-6C43-996D-198F452B4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9E23-E8ED-C541-AE09-F3E5725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6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B5F3BE-B626-454B-A6C4-C4BBBC575D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3E1DD9-A859-D945-9D44-F36E770BC8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6D734-E81A-3B4C-A239-53E55F260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2F10-A56F-134D-8BC4-76F18C10421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5EEB9-4BEB-DB45-BB7E-6EBDA8736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97A7F-6A9D-024E-AB9B-D585C3ECF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9E23-E8ED-C541-AE09-F3E5725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CD602-E65E-7444-B01D-C7058DBAA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852CB-C04E-1948-9BA9-E4AE7969C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289D4-C95D-914F-BEE3-E6DA33BA8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2F10-A56F-134D-8BC4-76F18C10421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73112-8FAC-8F46-8DE1-1E4487347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3B87D-9554-9A43-8192-8B78F2F63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9E23-E8ED-C541-AE09-F3E5725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11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489F7-4001-EF46-8BF2-318AD5743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87105-5A27-D647-8059-F524A1B2A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A36F7-E2B3-6741-B3CC-CDA4256E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2F10-A56F-134D-8BC4-76F18C10421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97EBC-9DDB-BB4E-8122-094840DF6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46522-3995-104D-BDC5-F721042EA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9E23-E8ED-C541-AE09-F3E5725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29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9053B-2E80-5841-BA17-A86567D0F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3B230-CF88-8443-9915-7C4DABB200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689B0B-5A04-C949-A03E-E0696E5EB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3284A0-C632-F04D-A928-BCF11CD0D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2F10-A56F-134D-8BC4-76F18C10421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F03D1E-9106-244D-94C7-AAF9ACF5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14236-E4BD-BB41-A06F-8EB24D358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9E23-E8ED-C541-AE09-F3E5725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0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73CAA-E6C2-0041-94A2-4D80B40C0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50ED3-7F9C-0C4B-882A-13E908364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CAAA3-5876-E64F-95B2-CEFC20DF2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F6F64E-6F84-554D-BC46-2561842A75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A5F766-F7DD-9649-BE60-45795F8792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BDDB08-8D0D-9846-8BB6-7675F8C58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2F10-A56F-134D-8BC4-76F18C10421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01AA7E-F671-C848-9DF0-1BA16C21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5AC138-31CF-9343-88E7-8D6B15DE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9E23-E8ED-C541-AE09-F3E5725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54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B5267-6BEE-1341-981C-03611E4CE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68D04A-9A9A-2D47-9B15-B53B6E595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2F10-A56F-134D-8BC4-76F18C10421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DAB91E-D0C2-4A47-8FC5-C00C94E1E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1543E-4C84-2142-8AD9-86BF9315F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9E23-E8ED-C541-AE09-F3E5725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5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40433E-53F9-0145-8DDF-18F287AB8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2F10-A56F-134D-8BC4-76F18C10421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87DC85-FCD4-5E4B-83EA-E88728B9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4B33C-28E9-2949-9E9F-AFE266AE4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9E23-E8ED-C541-AE09-F3E5725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8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6571B-0D3F-594C-96B2-1FEE73FE7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A100D-A53C-4B4B-9D9A-5CB9751A5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EB601B-AF93-AB43-8298-7763D7A34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9D5855-4E72-464D-9CC9-70900F7AA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2F10-A56F-134D-8BC4-76F18C10421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F24195-BC32-DD45-B5BE-E86FBCDB9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91A44-991F-9345-AB67-77C6DFED4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9E23-E8ED-C541-AE09-F3E5725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87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76E19-93E7-8748-826E-C6BD4D432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8E69D4-C4E7-A44B-BC74-02EEDAF3AA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BA25BF-558F-FF48-ACD1-E970652F4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DE2D2-DBE3-1C4E-98E9-7945615DB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2F10-A56F-134D-8BC4-76F18C10421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D8DB6-FAE0-0C45-98A3-A88096E4A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716A3-185F-D740-9670-279AA47B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9E23-E8ED-C541-AE09-F3E5725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22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06D843-E965-DA4A-ADFB-D94811A64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94D05-596A-E94C-8AF5-2EEE8AFF7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C3837-7E51-2D4E-8108-EFCEE0B544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A2F10-A56F-134D-8BC4-76F18C10421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410AE-F080-2048-A2D6-8AEAA6549F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28287-3A5A-2E4E-95C2-D5EC317897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C9E23-E8ED-C541-AE09-F3E5725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C42E82-E546-7B4D-A72F-21E519226F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BA645D-ADF6-E04F-B5DE-0033D8E12469}"/>
              </a:ext>
            </a:extLst>
          </p:cNvPr>
          <p:cNvSpPr txBox="1"/>
          <p:nvPr/>
        </p:nvSpPr>
        <p:spPr>
          <a:xfrm>
            <a:off x="708682" y="509121"/>
            <a:ext cx="1042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venir Black" panose="02000503020000020003" pitchFamily="2" charset="0"/>
              </a:rPr>
              <a:t>Planetary Formation and Protoplanetary Disks</a:t>
            </a:r>
          </a:p>
        </p:txBody>
      </p:sp>
    </p:spTree>
    <p:extLst>
      <p:ext uri="{BB962C8B-B14F-4D97-AF65-F5344CB8AC3E}">
        <p14:creationId xmlns:p14="http://schemas.microsoft.com/office/powerpoint/2010/main" val="157410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3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D367B24D-9ED7-C540-8B83-35074BCD8EEB}"/>
              </a:ext>
            </a:extLst>
          </p:cNvPr>
          <p:cNvGrpSpPr/>
          <p:nvPr/>
        </p:nvGrpSpPr>
        <p:grpSpPr>
          <a:xfrm>
            <a:off x="4210362" y="371345"/>
            <a:ext cx="3771274" cy="1068978"/>
            <a:chOff x="4458537" y="379811"/>
            <a:chExt cx="3771274" cy="1068978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08E9AE2-5ACD-C748-B06D-C1EA87684E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71067" y="379811"/>
              <a:ext cx="2658744" cy="1068978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0D841BC-2936-7B4A-98AC-CCF5F387EC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58537" y="532705"/>
              <a:ext cx="1112530" cy="763189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F5C1C21-1F2F-4683-B013-5B6896FCF6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5119" y="1440323"/>
            <a:ext cx="8321761" cy="46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98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4A15C5-51BD-5D45-8FD8-0C4C937F399B}"/>
              </a:ext>
            </a:extLst>
          </p:cNvPr>
          <p:cNvSpPr txBox="1"/>
          <p:nvPr/>
        </p:nvSpPr>
        <p:spPr>
          <a:xfrm>
            <a:off x="2985096" y="3013501"/>
            <a:ext cx="6221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Heavy" panose="02000503020000020003" pitchFamily="2" charset="0"/>
              </a:rPr>
              <a:t>What is a planet?</a:t>
            </a:r>
          </a:p>
        </p:txBody>
      </p:sp>
    </p:spTree>
    <p:extLst>
      <p:ext uri="{BB962C8B-B14F-4D97-AF65-F5344CB8AC3E}">
        <p14:creationId xmlns:p14="http://schemas.microsoft.com/office/powerpoint/2010/main" val="3961663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4A15C5-51BD-5D45-8FD8-0C4C937F399B}"/>
              </a:ext>
            </a:extLst>
          </p:cNvPr>
          <p:cNvSpPr txBox="1"/>
          <p:nvPr/>
        </p:nvSpPr>
        <p:spPr>
          <a:xfrm>
            <a:off x="1000018" y="820305"/>
            <a:ext cx="4178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</a:rPr>
              <a:t>What is a planet?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1915670-7C3C-9549-9463-23295F0F21C8}"/>
              </a:ext>
            </a:extLst>
          </p:cNvPr>
          <p:cNvSpPr/>
          <p:nvPr/>
        </p:nvSpPr>
        <p:spPr>
          <a:xfrm>
            <a:off x="9739624" y="3232493"/>
            <a:ext cx="331134" cy="338609"/>
          </a:xfrm>
          <a:prstGeom prst="ellipse">
            <a:avLst/>
          </a:prstGeom>
          <a:noFill/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5BC26A7-1FAD-BB41-8FA9-48FC10D6BCD6}"/>
              </a:ext>
            </a:extLst>
          </p:cNvPr>
          <p:cNvSpPr/>
          <p:nvPr/>
        </p:nvSpPr>
        <p:spPr>
          <a:xfrm>
            <a:off x="9485012" y="4954201"/>
            <a:ext cx="331134" cy="338609"/>
          </a:xfrm>
          <a:prstGeom prst="ellipse">
            <a:avLst/>
          </a:prstGeom>
          <a:noFill/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87B5EC-D306-C34A-A772-D19D8EC122AF}"/>
              </a:ext>
            </a:extLst>
          </p:cNvPr>
          <p:cNvSpPr txBox="1"/>
          <p:nvPr/>
        </p:nvSpPr>
        <p:spPr>
          <a:xfrm>
            <a:off x="996831" y="1878303"/>
            <a:ext cx="95441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Heavy" panose="02000503020000020003" pitchFamily="2" charset="0"/>
              </a:rPr>
              <a:t>A planet is a celestial body that…</a:t>
            </a:r>
          </a:p>
          <a:p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  <a:p>
            <a:pPr marL="457200" indent="-457200">
              <a:buAutoNum type="alphaLcPeriod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is in orbit around the Sun</a:t>
            </a:r>
          </a:p>
          <a:p>
            <a:pPr marL="457200" indent="-457200">
              <a:buAutoNum type="alphaLcPeriod"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  <a:p>
            <a:pPr marL="457200" indent="-457200">
              <a:buAutoNum type="alphaLcPeriod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has sufficient mass for it’s self-gravity to overcome rigid body forces so that is assumes hydrostatic equilibrium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venir Heavy" panose="02000503020000020003" pitchFamily="2" charset="0"/>
            </a:endParaRPr>
          </a:p>
          <a:p>
            <a:pPr marL="457200" indent="-457200">
              <a:buAutoNum type="alphaLcPeriod"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  <a:p>
            <a:pPr marL="457200" indent="-457200">
              <a:buAutoNum type="alphaLcPeriod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has cleared the neighborhood around its orbit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CB68A6-0FE4-D340-9F87-6AFFBED1BF00}"/>
              </a:ext>
            </a:extLst>
          </p:cNvPr>
          <p:cNvSpPr/>
          <p:nvPr/>
        </p:nvSpPr>
        <p:spPr>
          <a:xfrm>
            <a:off x="723900" y="2447104"/>
            <a:ext cx="10744200" cy="907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D63572-6E8E-6F4E-8AAC-B21E87952E4B}"/>
              </a:ext>
            </a:extLst>
          </p:cNvPr>
          <p:cNvSpPr/>
          <p:nvPr/>
        </p:nvSpPr>
        <p:spPr>
          <a:xfrm>
            <a:off x="8678333" y="3836715"/>
            <a:ext cx="2175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venir Heavy" panose="02000503020000020003" pitchFamily="2" charset="0"/>
              </a:rPr>
              <a:t>(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Avenir Heavy" panose="02000503020000020003" pitchFamily="2" charset="0"/>
              </a:rPr>
              <a:t>ie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venir Heavy" panose="02000503020000020003" pitchFamily="2" charset="0"/>
              </a:rPr>
              <a:t>. its round!)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7BC3E2E-6479-EF49-A8A9-C94754FE77AB}"/>
              </a:ext>
            </a:extLst>
          </p:cNvPr>
          <p:cNvCxnSpPr>
            <a:cxnSpLocks/>
          </p:cNvCxnSpPr>
          <p:nvPr/>
        </p:nvCxnSpPr>
        <p:spPr>
          <a:xfrm flipH="1" flipV="1">
            <a:off x="8229600" y="3949404"/>
            <a:ext cx="448733" cy="9864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4FB6628-78CF-234D-84B9-EB04AB740421}"/>
              </a:ext>
            </a:extLst>
          </p:cNvPr>
          <p:cNvSpPr/>
          <p:nvPr/>
        </p:nvSpPr>
        <p:spPr>
          <a:xfrm>
            <a:off x="723900" y="4298380"/>
            <a:ext cx="10744200" cy="907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6CE025-F7CA-B14D-A377-A7873B1A8062}"/>
              </a:ext>
            </a:extLst>
          </p:cNvPr>
          <p:cNvSpPr/>
          <p:nvPr/>
        </p:nvSpPr>
        <p:spPr>
          <a:xfrm>
            <a:off x="723900" y="3354238"/>
            <a:ext cx="10744200" cy="907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5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9AC27A4-1809-5F4D-BE28-E121331ABE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644" y="397933"/>
            <a:ext cx="6183805" cy="606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10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4A15C5-51BD-5D45-8FD8-0C4C937F399B}"/>
              </a:ext>
            </a:extLst>
          </p:cNvPr>
          <p:cNvSpPr txBox="1"/>
          <p:nvPr/>
        </p:nvSpPr>
        <p:spPr>
          <a:xfrm>
            <a:off x="1000018" y="820305"/>
            <a:ext cx="7136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Heavy" panose="02000503020000020003" pitchFamily="2" charset="0"/>
              </a:rPr>
              <a:t>What is a </a:t>
            </a:r>
            <a:r>
              <a:rPr lang="en-US" sz="3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venir Heavy" panose="02000503020000020003" pitchFamily="2" charset="0"/>
              </a:rPr>
              <a:t>exo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Heavy" panose="02000503020000020003" pitchFamily="2" charset="0"/>
              </a:rPr>
              <a:t>planet?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440F22-1E79-9B40-B08A-FFBC2939C7F4}"/>
              </a:ext>
            </a:extLst>
          </p:cNvPr>
          <p:cNvSpPr txBox="1"/>
          <p:nvPr/>
        </p:nvSpPr>
        <p:spPr>
          <a:xfrm>
            <a:off x="1000018" y="1776608"/>
            <a:ext cx="9851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</a:rPr>
              <a:t>Same definition, but orbiting a different star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1915670-7C3C-9549-9463-23295F0F21C8}"/>
              </a:ext>
            </a:extLst>
          </p:cNvPr>
          <p:cNvSpPr/>
          <p:nvPr/>
        </p:nvSpPr>
        <p:spPr>
          <a:xfrm>
            <a:off x="9739624" y="3232493"/>
            <a:ext cx="331134" cy="338609"/>
          </a:xfrm>
          <a:prstGeom prst="ellipse">
            <a:avLst/>
          </a:prstGeom>
          <a:noFill/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5BC26A7-1FAD-BB41-8FA9-48FC10D6BCD6}"/>
              </a:ext>
            </a:extLst>
          </p:cNvPr>
          <p:cNvSpPr/>
          <p:nvPr/>
        </p:nvSpPr>
        <p:spPr>
          <a:xfrm>
            <a:off x="9485012" y="4954201"/>
            <a:ext cx="331134" cy="338609"/>
          </a:xfrm>
          <a:prstGeom prst="ellipse">
            <a:avLst/>
          </a:prstGeom>
          <a:noFill/>
          <a:ln w="254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87B5EC-D306-C34A-A772-D19D8EC122AF}"/>
              </a:ext>
            </a:extLst>
          </p:cNvPr>
          <p:cNvSpPr txBox="1"/>
          <p:nvPr/>
        </p:nvSpPr>
        <p:spPr>
          <a:xfrm>
            <a:off x="1000018" y="2548245"/>
            <a:ext cx="98512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First exoplanet discovered in 1992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</a:rPr>
              <a:t>4575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exoplanets discovered so far!</a:t>
            </a:r>
          </a:p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Every star in our galaxy has &gt;1 planet on average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We expect to have more than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</a:rPr>
              <a:t>2 trillion planets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in our Galaxy!</a:t>
            </a:r>
          </a:p>
        </p:txBody>
      </p:sp>
    </p:spTree>
    <p:extLst>
      <p:ext uri="{BB962C8B-B14F-4D97-AF65-F5344CB8AC3E}">
        <p14:creationId xmlns:p14="http://schemas.microsoft.com/office/powerpoint/2010/main" val="1878563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A7849C-8777-3248-9B77-48268B8D28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4D72B1-6828-0740-AC69-6EC7A81A5CE5}"/>
              </a:ext>
            </a:extLst>
          </p:cNvPr>
          <p:cNvSpPr txBox="1"/>
          <p:nvPr/>
        </p:nvSpPr>
        <p:spPr>
          <a:xfrm>
            <a:off x="8964073" y="6053665"/>
            <a:ext cx="3012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Avenir Black" panose="02000503020000020003" pitchFamily="2" charset="0"/>
                <a:cs typeface="Dubai" panose="020B0503030403030204" pitchFamily="34" charset="-78"/>
              </a:rPr>
              <a:t>Solar System</a:t>
            </a:r>
          </a:p>
        </p:txBody>
      </p:sp>
    </p:spTree>
    <p:extLst>
      <p:ext uri="{BB962C8B-B14F-4D97-AF65-F5344CB8AC3E}">
        <p14:creationId xmlns:p14="http://schemas.microsoft.com/office/powerpoint/2010/main" val="3543806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4CAA2D-4C3B-EA49-96C9-0B01C0EC29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1AFF754-C3B3-C043-B366-3F5F34ABA756}"/>
              </a:ext>
            </a:extLst>
          </p:cNvPr>
          <p:cNvGrpSpPr/>
          <p:nvPr/>
        </p:nvGrpSpPr>
        <p:grpSpPr>
          <a:xfrm>
            <a:off x="6624825" y="4624631"/>
            <a:ext cx="3588958" cy="1103560"/>
            <a:chOff x="6624825" y="4624631"/>
            <a:chExt cx="3588958" cy="1103560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C0C655A-1EA5-BC49-90E3-0F21D1A94F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4825" y="4873752"/>
              <a:ext cx="1586488" cy="854439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A653FC1-264A-604F-A330-13E136368721}"/>
                </a:ext>
              </a:extLst>
            </p:cNvPr>
            <p:cNvSpPr txBox="1"/>
            <p:nvPr/>
          </p:nvSpPr>
          <p:spPr>
            <a:xfrm>
              <a:off x="8211312" y="4624631"/>
              <a:ext cx="20024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venir Heavy" panose="02000503020000020003" pitchFamily="2" charset="0"/>
                  <a:cs typeface="Dubai" panose="020B0503030403030204" pitchFamily="34" charset="-78"/>
                </a:rPr>
                <a:t>solar system</a:t>
              </a:r>
            </a:p>
          </p:txBody>
        </p:sp>
      </p:grpSp>
      <p:sp>
        <p:nvSpPr>
          <p:cNvPr id="8" name="Freeform 7">
            <a:extLst>
              <a:ext uri="{FF2B5EF4-FFF2-40B4-BE49-F238E27FC236}">
                <a16:creationId xmlns:a16="http://schemas.microsoft.com/office/drawing/2014/main" id="{65806986-7267-3F44-8183-143B6A9391AF}"/>
              </a:ext>
            </a:extLst>
          </p:cNvPr>
          <p:cNvSpPr/>
          <p:nvPr/>
        </p:nvSpPr>
        <p:spPr>
          <a:xfrm>
            <a:off x="5816600" y="5232374"/>
            <a:ext cx="1334961" cy="956255"/>
          </a:xfrm>
          <a:custGeom>
            <a:avLst/>
            <a:gdLst>
              <a:gd name="connsiteX0" fmla="*/ 42333 w 1334961"/>
              <a:gd name="connsiteY0" fmla="*/ 304826 h 956255"/>
              <a:gd name="connsiteX1" fmla="*/ 25400 w 1334961"/>
              <a:gd name="connsiteY1" fmla="*/ 254026 h 956255"/>
              <a:gd name="connsiteX2" fmla="*/ 220133 w 1334961"/>
              <a:gd name="connsiteY2" fmla="*/ 26 h 956255"/>
              <a:gd name="connsiteX3" fmla="*/ 575733 w 1334961"/>
              <a:gd name="connsiteY3" fmla="*/ 237093 h 956255"/>
              <a:gd name="connsiteX4" fmla="*/ 1041400 w 1334961"/>
              <a:gd name="connsiteY4" fmla="*/ 118559 h 956255"/>
              <a:gd name="connsiteX5" fmla="*/ 1270000 w 1334961"/>
              <a:gd name="connsiteY5" fmla="*/ 262493 h 956255"/>
              <a:gd name="connsiteX6" fmla="*/ 1320800 w 1334961"/>
              <a:gd name="connsiteY6" fmla="*/ 694293 h 956255"/>
              <a:gd name="connsiteX7" fmla="*/ 1049867 w 1334961"/>
              <a:gd name="connsiteY7" fmla="*/ 948293 h 956255"/>
              <a:gd name="connsiteX8" fmla="*/ 626533 w 1334961"/>
              <a:gd name="connsiteY8" fmla="*/ 872093 h 956255"/>
              <a:gd name="connsiteX9" fmla="*/ 499533 w 1334961"/>
              <a:gd name="connsiteY9" fmla="*/ 668893 h 956255"/>
              <a:gd name="connsiteX10" fmla="*/ 423333 w 1334961"/>
              <a:gd name="connsiteY10" fmla="*/ 448759 h 956255"/>
              <a:gd name="connsiteX11" fmla="*/ 76200 w 1334961"/>
              <a:gd name="connsiteY11" fmla="*/ 364093 h 956255"/>
              <a:gd name="connsiteX12" fmla="*/ 0 w 1334961"/>
              <a:gd name="connsiteY12" fmla="*/ 338693 h 95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4961" h="956255">
                <a:moveTo>
                  <a:pt x="42333" y="304826"/>
                </a:moveTo>
                <a:cubicBezTo>
                  <a:pt x="19050" y="304826"/>
                  <a:pt x="-4233" y="304826"/>
                  <a:pt x="25400" y="254026"/>
                </a:cubicBezTo>
                <a:cubicBezTo>
                  <a:pt x="55033" y="203226"/>
                  <a:pt x="128411" y="2848"/>
                  <a:pt x="220133" y="26"/>
                </a:cubicBezTo>
                <a:cubicBezTo>
                  <a:pt x="311855" y="-2796"/>
                  <a:pt x="438855" y="217338"/>
                  <a:pt x="575733" y="237093"/>
                </a:cubicBezTo>
                <a:cubicBezTo>
                  <a:pt x="712611" y="256848"/>
                  <a:pt x="925689" y="114326"/>
                  <a:pt x="1041400" y="118559"/>
                </a:cubicBezTo>
                <a:cubicBezTo>
                  <a:pt x="1157111" y="122792"/>
                  <a:pt x="1223433" y="166537"/>
                  <a:pt x="1270000" y="262493"/>
                </a:cubicBezTo>
                <a:cubicBezTo>
                  <a:pt x="1316567" y="358449"/>
                  <a:pt x="1357489" y="579993"/>
                  <a:pt x="1320800" y="694293"/>
                </a:cubicBezTo>
                <a:cubicBezTo>
                  <a:pt x="1284111" y="808593"/>
                  <a:pt x="1165578" y="918660"/>
                  <a:pt x="1049867" y="948293"/>
                </a:cubicBezTo>
                <a:cubicBezTo>
                  <a:pt x="934156" y="977926"/>
                  <a:pt x="718255" y="918660"/>
                  <a:pt x="626533" y="872093"/>
                </a:cubicBezTo>
                <a:cubicBezTo>
                  <a:pt x="534811" y="825526"/>
                  <a:pt x="533400" y="739449"/>
                  <a:pt x="499533" y="668893"/>
                </a:cubicBezTo>
                <a:cubicBezTo>
                  <a:pt x="465666" y="598337"/>
                  <a:pt x="493888" y="499559"/>
                  <a:pt x="423333" y="448759"/>
                </a:cubicBezTo>
                <a:cubicBezTo>
                  <a:pt x="352778" y="397959"/>
                  <a:pt x="146756" y="382437"/>
                  <a:pt x="76200" y="364093"/>
                </a:cubicBezTo>
                <a:cubicBezTo>
                  <a:pt x="5644" y="345749"/>
                  <a:pt x="2822" y="342221"/>
                  <a:pt x="0" y="338693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8224D4-CAC3-B44F-BA11-722B6223A673}"/>
              </a:ext>
            </a:extLst>
          </p:cNvPr>
          <p:cNvSpPr txBox="1"/>
          <p:nvPr/>
        </p:nvSpPr>
        <p:spPr>
          <a:xfrm>
            <a:off x="9516532" y="6053665"/>
            <a:ext cx="2459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Avenir Black" panose="02000503020000020003" pitchFamily="2" charset="0"/>
                <a:cs typeface="Dubai" panose="020B0503030403030204" pitchFamily="34" charset="-78"/>
              </a:rPr>
              <a:t>Milky Way</a:t>
            </a:r>
          </a:p>
        </p:txBody>
      </p:sp>
    </p:spTree>
    <p:extLst>
      <p:ext uri="{BB962C8B-B14F-4D97-AF65-F5344CB8AC3E}">
        <p14:creationId xmlns:p14="http://schemas.microsoft.com/office/powerpoint/2010/main" val="224195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DD20FFE-568A-E84F-9B2A-84E82E3E7C2C}"/>
              </a:ext>
            </a:extLst>
          </p:cNvPr>
          <p:cNvSpPr txBox="1"/>
          <p:nvPr/>
        </p:nvSpPr>
        <p:spPr>
          <a:xfrm>
            <a:off x="1000018" y="820305"/>
            <a:ext cx="6670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venir Black" panose="02000503020000020003" pitchFamily="2" charset="0"/>
              </a:rPr>
              <a:t>Radial Velocity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C50948-06C8-7642-85AF-7429B1C31E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" y="0"/>
            <a:ext cx="1219025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81FEC7-5BD1-0445-839D-C054DE51CCFF}"/>
              </a:ext>
            </a:extLst>
          </p:cNvPr>
          <p:cNvSpPr txBox="1"/>
          <p:nvPr/>
        </p:nvSpPr>
        <p:spPr>
          <a:xfrm>
            <a:off x="7699303" y="6053665"/>
            <a:ext cx="4277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Avenir Black" panose="02000503020000020003" pitchFamily="2" charset="0"/>
                <a:cs typeface="Dubai" panose="020B0503030403030204" pitchFamily="34" charset="-78"/>
              </a:rPr>
              <a:t>Hubble Deep Field</a:t>
            </a:r>
          </a:p>
        </p:txBody>
      </p:sp>
    </p:spTree>
    <p:extLst>
      <p:ext uri="{BB962C8B-B14F-4D97-AF65-F5344CB8AC3E}">
        <p14:creationId xmlns:p14="http://schemas.microsoft.com/office/powerpoint/2010/main" val="1926218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DD20FFE-568A-E84F-9B2A-84E82E3E7C2C}"/>
              </a:ext>
            </a:extLst>
          </p:cNvPr>
          <p:cNvSpPr txBox="1"/>
          <p:nvPr/>
        </p:nvSpPr>
        <p:spPr>
          <a:xfrm>
            <a:off x="1000018" y="820305"/>
            <a:ext cx="6670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venir Black" panose="02000503020000020003" pitchFamily="2" charset="0"/>
              </a:rPr>
              <a:t>Radial Velocity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1DC25A-D31C-9246-96BB-E5AA3C55BD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1899" y="1321270"/>
            <a:ext cx="7188201" cy="4498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5C4125-0038-DF44-8909-BCD946933FF5}"/>
              </a:ext>
            </a:extLst>
          </p:cNvPr>
          <p:cNvSpPr txBox="1"/>
          <p:nvPr/>
        </p:nvSpPr>
        <p:spPr>
          <a:xfrm>
            <a:off x="0" y="44159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Heavy" panose="02000503020000020003" pitchFamily="2" charset="0"/>
              </a:rPr>
              <a:t>Exoplanets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BCC241-E6BD-E34E-8DF9-175E7A6FE319}"/>
              </a:ext>
            </a:extLst>
          </p:cNvPr>
          <p:cNvSpPr txBox="1"/>
          <p:nvPr/>
        </p:nvSpPr>
        <p:spPr>
          <a:xfrm>
            <a:off x="4530618" y="5946497"/>
            <a:ext cx="34619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</a:rPr>
              <a:t>orbital period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Heavy" panose="02000503020000020003" pitchFamily="2" charset="0"/>
              </a:rPr>
              <a:t>(days)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3B5B50-BD4D-254E-B3C1-A1ADA5AA6046}"/>
              </a:ext>
            </a:extLst>
          </p:cNvPr>
          <p:cNvSpPr txBox="1"/>
          <p:nvPr/>
        </p:nvSpPr>
        <p:spPr>
          <a:xfrm rot="16200000">
            <a:off x="1268979" y="3355147"/>
            <a:ext cx="18825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</a:rPr>
              <a:t>mass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Heavy" panose="02000503020000020003" pitchFamily="2" charset="0"/>
              </a:rPr>
              <a:t>(M</a:t>
            </a:r>
            <a:r>
              <a:rPr lang="en-US" sz="2200" b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Heavy" panose="02000503020000020003" pitchFamily="2" charset="0"/>
              </a:rPr>
              <a:t>J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Heavy" panose="02000503020000020003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72587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1879E4-8EA7-B147-9376-7015BCF660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16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9666B5-63C0-7741-8D5B-4C5123BBAE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96A743-E080-204B-BADF-6715F194A8CB}"/>
              </a:ext>
            </a:extLst>
          </p:cNvPr>
          <p:cNvSpPr txBox="1"/>
          <p:nvPr/>
        </p:nvSpPr>
        <p:spPr>
          <a:xfrm>
            <a:off x="535571" y="351134"/>
            <a:ext cx="1552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Avenir Black" panose="02000503020000020003" pitchFamily="2" charset="0"/>
                <a:cs typeface="Dubai" panose="020B0503030403030204" pitchFamily="34" charset="-78"/>
              </a:rPr>
              <a:t>ALMA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CCE55E-1281-D143-AF34-E429C48A8E9C}"/>
              </a:ext>
            </a:extLst>
          </p:cNvPr>
          <p:cNvSpPr txBox="1"/>
          <p:nvPr/>
        </p:nvSpPr>
        <p:spPr>
          <a:xfrm>
            <a:off x="535571" y="886934"/>
            <a:ext cx="5704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venir Black" panose="02000503020000020003" pitchFamily="2" charset="0"/>
                <a:cs typeface="Dubai" panose="020B0503030403030204" pitchFamily="34" charset="-78"/>
              </a:rPr>
              <a:t>Atacama Large (sub)Millimetre Array</a:t>
            </a:r>
          </a:p>
        </p:txBody>
      </p:sp>
    </p:spTree>
    <p:extLst>
      <p:ext uri="{BB962C8B-B14F-4D97-AF65-F5344CB8AC3E}">
        <p14:creationId xmlns:p14="http://schemas.microsoft.com/office/powerpoint/2010/main" val="2615793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4A15C5-51BD-5D45-8FD8-0C4C937F399B}"/>
              </a:ext>
            </a:extLst>
          </p:cNvPr>
          <p:cNvSpPr txBox="1"/>
          <p:nvPr/>
        </p:nvSpPr>
        <p:spPr>
          <a:xfrm>
            <a:off x="2985096" y="3013501"/>
            <a:ext cx="6221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</a:rPr>
              <a:t>Planetary Formation</a:t>
            </a:r>
          </a:p>
        </p:txBody>
      </p:sp>
    </p:spTree>
    <p:extLst>
      <p:ext uri="{BB962C8B-B14F-4D97-AF65-F5344CB8AC3E}">
        <p14:creationId xmlns:p14="http://schemas.microsoft.com/office/powerpoint/2010/main" val="1479270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E12AE6-E8A3-BB46-B986-FECCD5CB59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CD107C-D32E-0446-A6DF-78AFB60C9B41}"/>
              </a:ext>
            </a:extLst>
          </p:cNvPr>
          <p:cNvSpPr txBox="1"/>
          <p:nvPr/>
        </p:nvSpPr>
        <p:spPr>
          <a:xfrm>
            <a:off x="634082" y="554384"/>
            <a:ext cx="37401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venir Black" panose="02000503020000020003" pitchFamily="2" charset="0"/>
                <a:cs typeface="Dubai" panose="020B0503030403030204" pitchFamily="34" charset="-78"/>
              </a:rPr>
              <a:t>Molecular Cloud</a:t>
            </a:r>
          </a:p>
          <a:p>
            <a:r>
              <a:rPr lang="en-US" sz="2800" b="1" dirty="0">
                <a:solidFill>
                  <a:schemeClr val="bg1"/>
                </a:solidFill>
                <a:latin typeface="Avenir Heavy" panose="02000503020000020003" pitchFamily="2" charset="0"/>
                <a:cs typeface="Dubai" panose="020B0503030403030204" pitchFamily="34" charset="-78"/>
              </a:rPr>
              <a:t>The Eagle Nebula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B6C5068-AA16-3848-8ABE-F4C2247CC33D}"/>
              </a:ext>
            </a:extLst>
          </p:cNvPr>
          <p:cNvGrpSpPr/>
          <p:nvPr/>
        </p:nvGrpSpPr>
        <p:grpSpPr>
          <a:xfrm>
            <a:off x="3011557" y="1500809"/>
            <a:ext cx="7935170" cy="4412974"/>
            <a:chOff x="3011557" y="1500809"/>
            <a:chExt cx="7935170" cy="4412974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40D1F14-C1F1-1F4F-9B55-72A107C5CF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11557" y="1500809"/>
              <a:ext cx="6172201" cy="4412974"/>
            </a:xfrm>
            <a:prstGeom prst="straightConnector1">
              <a:avLst/>
            </a:prstGeom>
            <a:ln w="31750">
              <a:solidFill>
                <a:schemeClr val="bg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EDBF99C-0D9C-5B4D-A3DB-B25A34A99D3D}"/>
                </a:ext>
              </a:extLst>
            </p:cNvPr>
            <p:cNvSpPr txBox="1"/>
            <p:nvPr/>
          </p:nvSpPr>
          <p:spPr>
            <a:xfrm>
              <a:off x="7589718" y="2805196"/>
              <a:ext cx="21691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b="1" dirty="0">
                  <a:solidFill>
                    <a:schemeClr val="bg1"/>
                  </a:solidFill>
                  <a:latin typeface="Avenir Black" panose="02000503020000020003" pitchFamily="2" charset="0"/>
                  <a:cs typeface="Dubai" panose="020B0503030403030204" pitchFamily="34" charset="-78"/>
                </a:rPr>
                <a:t>70 light years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CC27F37-9E27-3E47-8E07-4DF3BE4E6113}"/>
                </a:ext>
              </a:extLst>
            </p:cNvPr>
            <p:cNvSpPr txBox="1"/>
            <p:nvPr/>
          </p:nvSpPr>
          <p:spPr>
            <a:xfrm>
              <a:off x="7589718" y="3266861"/>
              <a:ext cx="33570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>
                  <a:solidFill>
                    <a:schemeClr val="bg1"/>
                  </a:solidFill>
                  <a:latin typeface="Avenir Heavy" panose="02000503020000020003" pitchFamily="2" charset="0"/>
                  <a:cs typeface="Dubai" panose="020B0503030403030204" pitchFamily="34" charset="-78"/>
                </a:rPr>
                <a:t>(662,000,000,000,000 km)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073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E12AE6-E8A3-BB46-B986-FECCD5CB59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48D8032-8223-7E4D-8F2A-19046475F3DB}"/>
              </a:ext>
            </a:extLst>
          </p:cNvPr>
          <p:cNvGrpSpPr/>
          <p:nvPr/>
        </p:nvGrpSpPr>
        <p:grpSpPr>
          <a:xfrm>
            <a:off x="5022575" y="4084983"/>
            <a:ext cx="6809707" cy="2425146"/>
            <a:chOff x="5022575" y="4084983"/>
            <a:chExt cx="6809707" cy="242514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37CB1E8-8C5B-F34F-9729-54172906EE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32428" y="4373312"/>
              <a:ext cx="3799854" cy="2136817"/>
            </a:xfrm>
            <a:prstGeom prst="rect">
              <a:avLst/>
            </a:prstGeom>
            <a:ln w="25400">
              <a:solidFill>
                <a:schemeClr val="bg1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B704EA4-BC14-B343-914A-57B4F008FB21}"/>
                </a:ext>
              </a:extLst>
            </p:cNvPr>
            <p:cNvSpPr/>
            <p:nvPr/>
          </p:nvSpPr>
          <p:spPr>
            <a:xfrm>
              <a:off x="5022575" y="4084983"/>
              <a:ext cx="901148" cy="651060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2E7395A-A7ED-D342-ABC0-3A4734B01B32}"/>
                </a:ext>
              </a:extLst>
            </p:cNvPr>
            <p:cNvCxnSpPr>
              <a:cxnSpLocks/>
            </p:cNvCxnSpPr>
            <p:nvPr/>
          </p:nvCxnSpPr>
          <p:spPr>
            <a:xfrm>
              <a:off x="5923723" y="4084983"/>
              <a:ext cx="2079786" cy="288329"/>
            </a:xfrm>
            <a:prstGeom prst="line">
              <a:avLst/>
            </a:prstGeom>
            <a:ln w="254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14D1DFB-CA01-794C-9658-56AFEBC7F4E2}"/>
                </a:ext>
              </a:extLst>
            </p:cNvPr>
            <p:cNvCxnSpPr>
              <a:cxnSpLocks/>
            </p:cNvCxnSpPr>
            <p:nvPr/>
          </p:nvCxnSpPr>
          <p:spPr>
            <a:xfrm>
              <a:off x="5923723" y="4736043"/>
              <a:ext cx="2108705" cy="1774086"/>
            </a:xfrm>
            <a:prstGeom prst="line">
              <a:avLst/>
            </a:prstGeom>
            <a:ln w="254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CA36AAD-1535-8148-B8DD-FE0E8832411E}"/>
              </a:ext>
            </a:extLst>
          </p:cNvPr>
          <p:cNvSpPr txBox="1"/>
          <p:nvPr/>
        </p:nvSpPr>
        <p:spPr>
          <a:xfrm>
            <a:off x="634082" y="554384"/>
            <a:ext cx="37401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venir Black" panose="02000503020000020003" pitchFamily="2" charset="0"/>
                <a:cs typeface="Dubai" panose="020B0503030403030204" pitchFamily="34" charset="-78"/>
              </a:rPr>
              <a:t>Molecular Cloud</a:t>
            </a:r>
          </a:p>
          <a:p>
            <a:r>
              <a:rPr lang="en-US" sz="2800" b="1" dirty="0">
                <a:solidFill>
                  <a:schemeClr val="bg1"/>
                </a:solidFill>
                <a:latin typeface="Avenir Heavy" panose="02000503020000020003" pitchFamily="2" charset="0"/>
                <a:cs typeface="Dubai" panose="020B0503030403030204" pitchFamily="34" charset="-78"/>
              </a:rPr>
              <a:t>The Eagle Nebula</a:t>
            </a:r>
          </a:p>
        </p:txBody>
      </p:sp>
    </p:spTree>
    <p:extLst>
      <p:ext uri="{BB962C8B-B14F-4D97-AF65-F5344CB8AC3E}">
        <p14:creationId xmlns:p14="http://schemas.microsoft.com/office/powerpoint/2010/main" val="795355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7E244C-E4AC-6B4C-94AA-CAC722E8F4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29"/>
            <a:ext cx="12192000" cy="685607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5D29C1D-2291-5F4A-8C90-73A09BEC09DB}"/>
              </a:ext>
            </a:extLst>
          </p:cNvPr>
          <p:cNvCxnSpPr>
            <a:cxnSpLocks/>
          </p:cNvCxnSpPr>
          <p:nvPr/>
        </p:nvCxnSpPr>
        <p:spPr>
          <a:xfrm flipH="1">
            <a:off x="2235049" y="474130"/>
            <a:ext cx="826203" cy="6072349"/>
          </a:xfrm>
          <a:prstGeom prst="straightConnector1">
            <a:avLst/>
          </a:prstGeom>
          <a:ln w="31750">
            <a:solidFill>
              <a:schemeClr val="bg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A74844B-AF83-6749-B33F-70F60F347B48}"/>
              </a:ext>
            </a:extLst>
          </p:cNvPr>
          <p:cNvSpPr txBox="1"/>
          <p:nvPr/>
        </p:nvSpPr>
        <p:spPr>
          <a:xfrm>
            <a:off x="1134434" y="797295"/>
            <a:ext cx="1662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venir Heavy" panose="02000503020000020003" pitchFamily="2" charset="0"/>
                <a:cs typeface="Dubai" panose="020B0503030403030204" pitchFamily="34" charset="-78"/>
              </a:rPr>
              <a:t>4 light years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FAFF82-CF96-9848-AE2E-BEBB3EF9BED0}"/>
              </a:ext>
            </a:extLst>
          </p:cNvPr>
          <p:cNvSpPr txBox="1"/>
          <p:nvPr/>
        </p:nvSpPr>
        <p:spPr>
          <a:xfrm>
            <a:off x="656660" y="1243403"/>
            <a:ext cx="1996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Avenir Heavy" panose="02000503020000020003" pitchFamily="2" charset="0"/>
                <a:cs typeface="Dubai" panose="020B0503030403030204" pitchFamily="34" charset="-78"/>
              </a:rPr>
              <a:t>(37,000,000,000,000 km)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E5B9C8-5CD7-A74A-A3C5-EAC1AFE88A6D}"/>
              </a:ext>
            </a:extLst>
          </p:cNvPr>
          <p:cNvSpPr txBox="1"/>
          <p:nvPr/>
        </p:nvSpPr>
        <p:spPr>
          <a:xfrm>
            <a:off x="8486981" y="443184"/>
            <a:ext cx="31685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Avenir Black" panose="02000503020000020003" pitchFamily="2" charset="0"/>
                <a:cs typeface="Dubai" panose="020B0503030403030204" pitchFamily="34" charset="-78"/>
              </a:rPr>
              <a:t>Filaments</a:t>
            </a:r>
          </a:p>
          <a:p>
            <a:pPr algn="r"/>
            <a:r>
              <a:rPr lang="en-US" sz="2800" b="1" dirty="0">
                <a:solidFill>
                  <a:schemeClr val="bg1"/>
                </a:solidFill>
                <a:latin typeface="Avenir Heavy" panose="02000503020000020003" pitchFamily="2" charset="0"/>
                <a:cs typeface="Dubai" panose="020B0503030403030204" pitchFamily="34" charset="-78"/>
              </a:rPr>
              <a:t>Pillars of Creation</a:t>
            </a:r>
          </a:p>
        </p:txBody>
      </p:sp>
    </p:spTree>
    <p:extLst>
      <p:ext uri="{BB962C8B-B14F-4D97-AF65-F5344CB8AC3E}">
        <p14:creationId xmlns:p14="http://schemas.microsoft.com/office/powerpoint/2010/main" val="208137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74C940-4C0E-D644-A022-8B2CDBAFF5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7002" y="-2666999"/>
            <a:ext cx="6858003" cy="121920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579D13-E2A3-6F43-8C85-92730978E819}"/>
              </a:ext>
            </a:extLst>
          </p:cNvPr>
          <p:cNvSpPr txBox="1"/>
          <p:nvPr/>
        </p:nvSpPr>
        <p:spPr>
          <a:xfrm>
            <a:off x="634082" y="554384"/>
            <a:ext cx="22426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venir Black" panose="02000503020000020003" pitchFamily="2" charset="0"/>
                <a:cs typeface="Dubai" panose="020B0503030403030204" pitchFamily="34" charset="-78"/>
              </a:rPr>
              <a:t>Protostar</a:t>
            </a:r>
          </a:p>
          <a:p>
            <a:r>
              <a:rPr lang="en-US" sz="2800" b="1" dirty="0">
                <a:solidFill>
                  <a:schemeClr val="bg1"/>
                </a:solidFill>
                <a:latin typeface="Avenir Heavy" panose="02000503020000020003" pitchFamily="2" charset="0"/>
                <a:cs typeface="Dubai" panose="020B0503030403030204" pitchFamily="34" charset="-78"/>
              </a:rPr>
              <a:t>HH24</a:t>
            </a:r>
          </a:p>
        </p:txBody>
      </p:sp>
    </p:spTree>
    <p:extLst>
      <p:ext uri="{BB962C8B-B14F-4D97-AF65-F5344CB8AC3E}">
        <p14:creationId xmlns:p14="http://schemas.microsoft.com/office/powerpoint/2010/main" val="1274031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9AE74E-609C-E949-8F35-CC51388289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9A7FE8-BFF9-D840-BCA6-A10D13B2CCFF}"/>
              </a:ext>
            </a:extLst>
          </p:cNvPr>
          <p:cNvSpPr txBox="1"/>
          <p:nvPr/>
        </p:nvSpPr>
        <p:spPr>
          <a:xfrm>
            <a:off x="410868" y="467139"/>
            <a:ext cx="4490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Avenir Black" panose="02000503020000020003" pitchFamily="2" charset="0"/>
                <a:cs typeface="Dubai" panose="020B0503030403030204" pitchFamily="34" charset="-78"/>
              </a:rPr>
              <a:t>Protoplanetary disk</a:t>
            </a:r>
          </a:p>
        </p:txBody>
      </p:sp>
    </p:spTree>
    <p:extLst>
      <p:ext uri="{BB962C8B-B14F-4D97-AF65-F5344CB8AC3E}">
        <p14:creationId xmlns:p14="http://schemas.microsoft.com/office/powerpoint/2010/main" val="2871292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8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733C1FC-57FA-D944-8D7C-20AF46D059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314398" cy="6858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00D387B-7F81-A942-972E-029A783CD5B8}"/>
              </a:ext>
            </a:extLst>
          </p:cNvPr>
          <p:cNvGrpSpPr/>
          <p:nvPr/>
        </p:nvGrpSpPr>
        <p:grpSpPr>
          <a:xfrm>
            <a:off x="3597965" y="616226"/>
            <a:ext cx="7634685" cy="4580305"/>
            <a:chOff x="3597965" y="616226"/>
            <a:chExt cx="7634685" cy="458030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04F2ABC-54E7-D24D-BD81-E7CCAEE87A29}"/>
                </a:ext>
              </a:extLst>
            </p:cNvPr>
            <p:cNvGrpSpPr/>
            <p:nvPr/>
          </p:nvGrpSpPr>
          <p:grpSpPr>
            <a:xfrm>
              <a:off x="3597965" y="616226"/>
              <a:ext cx="7634685" cy="3836504"/>
              <a:chOff x="3597965" y="616226"/>
              <a:chExt cx="7634685" cy="3836504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10EC10A-ADF7-164C-BED7-AA25E9D96B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96146" y="616226"/>
                <a:ext cx="3836504" cy="3836504"/>
              </a:xfrm>
              <a:prstGeom prst="rect">
                <a:avLst/>
              </a:prstGeom>
              <a:ln w="19050">
                <a:solidFill>
                  <a:schemeClr val="bg1"/>
                </a:solidFill>
              </a:ln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335C242-FAE5-454F-8F9E-4BD8FC82AE0E}"/>
                  </a:ext>
                </a:extLst>
              </p:cNvPr>
              <p:cNvSpPr/>
              <p:nvPr/>
            </p:nvSpPr>
            <p:spPr>
              <a:xfrm>
                <a:off x="3597965" y="2713382"/>
                <a:ext cx="126000" cy="12600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52F2E78-3BD6-2340-8206-07E1C197CA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23965" y="616227"/>
                <a:ext cx="3672181" cy="2097155"/>
              </a:xfrm>
              <a:prstGeom prst="line">
                <a:avLst/>
              </a:prstGeom>
              <a:ln w="254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8A95697-9601-284E-BC7A-1F52D66977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23965" y="2839382"/>
                <a:ext cx="3672181" cy="1613348"/>
              </a:xfrm>
              <a:prstGeom prst="line">
                <a:avLst/>
              </a:prstGeom>
              <a:ln w="254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00707B7-1540-904E-AE00-0FAAA6BE95F8}"/>
                </a:ext>
              </a:extLst>
            </p:cNvPr>
            <p:cNvSpPr txBox="1"/>
            <p:nvPr/>
          </p:nvSpPr>
          <p:spPr>
            <a:xfrm>
              <a:off x="8512464" y="4611756"/>
              <a:ext cx="17610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>
                  <a:solidFill>
                    <a:schemeClr val="bg1"/>
                  </a:solidFill>
                  <a:latin typeface="Avenir Black" panose="02000503020000020003" pitchFamily="2" charset="0"/>
                  <a:cs typeface="Dubai" panose="020B0503030403030204" pitchFamily="34" charset="-78"/>
                </a:rPr>
                <a:t>HL Tauri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187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D7DE157-B07E-B843-9989-4A85ABE273F9}"/>
              </a:ext>
            </a:extLst>
          </p:cNvPr>
          <p:cNvSpPr txBox="1"/>
          <p:nvPr/>
        </p:nvSpPr>
        <p:spPr>
          <a:xfrm>
            <a:off x="2985096" y="608968"/>
            <a:ext cx="6221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Heavy" panose="02000503020000020003" pitchFamily="2" charset="0"/>
              </a:rPr>
              <a:t>Star Formation Stages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5E521E9-D9D8-2B49-BA53-7562E87906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133" y="1475627"/>
            <a:ext cx="11243734" cy="238375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FBE744E-0E11-4A46-A026-2434D53E6374}"/>
              </a:ext>
            </a:extLst>
          </p:cNvPr>
          <p:cNvSpPr txBox="1"/>
          <p:nvPr/>
        </p:nvSpPr>
        <p:spPr>
          <a:xfrm>
            <a:off x="575733" y="1565701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D55035-76D9-9946-AC81-CB4B8060C94C}"/>
              </a:ext>
            </a:extLst>
          </p:cNvPr>
          <p:cNvSpPr txBox="1"/>
          <p:nvPr/>
        </p:nvSpPr>
        <p:spPr>
          <a:xfrm>
            <a:off x="2799686" y="1565701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58E797-2A2E-C04A-971F-002E343CE90D}"/>
              </a:ext>
            </a:extLst>
          </p:cNvPr>
          <p:cNvSpPr txBox="1"/>
          <p:nvPr/>
        </p:nvSpPr>
        <p:spPr>
          <a:xfrm>
            <a:off x="5034823" y="1565701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F393BA-E090-934B-8336-D9F8A9BEFC30}"/>
              </a:ext>
            </a:extLst>
          </p:cNvPr>
          <p:cNvSpPr txBox="1"/>
          <p:nvPr/>
        </p:nvSpPr>
        <p:spPr>
          <a:xfrm>
            <a:off x="7269960" y="1565701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122D9B-31C1-F84F-A560-48C3ED17C3D5}"/>
              </a:ext>
            </a:extLst>
          </p:cNvPr>
          <p:cNvSpPr txBox="1"/>
          <p:nvPr/>
        </p:nvSpPr>
        <p:spPr>
          <a:xfrm>
            <a:off x="9493913" y="1565701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19138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D7DE157-B07E-B843-9989-4A85ABE273F9}"/>
              </a:ext>
            </a:extLst>
          </p:cNvPr>
          <p:cNvSpPr txBox="1"/>
          <p:nvPr/>
        </p:nvSpPr>
        <p:spPr>
          <a:xfrm>
            <a:off x="2985096" y="608968"/>
            <a:ext cx="6221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Heavy" panose="02000503020000020003" pitchFamily="2" charset="0"/>
              </a:rPr>
              <a:t>Star Formation Stages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5E521E9-D9D8-2B49-BA53-7562E87906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133" y="1475627"/>
            <a:ext cx="11243734" cy="238375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FBE744E-0E11-4A46-A026-2434D53E6374}"/>
              </a:ext>
            </a:extLst>
          </p:cNvPr>
          <p:cNvSpPr txBox="1"/>
          <p:nvPr/>
        </p:nvSpPr>
        <p:spPr>
          <a:xfrm>
            <a:off x="575733" y="1565701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D55035-76D9-9946-AC81-CB4B8060C94C}"/>
              </a:ext>
            </a:extLst>
          </p:cNvPr>
          <p:cNvSpPr txBox="1"/>
          <p:nvPr/>
        </p:nvSpPr>
        <p:spPr>
          <a:xfrm>
            <a:off x="2799686" y="1565701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58E797-2A2E-C04A-971F-002E343CE90D}"/>
              </a:ext>
            </a:extLst>
          </p:cNvPr>
          <p:cNvSpPr txBox="1"/>
          <p:nvPr/>
        </p:nvSpPr>
        <p:spPr>
          <a:xfrm>
            <a:off x="5034823" y="1565701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F393BA-E090-934B-8336-D9F8A9BEFC30}"/>
              </a:ext>
            </a:extLst>
          </p:cNvPr>
          <p:cNvSpPr txBox="1"/>
          <p:nvPr/>
        </p:nvSpPr>
        <p:spPr>
          <a:xfrm>
            <a:off x="7269960" y="1565701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122D9B-31C1-F84F-A560-48C3ED17C3D5}"/>
              </a:ext>
            </a:extLst>
          </p:cNvPr>
          <p:cNvSpPr txBox="1"/>
          <p:nvPr/>
        </p:nvSpPr>
        <p:spPr>
          <a:xfrm>
            <a:off x="9493913" y="1565701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</a:rPr>
              <a:t>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D97D23-33D4-0B4D-8DE9-46F91F1B9323}"/>
              </a:ext>
            </a:extLst>
          </p:cNvPr>
          <p:cNvSpPr/>
          <p:nvPr/>
        </p:nvSpPr>
        <p:spPr>
          <a:xfrm>
            <a:off x="2774286" y="1397000"/>
            <a:ext cx="9045182" cy="24623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B87AC8-7F3D-754F-8A48-C30BB34AAD4A}"/>
              </a:ext>
            </a:extLst>
          </p:cNvPr>
          <p:cNvSpPr txBox="1"/>
          <p:nvPr/>
        </p:nvSpPr>
        <p:spPr>
          <a:xfrm>
            <a:off x="1048152" y="4333573"/>
            <a:ext cx="6221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9678D"/>
                </a:solidFill>
                <a:latin typeface="Avenir Black" panose="02000503020000020003" pitchFamily="2" charset="0"/>
              </a:rPr>
              <a:t>1  Giant molecular cloud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1B637D-CCA9-754E-A7C2-83E39CDFAF52}"/>
              </a:ext>
            </a:extLst>
          </p:cNvPr>
          <p:cNvSpPr txBox="1"/>
          <p:nvPr/>
        </p:nvSpPr>
        <p:spPr>
          <a:xfrm>
            <a:off x="1412218" y="4795238"/>
            <a:ext cx="8238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9678D"/>
                </a:solidFill>
                <a:latin typeface="Avenir Book" panose="02000503020000020003" pitchFamily="2" charset="0"/>
              </a:rPr>
              <a:t>- huge expanse of gas and dust in interstellar space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2B413D-09FC-0C48-AB02-05444F62EF5E}"/>
              </a:ext>
            </a:extLst>
          </p:cNvPr>
          <p:cNvSpPr txBox="1"/>
          <p:nvPr/>
        </p:nvSpPr>
        <p:spPr>
          <a:xfrm>
            <a:off x="1412218" y="5256903"/>
            <a:ext cx="8238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9678D"/>
                </a:solidFill>
                <a:latin typeface="Avenir Book" panose="02000503020000020003" pitchFamily="2" charset="0"/>
              </a:rPr>
              <a:t>- gradually collapses into many ‘filaments’ due to gravity</a:t>
            </a:r>
          </a:p>
        </p:txBody>
      </p:sp>
    </p:spTree>
    <p:extLst>
      <p:ext uri="{BB962C8B-B14F-4D97-AF65-F5344CB8AC3E}">
        <p14:creationId xmlns:p14="http://schemas.microsoft.com/office/powerpoint/2010/main" val="41022042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D7DE157-B07E-B843-9989-4A85ABE273F9}"/>
              </a:ext>
            </a:extLst>
          </p:cNvPr>
          <p:cNvSpPr txBox="1"/>
          <p:nvPr/>
        </p:nvSpPr>
        <p:spPr>
          <a:xfrm>
            <a:off x="2985096" y="608968"/>
            <a:ext cx="6221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Heavy" panose="02000503020000020003" pitchFamily="2" charset="0"/>
              </a:rPr>
              <a:t>Star Formation Stages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5E521E9-D9D8-2B49-BA53-7562E87906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133" y="1475627"/>
            <a:ext cx="11243734" cy="238375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FBE744E-0E11-4A46-A026-2434D53E6374}"/>
              </a:ext>
            </a:extLst>
          </p:cNvPr>
          <p:cNvSpPr txBox="1"/>
          <p:nvPr/>
        </p:nvSpPr>
        <p:spPr>
          <a:xfrm>
            <a:off x="575733" y="1565701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D55035-76D9-9946-AC81-CB4B8060C94C}"/>
              </a:ext>
            </a:extLst>
          </p:cNvPr>
          <p:cNvSpPr txBox="1"/>
          <p:nvPr/>
        </p:nvSpPr>
        <p:spPr>
          <a:xfrm>
            <a:off x="2799686" y="1565701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58E797-2A2E-C04A-971F-002E343CE90D}"/>
              </a:ext>
            </a:extLst>
          </p:cNvPr>
          <p:cNvSpPr txBox="1"/>
          <p:nvPr/>
        </p:nvSpPr>
        <p:spPr>
          <a:xfrm>
            <a:off x="5034823" y="1565701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F393BA-E090-934B-8336-D9F8A9BEFC30}"/>
              </a:ext>
            </a:extLst>
          </p:cNvPr>
          <p:cNvSpPr txBox="1"/>
          <p:nvPr/>
        </p:nvSpPr>
        <p:spPr>
          <a:xfrm>
            <a:off x="7269960" y="1565701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122D9B-31C1-F84F-A560-48C3ED17C3D5}"/>
              </a:ext>
            </a:extLst>
          </p:cNvPr>
          <p:cNvSpPr txBox="1"/>
          <p:nvPr/>
        </p:nvSpPr>
        <p:spPr>
          <a:xfrm>
            <a:off x="9493913" y="1565701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</a:rPr>
              <a:t>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D97D23-33D4-0B4D-8DE9-46F91F1B9323}"/>
              </a:ext>
            </a:extLst>
          </p:cNvPr>
          <p:cNvSpPr/>
          <p:nvPr/>
        </p:nvSpPr>
        <p:spPr>
          <a:xfrm>
            <a:off x="4992487" y="1397000"/>
            <a:ext cx="6784645" cy="24623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B87AC8-7F3D-754F-8A48-C30BB34AAD4A}"/>
              </a:ext>
            </a:extLst>
          </p:cNvPr>
          <p:cNvSpPr txBox="1"/>
          <p:nvPr/>
        </p:nvSpPr>
        <p:spPr>
          <a:xfrm>
            <a:off x="1048152" y="4333573"/>
            <a:ext cx="6221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9678D"/>
                </a:solidFill>
                <a:latin typeface="Avenir Black" panose="02000503020000020003" pitchFamily="2" charset="0"/>
              </a:rPr>
              <a:t>2  Prestellar core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1B637D-CCA9-754E-A7C2-83E39CDFAF52}"/>
              </a:ext>
            </a:extLst>
          </p:cNvPr>
          <p:cNvSpPr txBox="1"/>
          <p:nvPr/>
        </p:nvSpPr>
        <p:spPr>
          <a:xfrm>
            <a:off x="1412218" y="4795238"/>
            <a:ext cx="8238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9678D"/>
                </a:solidFill>
                <a:latin typeface="Avenir Book" panose="02000503020000020003" pitchFamily="2" charset="0"/>
              </a:rPr>
              <a:t>- the filaments continue to collapse due to self-gravity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2B413D-09FC-0C48-AB02-05444F62EF5E}"/>
              </a:ext>
            </a:extLst>
          </p:cNvPr>
          <p:cNvSpPr txBox="1"/>
          <p:nvPr/>
        </p:nvSpPr>
        <p:spPr>
          <a:xfrm>
            <a:off x="1412218" y="5256903"/>
            <a:ext cx="8238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9678D"/>
                </a:solidFill>
                <a:latin typeface="Avenir Book" panose="02000503020000020003" pitchFamily="2" charset="0"/>
              </a:rPr>
              <a:t>- a dense core forms at the centre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A3271A-914C-F14D-907D-5C6745696C91}"/>
              </a:ext>
            </a:extLst>
          </p:cNvPr>
          <p:cNvSpPr/>
          <p:nvPr/>
        </p:nvSpPr>
        <p:spPr>
          <a:xfrm>
            <a:off x="268088" y="1475627"/>
            <a:ext cx="2472334" cy="24623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374F08-9BBE-2B4D-91F1-905AF2FA8E57}"/>
              </a:ext>
            </a:extLst>
          </p:cNvPr>
          <p:cNvSpPr txBox="1"/>
          <p:nvPr/>
        </p:nvSpPr>
        <p:spPr>
          <a:xfrm>
            <a:off x="1412218" y="5718568"/>
            <a:ext cx="8238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9678D"/>
                </a:solidFill>
                <a:latin typeface="Avenir Book" panose="02000503020000020003" pitchFamily="2" charset="0"/>
              </a:rPr>
              <a:t>- surrounded by an envelope of less dense material</a:t>
            </a:r>
          </a:p>
        </p:txBody>
      </p:sp>
    </p:spTree>
    <p:extLst>
      <p:ext uri="{BB962C8B-B14F-4D97-AF65-F5344CB8AC3E}">
        <p14:creationId xmlns:p14="http://schemas.microsoft.com/office/powerpoint/2010/main" val="1825396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DDCE05-FF02-AC45-A3B9-6BBB24FD63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19"/>
            <a:ext cx="12192000" cy="68567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7F3F53-73A2-384B-873F-12C2704A6E10}"/>
              </a:ext>
            </a:extLst>
          </p:cNvPr>
          <p:cNvSpPr txBox="1"/>
          <p:nvPr/>
        </p:nvSpPr>
        <p:spPr>
          <a:xfrm>
            <a:off x="535571" y="351134"/>
            <a:ext cx="1552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Avenir Black" panose="02000503020000020003" pitchFamily="2" charset="0"/>
                <a:cs typeface="Dubai" panose="020B0503030403030204" pitchFamily="34" charset="-78"/>
              </a:rPr>
              <a:t>ALMA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CE7212-4800-AE46-B839-2FB77BA0042C}"/>
              </a:ext>
            </a:extLst>
          </p:cNvPr>
          <p:cNvSpPr txBox="1"/>
          <p:nvPr/>
        </p:nvSpPr>
        <p:spPr>
          <a:xfrm>
            <a:off x="535571" y="886934"/>
            <a:ext cx="5704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venir Black" panose="02000503020000020003" pitchFamily="2" charset="0"/>
                <a:cs typeface="Dubai" panose="020B0503030403030204" pitchFamily="34" charset="-78"/>
              </a:rPr>
              <a:t>Atacama Large (sub)Millimetre Array</a:t>
            </a:r>
          </a:p>
        </p:txBody>
      </p:sp>
    </p:spTree>
    <p:extLst>
      <p:ext uri="{BB962C8B-B14F-4D97-AF65-F5344CB8AC3E}">
        <p14:creationId xmlns:p14="http://schemas.microsoft.com/office/powerpoint/2010/main" val="14086862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D7DE157-B07E-B843-9989-4A85ABE273F9}"/>
              </a:ext>
            </a:extLst>
          </p:cNvPr>
          <p:cNvSpPr txBox="1"/>
          <p:nvPr/>
        </p:nvSpPr>
        <p:spPr>
          <a:xfrm>
            <a:off x="2985096" y="608968"/>
            <a:ext cx="6221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Heavy" panose="02000503020000020003" pitchFamily="2" charset="0"/>
              </a:rPr>
              <a:t>Star Formation Stages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5E521E9-D9D8-2B49-BA53-7562E87906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133" y="1475627"/>
            <a:ext cx="11243734" cy="238375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FBE744E-0E11-4A46-A026-2434D53E6374}"/>
              </a:ext>
            </a:extLst>
          </p:cNvPr>
          <p:cNvSpPr txBox="1"/>
          <p:nvPr/>
        </p:nvSpPr>
        <p:spPr>
          <a:xfrm>
            <a:off x="575733" y="1565701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D55035-76D9-9946-AC81-CB4B8060C94C}"/>
              </a:ext>
            </a:extLst>
          </p:cNvPr>
          <p:cNvSpPr txBox="1"/>
          <p:nvPr/>
        </p:nvSpPr>
        <p:spPr>
          <a:xfrm>
            <a:off x="2799686" y="1565701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58E797-2A2E-C04A-971F-002E343CE90D}"/>
              </a:ext>
            </a:extLst>
          </p:cNvPr>
          <p:cNvSpPr txBox="1"/>
          <p:nvPr/>
        </p:nvSpPr>
        <p:spPr>
          <a:xfrm>
            <a:off x="5034823" y="1565701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F393BA-E090-934B-8336-D9F8A9BEFC30}"/>
              </a:ext>
            </a:extLst>
          </p:cNvPr>
          <p:cNvSpPr txBox="1"/>
          <p:nvPr/>
        </p:nvSpPr>
        <p:spPr>
          <a:xfrm>
            <a:off x="7269960" y="1565701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122D9B-31C1-F84F-A560-48C3ED17C3D5}"/>
              </a:ext>
            </a:extLst>
          </p:cNvPr>
          <p:cNvSpPr txBox="1"/>
          <p:nvPr/>
        </p:nvSpPr>
        <p:spPr>
          <a:xfrm>
            <a:off x="9493913" y="1565701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</a:rPr>
              <a:t>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D97D23-33D4-0B4D-8DE9-46F91F1B9323}"/>
              </a:ext>
            </a:extLst>
          </p:cNvPr>
          <p:cNvSpPr/>
          <p:nvPr/>
        </p:nvSpPr>
        <p:spPr>
          <a:xfrm>
            <a:off x="7219158" y="1397000"/>
            <a:ext cx="4507172" cy="24623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B87AC8-7F3D-754F-8A48-C30BB34AAD4A}"/>
              </a:ext>
            </a:extLst>
          </p:cNvPr>
          <p:cNvSpPr txBox="1"/>
          <p:nvPr/>
        </p:nvSpPr>
        <p:spPr>
          <a:xfrm>
            <a:off x="1048152" y="4333573"/>
            <a:ext cx="6221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9678D"/>
                </a:solidFill>
                <a:latin typeface="Avenir Black" panose="02000503020000020003" pitchFamily="2" charset="0"/>
              </a:rPr>
              <a:t>3  Protostar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1B637D-CCA9-754E-A7C2-83E39CDFAF52}"/>
              </a:ext>
            </a:extLst>
          </p:cNvPr>
          <p:cNvSpPr txBox="1"/>
          <p:nvPr/>
        </p:nvSpPr>
        <p:spPr>
          <a:xfrm>
            <a:off x="1412217" y="4795238"/>
            <a:ext cx="10156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9678D"/>
                </a:solidFill>
                <a:latin typeface="Avenir Book" panose="02000503020000020003" pitchFamily="2" charset="0"/>
              </a:rPr>
              <a:t>- continuing collapse heats up the centre and forms a protostar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2B413D-09FC-0C48-AB02-05444F62EF5E}"/>
              </a:ext>
            </a:extLst>
          </p:cNvPr>
          <p:cNvSpPr txBox="1"/>
          <p:nvPr/>
        </p:nvSpPr>
        <p:spPr>
          <a:xfrm>
            <a:off x="1412218" y="5256903"/>
            <a:ext cx="8238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9678D"/>
                </a:solidFill>
                <a:latin typeface="Avenir Book" panose="02000503020000020003" pitchFamily="2" charset="0"/>
              </a:rPr>
              <a:t>- material in envelope accretes on to the protostar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A3271A-914C-F14D-907D-5C6745696C91}"/>
              </a:ext>
            </a:extLst>
          </p:cNvPr>
          <p:cNvSpPr/>
          <p:nvPr/>
        </p:nvSpPr>
        <p:spPr>
          <a:xfrm>
            <a:off x="268087" y="1475627"/>
            <a:ext cx="4704755" cy="24623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374F08-9BBE-2B4D-91F1-905AF2FA8E57}"/>
              </a:ext>
            </a:extLst>
          </p:cNvPr>
          <p:cNvSpPr txBox="1"/>
          <p:nvPr/>
        </p:nvSpPr>
        <p:spPr>
          <a:xfrm>
            <a:off x="1412218" y="5718568"/>
            <a:ext cx="8238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9678D"/>
                </a:solidFill>
                <a:latin typeface="Avenir Book" panose="02000503020000020003" pitchFamily="2" charset="0"/>
              </a:rPr>
              <a:t>- material may also ‘outflow’ from the protostar as it grows</a:t>
            </a:r>
          </a:p>
        </p:txBody>
      </p:sp>
    </p:spTree>
    <p:extLst>
      <p:ext uri="{BB962C8B-B14F-4D97-AF65-F5344CB8AC3E}">
        <p14:creationId xmlns:p14="http://schemas.microsoft.com/office/powerpoint/2010/main" val="573300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D7DE157-B07E-B843-9989-4A85ABE273F9}"/>
              </a:ext>
            </a:extLst>
          </p:cNvPr>
          <p:cNvSpPr txBox="1"/>
          <p:nvPr/>
        </p:nvSpPr>
        <p:spPr>
          <a:xfrm>
            <a:off x="2985096" y="608968"/>
            <a:ext cx="6221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Heavy" panose="02000503020000020003" pitchFamily="2" charset="0"/>
              </a:rPr>
              <a:t>Star Formation Stages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5E521E9-D9D8-2B49-BA53-7562E87906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133" y="1475627"/>
            <a:ext cx="11243734" cy="238375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FBE744E-0E11-4A46-A026-2434D53E6374}"/>
              </a:ext>
            </a:extLst>
          </p:cNvPr>
          <p:cNvSpPr txBox="1"/>
          <p:nvPr/>
        </p:nvSpPr>
        <p:spPr>
          <a:xfrm>
            <a:off x="575733" y="1565701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D55035-76D9-9946-AC81-CB4B8060C94C}"/>
              </a:ext>
            </a:extLst>
          </p:cNvPr>
          <p:cNvSpPr txBox="1"/>
          <p:nvPr/>
        </p:nvSpPr>
        <p:spPr>
          <a:xfrm>
            <a:off x="2799686" y="1565701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58E797-2A2E-C04A-971F-002E343CE90D}"/>
              </a:ext>
            </a:extLst>
          </p:cNvPr>
          <p:cNvSpPr txBox="1"/>
          <p:nvPr/>
        </p:nvSpPr>
        <p:spPr>
          <a:xfrm>
            <a:off x="5034823" y="1565701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F393BA-E090-934B-8336-D9F8A9BEFC30}"/>
              </a:ext>
            </a:extLst>
          </p:cNvPr>
          <p:cNvSpPr txBox="1"/>
          <p:nvPr/>
        </p:nvSpPr>
        <p:spPr>
          <a:xfrm>
            <a:off x="7269960" y="1565701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122D9B-31C1-F84F-A560-48C3ED17C3D5}"/>
              </a:ext>
            </a:extLst>
          </p:cNvPr>
          <p:cNvSpPr txBox="1"/>
          <p:nvPr/>
        </p:nvSpPr>
        <p:spPr>
          <a:xfrm>
            <a:off x="9493913" y="1565701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</a:rPr>
              <a:t>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D97D23-33D4-0B4D-8DE9-46F91F1B9323}"/>
              </a:ext>
            </a:extLst>
          </p:cNvPr>
          <p:cNvSpPr/>
          <p:nvPr/>
        </p:nvSpPr>
        <p:spPr>
          <a:xfrm>
            <a:off x="9443116" y="1397000"/>
            <a:ext cx="2334016" cy="24623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B87AC8-7F3D-754F-8A48-C30BB34AAD4A}"/>
              </a:ext>
            </a:extLst>
          </p:cNvPr>
          <p:cNvSpPr txBox="1"/>
          <p:nvPr/>
        </p:nvSpPr>
        <p:spPr>
          <a:xfrm>
            <a:off x="1048152" y="4333573"/>
            <a:ext cx="6221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9678D"/>
                </a:solidFill>
                <a:latin typeface="Avenir Black" panose="02000503020000020003" pitchFamily="2" charset="0"/>
              </a:rPr>
              <a:t>4  Protoplanetary disk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1B637D-CCA9-754E-A7C2-83E39CDFAF52}"/>
              </a:ext>
            </a:extLst>
          </p:cNvPr>
          <p:cNvSpPr txBox="1"/>
          <p:nvPr/>
        </p:nvSpPr>
        <p:spPr>
          <a:xfrm>
            <a:off x="1412217" y="4795238"/>
            <a:ext cx="10156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9678D"/>
                </a:solidFill>
                <a:latin typeface="Avenir Book" panose="02000503020000020003" pitchFamily="2" charset="0"/>
              </a:rPr>
              <a:t>- outer envelope material eventually disperses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2B413D-09FC-0C48-AB02-05444F62EF5E}"/>
              </a:ext>
            </a:extLst>
          </p:cNvPr>
          <p:cNvSpPr txBox="1"/>
          <p:nvPr/>
        </p:nvSpPr>
        <p:spPr>
          <a:xfrm>
            <a:off x="1412218" y="5256903"/>
            <a:ext cx="8238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9678D"/>
                </a:solidFill>
                <a:latin typeface="Avenir Book" panose="02000503020000020003" pitchFamily="2" charset="0"/>
              </a:rPr>
              <a:t>- remaining material forms a disk of gas and dust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A3271A-914C-F14D-907D-5C6745696C91}"/>
              </a:ext>
            </a:extLst>
          </p:cNvPr>
          <p:cNvSpPr/>
          <p:nvPr/>
        </p:nvSpPr>
        <p:spPr>
          <a:xfrm>
            <a:off x="251153" y="1475627"/>
            <a:ext cx="6942608" cy="24623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374F08-9BBE-2B4D-91F1-905AF2FA8E57}"/>
              </a:ext>
            </a:extLst>
          </p:cNvPr>
          <p:cNvSpPr txBox="1"/>
          <p:nvPr/>
        </p:nvSpPr>
        <p:spPr>
          <a:xfrm>
            <a:off x="1412218" y="5718568"/>
            <a:ext cx="8238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9678D"/>
                </a:solidFill>
                <a:latin typeface="Avenir Book" panose="02000503020000020003" pitchFamily="2" charset="0"/>
              </a:rPr>
              <a:t>- environment for planet formation</a:t>
            </a:r>
          </a:p>
        </p:txBody>
      </p:sp>
    </p:spTree>
    <p:extLst>
      <p:ext uri="{BB962C8B-B14F-4D97-AF65-F5344CB8AC3E}">
        <p14:creationId xmlns:p14="http://schemas.microsoft.com/office/powerpoint/2010/main" val="4020618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D7DE157-B07E-B843-9989-4A85ABE273F9}"/>
              </a:ext>
            </a:extLst>
          </p:cNvPr>
          <p:cNvSpPr txBox="1"/>
          <p:nvPr/>
        </p:nvSpPr>
        <p:spPr>
          <a:xfrm>
            <a:off x="2985096" y="608968"/>
            <a:ext cx="6221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Heavy" panose="02000503020000020003" pitchFamily="2" charset="0"/>
              </a:rPr>
              <a:t>Star Formation Stages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5E521E9-D9D8-2B49-BA53-7562E87906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133" y="1475627"/>
            <a:ext cx="11243734" cy="238375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FBE744E-0E11-4A46-A026-2434D53E6374}"/>
              </a:ext>
            </a:extLst>
          </p:cNvPr>
          <p:cNvSpPr txBox="1"/>
          <p:nvPr/>
        </p:nvSpPr>
        <p:spPr>
          <a:xfrm>
            <a:off x="575733" y="1565701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D55035-76D9-9946-AC81-CB4B8060C94C}"/>
              </a:ext>
            </a:extLst>
          </p:cNvPr>
          <p:cNvSpPr txBox="1"/>
          <p:nvPr/>
        </p:nvSpPr>
        <p:spPr>
          <a:xfrm>
            <a:off x="2799686" y="1565701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58E797-2A2E-C04A-971F-002E343CE90D}"/>
              </a:ext>
            </a:extLst>
          </p:cNvPr>
          <p:cNvSpPr txBox="1"/>
          <p:nvPr/>
        </p:nvSpPr>
        <p:spPr>
          <a:xfrm>
            <a:off x="5034823" y="1565701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F393BA-E090-934B-8336-D9F8A9BEFC30}"/>
              </a:ext>
            </a:extLst>
          </p:cNvPr>
          <p:cNvSpPr txBox="1"/>
          <p:nvPr/>
        </p:nvSpPr>
        <p:spPr>
          <a:xfrm>
            <a:off x="7269960" y="1565701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122D9B-31C1-F84F-A560-48C3ED17C3D5}"/>
              </a:ext>
            </a:extLst>
          </p:cNvPr>
          <p:cNvSpPr txBox="1"/>
          <p:nvPr/>
        </p:nvSpPr>
        <p:spPr>
          <a:xfrm>
            <a:off x="9493913" y="1565701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B87AC8-7F3D-754F-8A48-C30BB34AAD4A}"/>
              </a:ext>
            </a:extLst>
          </p:cNvPr>
          <p:cNvSpPr txBox="1"/>
          <p:nvPr/>
        </p:nvSpPr>
        <p:spPr>
          <a:xfrm>
            <a:off x="1048152" y="4333573"/>
            <a:ext cx="6221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9678D"/>
                </a:solidFill>
                <a:latin typeface="Avenir Black" panose="02000503020000020003" pitchFamily="2" charset="0"/>
              </a:rPr>
              <a:t>5  Star/planetary system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1B637D-CCA9-754E-A7C2-83E39CDFAF52}"/>
              </a:ext>
            </a:extLst>
          </p:cNvPr>
          <p:cNvSpPr txBox="1"/>
          <p:nvPr/>
        </p:nvSpPr>
        <p:spPr>
          <a:xfrm>
            <a:off x="1412217" y="4795238"/>
            <a:ext cx="10156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9678D"/>
                </a:solidFill>
                <a:latin typeface="Avenir Book" panose="02000503020000020003" pitchFamily="2" charset="0"/>
              </a:rPr>
              <a:t>- disk material fully incorporated in planets/star or dispersed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2B413D-09FC-0C48-AB02-05444F62EF5E}"/>
              </a:ext>
            </a:extLst>
          </p:cNvPr>
          <p:cNvSpPr txBox="1"/>
          <p:nvPr/>
        </p:nvSpPr>
        <p:spPr>
          <a:xfrm>
            <a:off x="1412218" y="5256903"/>
            <a:ext cx="8238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9678D"/>
                </a:solidFill>
                <a:latin typeface="Avenir Book" panose="02000503020000020003" pitchFamily="2" charset="0"/>
              </a:rPr>
              <a:t>- can be stable for billions of years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A3271A-914C-F14D-907D-5C6745696C91}"/>
              </a:ext>
            </a:extLst>
          </p:cNvPr>
          <p:cNvSpPr/>
          <p:nvPr/>
        </p:nvSpPr>
        <p:spPr>
          <a:xfrm>
            <a:off x="285020" y="1475627"/>
            <a:ext cx="9141161" cy="24623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16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E135778-D6AA-A94A-8D4F-5D314DEEC225}"/>
              </a:ext>
            </a:extLst>
          </p:cNvPr>
          <p:cNvSpPr txBox="1"/>
          <p:nvPr/>
        </p:nvSpPr>
        <p:spPr>
          <a:xfrm>
            <a:off x="2303409" y="716989"/>
            <a:ext cx="7585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</a:rPr>
              <a:t>Data from the ALMA archive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882347-CD4E-FF49-A713-989D120D99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3436" y="1873249"/>
            <a:ext cx="9045128" cy="402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83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E135778-D6AA-A94A-8D4F-5D314DEEC225}"/>
              </a:ext>
            </a:extLst>
          </p:cNvPr>
          <p:cNvSpPr txBox="1"/>
          <p:nvPr/>
        </p:nvSpPr>
        <p:spPr>
          <a:xfrm>
            <a:off x="2303409" y="716989"/>
            <a:ext cx="7585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</a:rPr>
              <a:t>Data from the ALMA archive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895018-1643-7B4B-9E43-A8DED230CE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8325" y="1642533"/>
            <a:ext cx="8515350" cy="438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23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E135778-D6AA-A94A-8D4F-5D314DEEC225}"/>
              </a:ext>
            </a:extLst>
          </p:cNvPr>
          <p:cNvSpPr txBox="1"/>
          <p:nvPr/>
        </p:nvSpPr>
        <p:spPr>
          <a:xfrm>
            <a:off x="2303409" y="716989"/>
            <a:ext cx="7585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</a:rPr>
              <a:t>Data from the ALMA archive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C74F0E-F0E6-774D-9465-64AB277E6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91" y="2097617"/>
            <a:ext cx="10883818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38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E135778-D6AA-A94A-8D4F-5D314DEEC225}"/>
              </a:ext>
            </a:extLst>
          </p:cNvPr>
          <p:cNvSpPr txBox="1"/>
          <p:nvPr/>
        </p:nvSpPr>
        <p:spPr>
          <a:xfrm>
            <a:off x="2303409" y="716989"/>
            <a:ext cx="7585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</a:rPr>
              <a:t>Data from the ALMA archive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3B6D1F-0647-924F-A114-3CFFB0841D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010" y="2328332"/>
            <a:ext cx="10817980" cy="291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44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E135778-D6AA-A94A-8D4F-5D314DEEC225}"/>
              </a:ext>
            </a:extLst>
          </p:cNvPr>
          <p:cNvSpPr txBox="1"/>
          <p:nvPr/>
        </p:nvSpPr>
        <p:spPr>
          <a:xfrm>
            <a:off x="2303409" y="716989"/>
            <a:ext cx="7585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</a:rPr>
              <a:t>Data from the ALMA archive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7FBF12-4CEF-AE43-B10B-89F4806329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5607" y="1742015"/>
            <a:ext cx="9222120" cy="396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43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D5C21D-4003-A249-9781-FA3AE76643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83" y="657079"/>
            <a:ext cx="10026234" cy="5543842"/>
          </a:xfrm>
          <a:prstGeom prst="rect">
            <a:avLst/>
          </a:prstGeom>
          <a:effectLst>
            <a:outerShdw blurRad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3267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1801</TotalTime>
  <Words>402</Words>
  <Application>Microsoft Office PowerPoint</Application>
  <PresentationFormat>Widescreen</PresentationFormat>
  <Paragraphs>116</Paragraphs>
  <Slides>32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Avenir Black</vt:lpstr>
      <vt:lpstr>Avenir Book</vt:lpstr>
      <vt:lpstr>Avenir Heavy</vt:lpstr>
      <vt:lpstr>Calibri</vt:lpstr>
      <vt:lpstr>Calibri Light</vt:lpstr>
      <vt:lpstr>Dubai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Keyte, Luke</dc:creator>
  <cp:lastModifiedBy>J Barker</cp:lastModifiedBy>
  <cp:revision>18</cp:revision>
  <dcterms:created xsi:type="dcterms:W3CDTF">2021-11-05T10:17:34Z</dcterms:created>
  <dcterms:modified xsi:type="dcterms:W3CDTF">2021-12-01T11:09:05Z</dcterms:modified>
</cp:coreProperties>
</file>